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24.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27" r:id="rId1"/>
    <p:sldMasterId id="2147484134" r:id="rId2"/>
    <p:sldMasterId id="2147484142" r:id="rId3"/>
    <p:sldMasterId id="2147484148" r:id="rId4"/>
    <p:sldMasterId id="2147484154" r:id="rId5"/>
    <p:sldMasterId id="2147483891" r:id="rId6"/>
    <p:sldMasterId id="2147484222" r:id="rId7"/>
    <p:sldMasterId id="2147484182" r:id="rId8"/>
    <p:sldMasterId id="2147483988" r:id="rId9"/>
    <p:sldMasterId id="2147484204" r:id="rId10"/>
    <p:sldMasterId id="2147484240" r:id="rId11"/>
  </p:sldMasterIdLst>
  <p:notesMasterIdLst>
    <p:notesMasterId r:id="rId50"/>
  </p:notesMasterIdLst>
  <p:handoutMasterIdLst>
    <p:handoutMasterId r:id="rId51"/>
  </p:handoutMasterIdLst>
  <p:sldIdLst>
    <p:sldId id="2147375329" r:id="rId12"/>
    <p:sldId id="2147482297" r:id="rId13"/>
    <p:sldId id="2147375338" r:id="rId14"/>
    <p:sldId id="2147482286" r:id="rId15"/>
    <p:sldId id="2147482282" r:id="rId16"/>
    <p:sldId id="2147482283" r:id="rId17"/>
    <p:sldId id="2147482284" r:id="rId18"/>
    <p:sldId id="2147481946" r:id="rId19"/>
    <p:sldId id="2147482040" r:id="rId20"/>
    <p:sldId id="2147482056" r:id="rId21"/>
    <p:sldId id="2147482055" r:id="rId22"/>
    <p:sldId id="2147482054" r:id="rId23"/>
    <p:sldId id="2147482241" r:id="rId24"/>
    <p:sldId id="2147482242" r:id="rId25"/>
    <p:sldId id="2147482243" r:id="rId26"/>
    <p:sldId id="2147482245" r:id="rId27"/>
    <p:sldId id="2147482247" r:id="rId28"/>
    <p:sldId id="2147482246" r:id="rId29"/>
    <p:sldId id="2147482248" r:id="rId30"/>
    <p:sldId id="2147482250" r:id="rId31"/>
    <p:sldId id="2147482252" r:id="rId32"/>
    <p:sldId id="2147482251" r:id="rId33"/>
    <p:sldId id="2147482258" r:id="rId34"/>
    <p:sldId id="2147482278" r:id="rId35"/>
    <p:sldId id="2147482279" r:id="rId36"/>
    <p:sldId id="2147482294" r:id="rId37"/>
    <p:sldId id="2147482295" r:id="rId38"/>
    <p:sldId id="2147482280" r:id="rId39"/>
    <p:sldId id="2147482253" r:id="rId40"/>
    <p:sldId id="2147482281" r:id="rId41"/>
    <p:sldId id="2147482254" r:id="rId42"/>
    <p:sldId id="2147482255" r:id="rId43"/>
    <p:sldId id="2147482256" r:id="rId44"/>
    <p:sldId id="2147482257" r:id="rId45"/>
    <p:sldId id="2147482013" r:id="rId46"/>
    <p:sldId id="2147482027" r:id="rId47"/>
    <p:sldId id="2147482299" r:id="rId48"/>
    <p:sldId id="2147482298" r:id="rId49"/>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6A7044-F46A-8E45-8A05-4763A0A788EB}">
          <p14:sldIdLst>
            <p14:sldId id="2147375329"/>
            <p14:sldId id="2147482297"/>
            <p14:sldId id="2147375338"/>
            <p14:sldId id="2147482286"/>
            <p14:sldId id="2147482282"/>
            <p14:sldId id="2147482283"/>
            <p14:sldId id="2147482284"/>
            <p14:sldId id="2147481946"/>
            <p14:sldId id="2147482040"/>
            <p14:sldId id="2147482056"/>
            <p14:sldId id="2147482055"/>
            <p14:sldId id="2147482054"/>
            <p14:sldId id="2147482241"/>
            <p14:sldId id="2147482242"/>
            <p14:sldId id="2147482243"/>
            <p14:sldId id="2147482245"/>
            <p14:sldId id="2147482247"/>
            <p14:sldId id="2147482246"/>
            <p14:sldId id="2147482248"/>
            <p14:sldId id="2147482250"/>
            <p14:sldId id="2147482252"/>
            <p14:sldId id="2147482251"/>
            <p14:sldId id="2147482258"/>
            <p14:sldId id="2147482278"/>
            <p14:sldId id="2147482279"/>
            <p14:sldId id="2147482294"/>
            <p14:sldId id="2147482295"/>
            <p14:sldId id="2147482280"/>
            <p14:sldId id="2147482253"/>
            <p14:sldId id="2147482281"/>
            <p14:sldId id="2147482254"/>
            <p14:sldId id="2147482255"/>
            <p14:sldId id="2147482256"/>
            <p14:sldId id="2147482257"/>
            <p14:sldId id="2147482013"/>
            <p14:sldId id="2147482027"/>
            <p14:sldId id="2147482299"/>
            <p14:sldId id="2147482298"/>
          </p14:sldIdLst>
        </p14:section>
      </p14:sectionLst>
    </p:ext>
    <p:ext uri="{EFAFB233-063F-42B5-8137-9DF3F51BA10A}">
      <p15:sldGuideLst xmlns:p15="http://schemas.microsoft.com/office/powerpoint/2012/main">
        <p15:guide id="1" orient="horz" pos="2592" userDrawn="1">
          <p15:clr>
            <a:srgbClr val="A4A3A4"/>
          </p15:clr>
        </p15:guide>
        <p15:guide id="2" pos="4608" userDrawn="1">
          <p15:clr>
            <a:srgbClr val="A4A3A4"/>
          </p15:clr>
        </p15:guide>
        <p15:guide id="3"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73D602-2D2E-4010-6BF4-34FDF38F8001}" name="HEATHER FRASER" initials="HF" userId="yaLhw2afzfZ8M+Wkd2ncqVCjffowOIYmUW3P50cRMsI=" providerId="None"/>
  <p188:author id="{E6F2750B-B298-3CA0-12F8-0A1D532D6EB1}" name="Manchiraju Jaya Sai Sreekar" initials="MJ" userId="S::Sreekar.Manchiraju@ibm.com::e67269d3-108a-44a8-8df6-b0fb89dbbf1b" providerId="AD"/>
  <p188:author id="{7A2F1C11-E109-6BE4-2B3A-B2832E8F462E}" name="Heather Fraser" initials="HF" userId="S::hfraser@uk.ibm.com::f737ce89-2348-4282-bf92-fa225c8ce9f5" providerId="AD"/>
  <p188:author id="{A446EC2E-1787-B592-8176-20D8484716A9}" name="Lydia Feraud" initials="LF" userId="iLWUE40xJus6q9RMkFKltYVqG66jJ4huGXBDZmi7NVU=" providerId="None"/>
  <p188:author id="{E1C14D5B-25BE-FF5F-0945-822C91152016}" name="Diane Connelly" initials="DC" userId="S::Diane.Connelly@us.ibm.com::d24e5c61-4697-47ab-a1b2-ee4e164ebd3c" providerId="AD"/>
  <p188:author id="{27539097-36E7-A172-AFB4-F45707E6B03A}" name="Diane Connelly" initials="DC" userId="S::diane.connelly@us.ibm.com::d24e5c61-4697-47ab-a1b2-ee4e164ebd3c" providerId="AD"/>
  <p188:author id="{3831649C-0850-4D59-0CCF-39E4A30B739A}" name="Sreekar Manchiraju" initials="SM" userId="S::sreekar.manchiraju@ibm.com::e67269d3-108a-44a8-8df6-b0fb89dbbf1b" providerId="AD"/>
  <p188:author id="{0D0068A1-C40B-DA7F-9AC5-3246B1A912A8}" name="Lydia Feraud" initials="LF" userId="S::Lydia.Feraud@ibm.com::c0dd044a-c5ba-480e-a4b0-f41c8ac957da" providerId="AD"/>
  <p188:author id="{F5A6E7C4-E635-B84D-94E1-CA55A8C206EE}" name="Ashutosh Jain1" initials="AJ" userId="S::ashutosh.jain@in.ibm.com::68313e61-aaa2-4ddf-915d-7aa8d490e05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D0FF"/>
    <a:srgbClr val="893EFD"/>
    <a:srgbClr val="67D682"/>
    <a:srgbClr val="4481FC"/>
    <a:srgbClr val="63B4D2"/>
    <a:srgbClr val="42BE65"/>
    <a:srgbClr val="D2A106"/>
    <a:srgbClr val="F1C21B"/>
    <a:srgbClr val="24A148"/>
    <a:srgbClr val="83B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5EDF5-7081-4F0A-9F4B-B594044FB5B5}" v="1" dt="2023-11-15T17:32:57.478"/>
    <p1510:client id="{2C5577BC-5F1D-47C7-84BC-809303A2AB84}" v="91" dt="2023-11-15T17:28:22.889"/>
    <p1510:client id="{52D0ED1B-98E2-4E2A-9BE8-859C95ED04F0}" v="16" dt="2023-11-15T17:40:48.923"/>
    <p1510:client id="{74D794CB-204E-4CC2-8E92-61305C401C7E}" v="5" dt="2023-11-15T17:37:09.205"/>
    <p1510:client id="{900AFAAD-BC0E-47C9-A826-65791776D14E}" v="22" dt="2023-11-15T17:38:44.170"/>
    <p1510:client id="{A63CB1F5-AE2E-4276-A05C-30A9FE0943CA}" v="21" dt="2023-11-15T17:35:11.730"/>
    <p1510:client id="{D3A7FA61-B8C3-47FF-AE55-6B0AA904C485}" v="10" dt="2023-11-17T19:21:46.150"/>
    <p1510:client id="{E21E7A85-85C1-4FA0-B37B-27DF02623F51}" v="2" dt="2023-11-10T15:31:44.457"/>
    <p1510:client id="{F8BE5C29-EB74-4BDD-9CAA-29EE3D12BE04}" v="36" dt="2023-11-15T17:31:06.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autoAdjust="0"/>
    <p:restoredTop sz="96327" autoAdjust="0"/>
  </p:normalViewPr>
  <p:slideViewPr>
    <p:cSldViewPr snapToGrid="0" snapToObjects="1">
      <p:cViewPr varScale="1">
        <p:scale>
          <a:sx n="107" d="100"/>
          <a:sy n="107" d="100"/>
        </p:scale>
        <p:origin x="1080" y="176"/>
      </p:cViewPr>
      <p:guideLst>
        <p:guide orient="horz" pos="2592"/>
        <p:guide pos="4608"/>
        <p:guide orient="horz" pos="720"/>
      </p:guideLst>
    </p:cSldViewPr>
  </p:slideViewPr>
  <p:outlineViewPr>
    <p:cViewPr>
      <p:scale>
        <a:sx n="33" d="100"/>
        <a:sy n="33" d="100"/>
      </p:scale>
      <p:origin x="0" y="-12448"/>
    </p:cViewPr>
  </p:outlineViewPr>
  <p:notesTextViewPr>
    <p:cViewPr>
      <p:scale>
        <a:sx n="125" d="100"/>
        <a:sy n="125" d="100"/>
      </p:scale>
      <p:origin x="0" y="0"/>
    </p:cViewPr>
  </p:notesTextViewPr>
  <p:sorterViewPr>
    <p:cViewPr>
      <p:scale>
        <a:sx n="65" d="100"/>
        <a:sy n="65" d="100"/>
      </p:scale>
      <p:origin x="0" y="0"/>
    </p:cViewPr>
  </p:sorterViewPr>
  <p:notesViewPr>
    <p:cSldViewPr snapToGrid="0" snapToObjects="1">
      <p:cViewPr varScale="1">
        <p:scale>
          <a:sx n="121" d="100"/>
          <a:sy n="121" d="100"/>
        </p:scale>
        <p:origin x="43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microsoft.com/office/2018/10/relationships/authors" Targe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microsoft.com/office/2016/11/relationships/changesInfo" Target="changesInfos/changesInfo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dia Feraud" clId="Web-{2C5577BC-5F1D-47C7-84BC-809303A2AB84}"/>
    <pc:docChg chg="modSld">
      <pc:chgData name="Lydia Feraud" userId="" providerId="" clId="Web-{2C5577BC-5F1D-47C7-84BC-809303A2AB84}" dt="2023-11-15T17:28:22.889" v="81" actId="20577"/>
      <pc:docMkLst>
        <pc:docMk/>
      </pc:docMkLst>
      <pc:sldChg chg="modSp">
        <pc:chgData name="Lydia Feraud" userId="" providerId="" clId="Web-{2C5577BC-5F1D-47C7-84BC-809303A2AB84}" dt="2023-11-15T17:09:38.537" v="5" actId="20577"/>
        <pc:sldMkLst>
          <pc:docMk/>
          <pc:sldMk cId="1537538199" sldId="2147375329"/>
        </pc:sldMkLst>
        <pc:spChg chg="mod">
          <ac:chgData name="Lydia Feraud" userId="" providerId="" clId="Web-{2C5577BC-5F1D-47C7-84BC-809303A2AB84}" dt="2023-11-15T17:09:38.537" v="5" actId="20577"/>
          <ac:spMkLst>
            <pc:docMk/>
            <pc:sldMk cId="1537538199" sldId="2147375329"/>
            <ac:spMk id="3" creationId="{AD15411A-D288-D1B3-4EF1-244EBD25D9E2}"/>
          </ac:spMkLst>
        </pc:spChg>
      </pc:sldChg>
      <pc:sldChg chg="modSp">
        <pc:chgData name="Lydia Feraud" userId="" providerId="" clId="Web-{2C5577BC-5F1D-47C7-84BC-809303A2AB84}" dt="2023-11-15T17:28:22.889" v="81" actId="20577"/>
        <pc:sldMkLst>
          <pc:docMk/>
          <pc:sldMk cId="1958691627" sldId="2147482257"/>
        </pc:sldMkLst>
        <pc:spChg chg="mod">
          <ac:chgData name="Lydia Feraud" userId="" providerId="" clId="Web-{2C5577BC-5F1D-47C7-84BC-809303A2AB84}" dt="2023-11-15T17:28:22.889" v="81" actId="20577"/>
          <ac:spMkLst>
            <pc:docMk/>
            <pc:sldMk cId="1958691627" sldId="2147482257"/>
            <ac:spMk id="13" creationId="{A9EF546F-9449-54A1-4E2C-D0E2BD030BC3}"/>
          </ac:spMkLst>
        </pc:spChg>
      </pc:sldChg>
    </pc:docChg>
  </pc:docChgLst>
  <pc:docChgLst>
    <pc:chgData name="Lydia Feraud" clId="Web-{A63CB1F5-AE2E-4276-A05C-30A9FE0943CA}"/>
    <pc:docChg chg="modSld">
      <pc:chgData name="Lydia Feraud" userId="" providerId="" clId="Web-{A63CB1F5-AE2E-4276-A05C-30A9FE0943CA}" dt="2023-11-15T17:35:11.730" v="20" actId="20577"/>
      <pc:docMkLst>
        <pc:docMk/>
      </pc:docMkLst>
      <pc:sldChg chg="modSp">
        <pc:chgData name="Lydia Feraud" userId="" providerId="" clId="Web-{A63CB1F5-AE2E-4276-A05C-30A9FE0943CA}" dt="2023-11-15T17:35:11.730" v="20" actId="20577"/>
        <pc:sldMkLst>
          <pc:docMk/>
          <pc:sldMk cId="1958691627" sldId="2147482257"/>
        </pc:sldMkLst>
        <pc:spChg chg="mod">
          <ac:chgData name="Lydia Feraud" userId="" providerId="" clId="Web-{A63CB1F5-AE2E-4276-A05C-30A9FE0943CA}" dt="2023-11-15T17:35:11.730" v="20" actId="20577"/>
          <ac:spMkLst>
            <pc:docMk/>
            <pc:sldMk cId="1958691627" sldId="2147482257"/>
            <ac:spMk id="13" creationId="{A9EF546F-9449-54A1-4E2C-D0E2BD030BC3}"/>
          </ac:spMkLst>
        </pc:spChg>
      </pc:sldChg>
    </pc:docChg>
  </pc:docChgLst>
  <pc:docChgLst>
    <pc:chgData name="Lydia Feraud" clId="Web-{E21E7A85-85C1-4FA0-B37B-27DF02623F51}"/>
    <pc:docChg chg="modSld">
      <pc:chgData name="Lydia Feraud" userId="" providerId="" clId="Web-{E21E7A85-85C1-4FA0-B37B-27DF02623F51}" dt="2023-11-10T15:31:41.207" v="0" actId="20577"/>
      <pc:docMkLst>
        <pc:docMk/>
      </pc:docMkLst>
      <pc:sldChg chg="modSp">
        <pc:chgData name="Lydia Feraud" userId="" providerId="" clId="Web-{E21E7A85-85C1-4FA0-B37B-27DF02623F51}" dt="2023-11-10T15:31:41.207" v="0" actId="20577"/>
        <pc:sldMkLst>
          <pc:docMk/>
          <pc:sldMk cId="4152872472" sldId="2147375338"/>
        </pc:sldMkLst>
        <pc:spChg chg="mod">
          <ac:chgData name="Lydia Feraud" userId="" providerId="" clId="Web-{E21E7A85-85C1-4FA0-B37B-27DF02623F51}" dt="2023-11-10T15:31:41.207" v="0" actId="20577"/>
          <ac:spMkLst>
            <pc:docMk/>
            <pc:sldMk cId="4152872472" sldId="2147375338"/>
            <ac:spMk id="3" creationId="{9AB4B1C5-6BF0-DEF4-BD75-0DC1AAF4556F}"/>
          </ac:spMkLst>
        </pc:spChg>
      </pc:sldChg>
    </pc:docChg>
  </pc:docChgLst>
  <pc:docChgLst>
    <pc:chgData name="Lydia Feraud" clId="Web-{F8BE5C29-EB74-4BDD-9CAA-29EE3D12BE04}"/>
    <pc:docChg chg="modSld">
      <pc:chgData name="Lydia Feraud" userId="" providerId="" clId="Web-{F8BE5C29-EB74-4BDD-9CAA-29EE3D12BE04}" dt="2023-11-15T17:31:06.576" v="35" actId="20577"/>
      <pc:docMkLst>
        <pc:docMk/>
      </pc:docMkLst>
      <pc:sldChg chg="modSp">
        <pc:chgData name="Lydia Feraud" userId="" providerId="" clId="Web-{F8BE5C29-EB74-4BDD-9CAA-29EE3D12BE04}" dt="2023-11-15T17:31:06.576" v="35" actId="20577"/>
        <pc:sldMkLst>
          <pc:docMk/>
          <pc:sldMk cId="1958691627" sldId="2147482257"/>
        </pc:sldMkLst>
        <pc:spChg chg="mod">
          <ac:chgData name="Lydia Feraud" userId="" providerId="" clId="Web-{F8BE5C29-EB74-4BDD-9CAA-29EE3D12BE04}" dt="2023-11-15T17:31:06.576" v="35" actId="20577"/>
          <ac:spMkLst>
            <pc:docMk/>
            <pc:sldMk cId="1958691627" sldId="2147482257"/>
            <ac:spMk id="13" creationId="{A9EF546F-9449-54A1-4E2C-D0E2BD030BC3}"/>
          </ac:spMkLst>
        </pc:spChg>
      </pc:sldChg>
    </pc:docChg>
  </pc:docChgLst>
  <pc:docChgLst>
    <pc:chgData name="Lydia Feraud" clId="Web-{52D0ED1B-98E2-4E2A-9BE8-859C95ED04F0}"/>
    <pc:docChg chg="modSld">
      <pc:chgData name="Lydia Feraud" userId="" providerId="" clId="Web-{52D0ED1B-98E2-4E2A-9BE8-859C95ED04F0}" dt="2023-11-15T17:40:48.923" v="15" actId="20577"/>
      <pc:docMkLst>
        <pc:docMk/>
      </pc:docMkLst>
      <pc:sldChg chg="modSp">
        <pc:chgData name="Lydia Feraud" userId="" providerId="" clId="Web-{52D0ED1B-98E2-4E2A-9BE8-859C95ED04F0}" dt="2023-11-15T17:40:48.923" v="15" actId="20577"/>
        <pc:sldMkLst>
          <pc:docMk/>
          <pc:sldMk cId="1958691627" sldId="2147482257"/>
        </pc:sldMkLst>
        <pc:spChg chg="mod">
          <ac:chgData name="Lydia Feraud" userId="" providerId="" clId="Web-{52D0ED1B-98E2-4E2A-9BE8-859C95ED04F0}" dt="2023-11-15T17:40:48.923" v="15" actId="20577"/>
          <ac:spMkLst>
            <pc:docMk/>
            <pc:sldMk cId="1958691627" sldId="2147482257"/>
            <ac:spMk id="13" creationId="{A9EF546F-9449-54A1-4E2C-D0E2BD030BC3}"/>
          </ac:spMkLst>
        </pc:spChg>
      </pc:sldChg>
    </pc:docChg>
  </pc:docChgLst>
  <pc:docChgLst>
    <pc:chgData name="Lydia Feraud" clId="Web-{26B5EDF5-7081-4F0A-9F4B-B594044FB5B5}"/>
    <pc:docChg chg="modSld">
      <pc:chgData name="Lydia Feraud" userId="" providerId="" clId="Web-{26B5EDF5-7081-4F0A-9F4B-B594044FB5B5}" dt="2023-11-15T17:32:57.478" v="0" actId="20577"/>
      <pc:docMkLst>
        <pc:docMk/>
      </pc:docMkLst>
      <pc:sldChg chg="modSp">
        <pc:chgData name="Lydia Feraud" userId="" providerId="" clId="Web-{26B5EDF5-7081-4F0A-9F4B-B594044FB5B5}" dt="2023-11-15T17:32:57.478" v="0" actId="20577"/>
        <pc:sldMkLst>
          <pc:docMk/>
          <pc:sldMk cId="1958691627" sldId="2147482257"/>
        </pc:sldMkLst>
        <pc:spChg chg="mod">
          <ac:chgData name="Lydia Feraud" userId="" providerId="" clId="Web-{26B5EDF5-7081-4F0A-9F4B-B594044FB5B5}" dt="2023-11-15T17:32:57.478" v="0" actId="20577"/>
          <ac:spMkLst>
            <pc:docMk/>
            <pc:sldMk cId="1958691627" sldId="2147482257"/>
            <ac:spMk id="13" creationId="{A9EF546F-9449-54A1-4E2C-D0E2BD030BC3}"/>
          </ac:spMkLst>
        </pc:spChg>
      </pc:sldChg>
    </pc:docChg>
  </pc:docChgLst>
  <pc:docChgLst>
    <pc:chgData name="Lydia Feraud" clId="Web-{74D794CB-204E-4CC2-8E92-61305C401C7E}"/>
    <pc:docChg chg="modSld">
      <pc:chgData name="Lydia Feraud" userId="" providerId="" clId="Web-{74D794CB-204E-4CC2-8E92-61305C401C7E}" dt="2023-11-15T17:37:09.205" v="4" actId="20577"/>
      <pc:docMkLst>
        <pc:docMk/>
      </pc:docMkLst>
      <pc:sldChg chg="modSp">
        <pc:chgData name="Lydia Feraud" userId="" providerId="" clId="Web-{74D794CB-204E-4CC2-8E92-61305C401C7E}" dt="2023-11-15T17:37:09.205" v="4" actId="20577"/>
        <pc:sldMkLst>
          <pc:docMk/>
          <pc:sldMk cId="1958691627" sldId="2147482257"/>
        </pc:sldMkLst>
        <pc:spChg chg="mod">
          <ac:chgData name="Lydia Feraud" userId="" providerId="" clId="Web-{74D794CB-204E-4CC2-8E92-61305C401C7E}" dt="2023-11-15T17:37:09.205" v="4" actId="20577"/>
          <ac:spMkLst>
            <pc:docMk/>
            <pc:sldMk cId="1958691627" sldId="2147482257"/>
            <ac:spMk id="13" creationId="{A9EF546F-9449-54A1-4E2C-D0E2BD030BC3}"/>
          </ac:spMkLst>
        </pc:spChg>
      </pc:sldChg>
    </pc:docChg>
  </pc:docChgLst>
  <pc:docChgLst>
    <pc:chgData name="Lydia Feraud" clId="Web-{900AFAAD-BC0E-47C9-A826-65791776D14E}"/>
    <pc:docChg chg="modSld">
      <pc:chgData name="Lydia Feraud" userId="" providerId="" clId="Web-{900AFAAD-BC0E-47C9-A826-65791776D14E}" dt="2023-11-15T17:38:44.170" v="21" actId="20577"/>
      <pc:docMkLst>
        <pc:docMk/>
      </pc:docMkLst>
      <pc:sldChg chg="modSp">
        <pc:chgData name="Lydia Feraud" userId="" providerId="" clId="Web-{900AFAAD-BC0E-47C9-A826-65791776D14E}" dt="2023-11-15T17:38:44.170" v="21" actId="20577"/>
        <pc:sldMkLst>
          <pc:docMk/>
          <pc:sldMk cId="1958691627" sldId="2147482257"/>
        </pc:sldMkLst>
        <pc:spChg chg="mod">
          <ac:chgData name="Lydia Feraud" userId="" providerId="" clId="Web-{900AFAAD-BC0E-47C9-A826-65791776D14E}" dt="2023-11-15T17:38:44.170" v="21" actId="20577"/>
          <ac:spMkLst>
            <pc:docMk/>
            <pc:sldMk cId="1958691627" sldId="2147482257"/>
            <ac:spMk id="13" creationId="{A9EF546F-9449-54A1-4E2C-D0E2BD030BC3}"/>
          </ac:spMkLst>
        </pc:spChg>
      </pc:sldChg>
    </pc:docChg>
  </pc:docChgLst>
  <pc:docChgLst>
    <pc:chgData name="Lydia Feraud" clId="Web-{D3A7FA61-B8C3-47FF-AE55-6B0AA904C485}"/>
    <pc:docChg chg="modSld">
      <pc:chgData name="Lydia Feraud" userId="" providerId="" clId="Web-{D3A7FA61-B8C3-47FF-AE55-6B0AA904C485}" dt="2023-11-17T19:21:46.150" v="9" actId="20577"/>
      <pc:docMkLst>
        <pc:docMk/>
      </pc:docMkLst>
      <pc:sldChg chg="modSp">
        <pc:chgData name="Lydia Feraud" userId="" providerId="" clId="Web-{D3A7FA61-B8C3-47FF-AE55-6B0AA904C485}" dt="2023-11-17T19:21:46.150" v="9" actId="20577"/>
        <pc:sldMkLst>
          <pc:docMk/>
          <pc:sldMk cId="3975963227" sldId="2147482281"/>
        </pc:sldMkLst>
        <pc:spChg chg="mod">
          <ac:chgData name="Lydia Feraud" userId="" providerId="" clId="Web-{D3A7FA61-B8C3-47FF-AE55-6B0AA904C485}" dt="2023-11-17T19:21:46.150" v="9" actId="20577"/>
          <ac:spMkLst>
            <pc:docMk/>
            <pc:sldMk cId="3975963227" sldId="2147482281"/>
            <ac:spMk id="3" creationId="{5976EAD0-D4E9-AFA9-5344-BA62EC3B871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jayasaisreekarmanchiraju\Documents\Projects\1_IBV\Banking%20and%20Financial%20Markets\Link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oleObject" Target="file:////Users\jayasaisreekarmanchiraju\Documents\Projects\1_IBV\Banking%20and%20Financial%20Markets\Link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82D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Sheet7!$A$3:$A$9</c:f>
              <c:strCache>
                <c:ptCount val="7"/>
                <c:pt idx="0">
                  <c:v>Quantum computing</c:v>
                </c:pt>
                <c:pt idx="1">
                  <c:v>AI (Gen AI and ML)</c:v>
                </c:pt>
                <c:pt idx="2">
                  <c:v>IoT &amp; connected devices</c:v>
                </c:pt>
                <c:pt idx="3">
                  <c:v>Blockchain</c:v>
                </c:pt>
                <c:pt idx="4">
                  <c:v>Advanced analytics</c:v>
                </c:pt>
                <c:pt idx="5">
                  <c:v>AI (NLP,chatbots,etc.)</c:v>
                </c:pt>
                <c:pt idx="6">
                  <c:v>Cloud computing </c:v>
                </c:pt>
              </c:strCache>
            </c:strRef>
          </c:cat>
          <c:val>
            <c:numRef>
              <c:f>Sheet7!$B$3:$B$9</c:f>
              <c:numCache>
                <c:formatCode>0%</c:formatCode>
                <c:ptCount val="7"/>
                <c:pt idx="0">
                  <c:v>0.19</c:v>
                </c:pt>
                <c:pt idx="1">
                  <c:v>0.4</c:v>
                </c:pt>
                <c:pt idx="2">
                  <c:v>0.43</c:v>
                </c:pt>
                <c:pt idx="3">
                  <c:v>0.49</c:v>
                </c:pt>
                <c:pt idx="4">
                  <c:v>0.5</c:v>
                </c:pt>
                <c:pt idx="5">
                  <c:v>0.55000000000000004</c:v>
                </c:pt>
                <c:pt idx="6">
                  <c:v>0.56000000000000005</c:v>
                </c:pt>
              </c:numCache>
            </c:numRef>
          </c:val>
          <c:extLst>
            <c:ext xmlns:c16="http://schemas.microsoft.com/office/drawing/2014/chart" uri="{C3380CC4-5D6E-409C-BE32-E72D297353CC}">
              <c16:uniqueId val="{00000000-04BF-8844-86AF-5137F0A625D5}"/>
            </c:ext>
          </c:extLst>
        </c:ser>
        <c:dLbls>
          <c:showLegendKey val="0"/>
          <c:showVal val="0"/>
          <c:showCatName val="0"/>
          <c:showSerName val="0"/>
          <c:showPercent val="0"/>
          <c:showBubbleSize val="0"/>
        </c:dLbls>
        <c:gapWidth val="82"/>
        <c:axId val="849465536"/>
        <c:axId val="849467536"/>
      </c:barChart>
      <c:catAx>
        <c:axId val="849465536"/>
        <c:scaling>
          <c:orientation val="minMax"/>
        </c:scaling>
        <c:delete val="1"/>
        <c:axPos val="l"/>
        <c:numFmt formatCode="General" sourceLinked="1"/>
        <c:majorTickMark val="none"/>
        <c:minorTickMark val="none"/>
        <c:tickLblPos val="nextTo"/>
        <c:crossAx val="849467536"/>
        <c:crosses val="autoZero"/>
        <c:auto val="1"/>
        <c:lblAlgn val="ctr"/>
        <c:lblOffset val="100"/>
        <c:noMultiLvlLbl val="0"/>
      </c:catAx>
      <c:valAx>
        <c:axId val="849467536"/>
        <c:scaling>
          <c:orientation val="minMax"/>
        </c:scaling>
        <c:delete val="1"/>
        <c:axPos val="b"/>
        <c:numFmt formatCode="0%" sourceLinked="1"/>
        <c:majorTickMark val="none"/>
        <c:minorTickMark val="none"/>
        <c:tickLblPos val="nextTo"/>
        <c:crossAx val="849465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3836942257218E-2"/>
          <c:y val="8.6337967519685033E-2"/>
          <c:w val="0.9078570647419073"/>
          <c:h val="0.83866310900590546"/>
        </c:manualLayout>
      </c:layout>
      <c:barChart>
        <c:barDir val="bar"/>
        <c:grouping val="stacked"/>
        <c:varyColors val="0"/>
        <c:ser>
          <c:idx val="0"/>
          <c:order val="0"/>
          <c:tx>
            <c:strRef>
              <c:f>Sheet1!$A$1</c:f>
              <c:strCache>
                <c:ptCount val="1"/>
                <c:pt idx="0">
                  <c:v>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Sheet1!$A$2:$A$10</c:f>
              <c:numCache>
                <c:formatCode>General</c:formatCode>
                <c:ptCount val="9"/>
              </c:numCache>
            </c:numRef>
          </c:val>
          <c:extLst>
            <c:ext xmlns:c16="http://schemas.microsoft.com/office/drawing/2014/chart" uri="{C3380CC4-5D6E-409C-BE32-E72D297353CC}">
              <c16:uniqueId val="{00000000-ADFF-E949-B181-D24EFEF030C5}"/>
            </c:ext>
          </c:extLst>
        </c:ser>
        <c:ser>
          <c:idx val="1"/>
          <c:order val="1"/>
          <c:tx>
            <c:strRef>
              <c:f>Sheet1!$B$1</c:f>
              <c:strCache>
                <c:ptCount val="1"/>
                <c:pt idx="0">
                  <c:v>Column1</c:v>
                </c:pt>
              </c:strCache>
            </c:strRef>
          </c:tx>
          <c:spPr>
            <a:solidFill>
              <a:srgbClr val="82D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Sheet1!$B$2:$B$10</c:f>
              <c:numCache>
                <c:formatCode>0%</c:formatCode>
                <c:ptCount val="9"/>
                <c:pt idx="0">
                  <c:v>0.27</c:v>
                </c:pt>
                <c:pt idx="1">
                  <c:v>0.3</c:v>
                </c:pt>
                <c:pt idx="2">
                  <c:v>0.3</c:v>
                </c:pt>
                <c:pt idx="3">
                  <c:v>0.34</c:v>
                </c:pt>
                <c:pt idx="4">
                  <c:v>0.34</c:v>
                </c:pt>
                <c:pt idx="5">
                  <c:v>0.41</c:v>
                </c:pt>
                <c:pt idx="6">
                  <c:v>0.43</c:v>
                </c:pt>
                <c:pt idx="7">
                  <c:v>0.48</c:v>
                </c:pt>
                <c:pt idx="8">
                  <c:v>0.48</c:v>
                </c:pt>
              </c:numCache>
            </c:numRef>
          </c:val>
          <c:extLst>
            <c:ext xmlns:c16="http://schemas.microsoft.com/office/drawing/2014/chart" uri="{C3380CC4-5D6E-409C-BE32-E72D297353CC}">
              <c16:uniqueId val="{00000001-ADFF-E949-B181-D24EFEF030C5}"/>
            </c:ext>
          </c:extLst>
        </c:ser>
        <c:dLbls>
          <c:dLblPos val="inBase"/>
          <c:showLegendKey val="0"/>
          <c:showVal val="1"/>
          <c:showCatName val="0"/>
          <c:showSerName val="0"/>
          <c:showPercent val="0"/>
          <c:showBubbleSize val="0"/>
        </c:dLbls>
        <c:gapWidth val="61"/>
        <c:overlap val="100"/>
        <c:axId val="1523842559"/>
        <c:axId val="1481770047"/>
      </c:barChart>
      <c:catAx>
        <c:axId val="1523842559"/>
        <c:scaling>
          <c:orientation val="minMax"/>
        </c:scaling>
        <c:delete val="1"/>
        <c:axPos val="l"/>
        <c:numFmt formatCode="General" sourceLinked="1"/>
        <c:majorTickMark val="none"/>
        <c:minorTickMark val="none"/>
        <c:tickLblPos val="nextTo"/>
        <c:crossAx val="1481770047"/>
        <c:crosses val="autoZero"/>
        <c:auto val="1"/>
        <c:lblAlgn val="ctr"/>
        <c:lblOffset val="100"/>
        <c:noMultiLvlLbl val="0"/>
      </c:catAx>
      <c:valAx>
        <c:axId val="1481770047"/>
        <c:scaling>
          <c:orientation val="minMax"/>
        </c:scaling>
        <c:delete val="1"/>
        <c:axPos val="b"/>
        <c:numFmt formatCode="General" sourceLinked="1"/>
        <c:majorTickMark val="none"/>
        <c:minorTickMark val="none"/>
        <c:tickLblPos val="nextTo"/>
        <c:crossAx val="1523842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48141491510626255"/>
          <c:y val="0.13691945295241731"/>
          <c:w val="0.46584993799765373"/>
          <c:h val="0.77364514435695542"/>
        </c:manualLayout>
      </c:layout>
      <c:barChart>
        <c:barDir val="bar"/>
        <c:grouping val="stacked"/>
        <c:varyColors val="0"/>
        <c:ser>
          <c:idx val="0"/>
          <c:order val="0"/>
          <c:tx>
            <c:strRef>
              <c:f>Sheet1!$A$2</c:f>
              <c:strCache>
                <c:ptCount val="1"/>
                <c:pt idx="0">
                  <c:v>Automated</c:v>
                </c:pt>
              </c:strCache>
            </c:strRef>
          </c:tx>
          <c:spPr>
            <a:solidFill>
              <a:srgbClr val="82D0FF">
                <a:alpha val="28000"/>
              </a:srgbClr>
            </a:solidFill>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C-827F-BF49-A9EF-E48574CC1A3C}"/>
                </c:ext>
              </c:extLst>
            </c:dLbl>
            <c:dLbl>
              <c:idx val="5"/>
              <c:delete val="1"/>
              <c:extLst>
                <c:ext xmlns:c15="http://schemas.microsoft.com/office/drawing/2012/chart" uri="{CE6537A1-D6FC-4f65-9D91-7224C49458BB}"/>
                <c:ext xmlns:c16="http://schemas.microsoft.com/office/drawing/2014/chart" uri="{C3380CC4-5D6E-409C-BE32-E72D297353CC}">
                  <c16:uniqueId val="{00000000-827F-BF49-A9EF-E48574CC1A3C}"/>
                </c:ext>
              </c:extLst>
            </c:dLbl>
            <c:dLbl>
              <c:idx val="6"/>
              <c:delete val="1"/>
              <c:extLst>
                <c:ext xmlns:c15="http://schemas.microsoft.com/office/drawing/2012/chart" uri="{CE6537A1-D6FC-4f65-9D91-7224C49458BB}"/>
                <c:ext xmlns:c16="http://schemas.microsoft.com/office/drawing/2014/chart" uri="{C3380CC4-5D6E-409C-BE32-E72D297353CC}">
                  <c16:uniqueId val="{00000001-827F-BF49-A9EF-E48574CC1A3C}"/>
                </c:ext>
              </c:extLst>
            </c:dLbl>
            <c:dLbl>
              <c:idx val="7"/>
              <c:delete val="1"/>
              <c:extLst>
                <c:ext xmlns:c15="http://schemas.microsoft.com/office/drawing/2012/chart" uri="{CE6537A1-D6FC-4f65-9D91-7224C49458BB}"/>
                <c:ext xmlns:c16="http://schemas.microsoft.com/office/drawing/2014/chart" uri="{C3380CC4-5D6E-409C-BE32-E72D297353CC}">
                  <c16:uniqueId val="{00000002-827F-BF49-A9EF-E48574CC1A3C}"/>
                </c:ext>
              </c:extLst>
            </c:dLbl>
            <c:spPr>
              <a:noFill/>
              <a:ln>
                <a:noFill/>
              </a:ln>
              <a:effectLst/>
            </c:spPr>
            <c:dLblPos val="inBase"/>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ext>
            </c:extLst>
          </c:dLbls>
          <c:cat>
            <c:strRef>
              <c:f>Sheet1!$B$1:$I$1</c:f>
              <c:strCache>
                <c:ptCount val="8"/>
                <c:pt idx="0">
                  <c:v>Human Resources</c:v>
                </c:pt>
                <c:pt idx="1">
                  <c:v>Information Security</c:v>
                </c:pt>
                <c:pt idx="2">
                  <c:v>Marketing</c:v>
                </c:pt>
                <c:pt idx="3">
                  <c:v>Customer service</c:v>
                </c:pt>
                <c:pt idx="4">
                  <c:v>Sales</c:v>
                </c:pt>
                <c:pt idx="5">
                  <c:v>Information Technology</c:v>
                </c:pt>
                <c:pt idx="6">
                  <c:v>Research and Innovation</c:v>
                </c:pt>
                <c:pt idx="7">
                  <c:v>Finance</c:v>
                </c:pt>
              </c:strCache>
            </c:strRef>
          </c:cat>
          <c:val>
            <c:numRef>
              <c:f>Sheet1!$B$2:$I$2</c:f>
              <c:numCache>
                <c:formatCode>0%</c:formatCode>
                <c:ptCount val="8"/>
                <c:pt idx="0">
                  <c:v>0.25</c:v>
                </c:pt>
                <c:pt idx="1">
                  <c:v>0.2</c:v>
                </c:pt>
                <c:pt idx="2">
                  <c:v>0.15</c:v>
                </c:pt>
                <c:pt idx="3">
                  <c:v>0.11</c:v>
                </c:pt>
                <c:pt idx="4">
                  <c:v>7.0000000000000007E-2</c:v>
                </c:pt>
                <c:pt idx="5">
                  <c:v>0.04</c:v>
                </c:pt>
                <c:pt idx="6">
                  <c:v>0.04</c:v>
                </c:pt>
                <c:pt idx="7">
                  <c:v>0.04</c:v>
                </c:pt>
              </c:numCache>
            </c:numRef>
          </c:val>
          <c:extLst>
            <c:ext xmlns:c16="http://schemas.microsoft.com/office/drawing/2014/chart" uri="{C3380CC4-5D6E-409C-BE32-E72D297353CC}">
              <c16:uniqueId val="{00000009-827F-BF49-A9EF-E48574CC1A3C}"/>
            </c:ext>
          </c:extLst>
        </c:ser>
        <c:ser>
          <c:idx val="1"/>
          <c:order val="1"/>
          <c:tx>
            <c:strRef>
              <c:f>Sheet1!$A$3</c:f>
              <c:strCache>
                <c:ptCount val="1"/>
                <c:pt idx="0">
                  <c:v>Augmented or elevated</c:v>
                </c:pt>
              </c:strCache>
            </c:strRef>
          </c:tx>
          <c:spPr>
            <a:solidFill>
              <a:srgbClr val="82D0FF"/>
            </a:solidFill>
          </c:spPr>
          <c:invertIfNegative val="0"/>
          <c:dLbls>
            <c:spPr>
              <a:noFill/>
              <a:ln w="25348">
                <a:noFill/>
              </a:ln>
            </c:spPr>
            <c:txPr>
              <a:bodyPr wrap="square" lIns="38100" tIns="19050" rIns="38100" bIns="19050" anchor="ctr">
                <a:spAutoFit/>
              </a:bodyPr>
              <a:lstStyle/>
              <a:p>
                <a:pPr>
                  <a:defRPr b="0" i="0">
                    <a:latin typeface="IBM Plex Sans Light" panose="020B0403050203000203" pitchFamily="34" charset="0"/>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Sheet1!$B$1:$I$1</c:f>
              <c:strCache>
                <c:ptCount val="8"/>
                <c:pt idx="0">
                  <c:v>Human Resources</c:v>
                </c:pt>
                <c:pt idx="1">
                  <c:v>Information Security</c:v>
                </c:pt>
                <c:pt idx="2">
                  <c:v>Marketing</c:v>
                </c:pt>
                <c:pt idx="3">
                  <c:v>Customer service</c:v>
                </c:pt>
                <c:pt idx="4">
                  <c:v>Sales</c:v>
                </c:pt>
                <c:pt idx="5">
                  <c:v>Information Technology</c:v>
                </c:pt>
                <c:pt idx="6">
                  <c:v>Research and Innovation</c:v>
                </c:pt>
                <c:pt idx="7">
                  <c:v>Finance</c:v>
                </c:pt>
              </c:strCache>
            </c:strRef>
          </c:cat>
          <c:val>
            <c:numRef>
              <c:f>Sheet1!$B$3:$I$3</c:f>
              <c:numCache>
                <c:formatCode>0%</c:formatCode>
                <c:ptCount val="8"/>
                <c:pt idx="0">
                  <c:v>0.75</c:v>
                </c:pt>
                <c:pt idx="1">
                  <c:v>0.8</c:v>
                </c:pt>
                <c:pt idx="2">
                  <c:v>0.85</c:v>
                </c:pt>
                <c:pt idx="3">
                  <c:v>0.89</c:v>
                </c:pt>
                <c:pt idx="4">
                  <c:v>0.92999999999999994</c:v>
                </c:pt>
                <c:pt idx="5">
                  <c:v>0.96</c:v>
                </c:pt>
                <c:pt idx="6">
                  <c:v>0.96</c:v>
                </c:pt>
                <c:pt idx="7">
                  <c:v>0.96</c:v>
                </c:pt>
              </c:numCache>
            </c:numRef>
          </c:val>
          <c:extLst>
            <c:ext xmlns:c16="http://schemas.microsoft.com/office/drawing/2014/chart" uri="{C3380CC4-5D6E-409C-BE32-E72D297353CC}">
              <c16:uniqueId val="{0000000A-827F-BF49-A9EF-E48574CC1A3C}"/>
            </c:ext>
          </c:extLst>
        </c:ser>
        <c:dLbls>
          <c:showLegendKey val="0"/>
          <c:showVal val="0"/>
          <c:showCatName val="0"/>
          <c:showSerName val="0"/>
          <c:showPercent val="0"/>
          <c:showBubbleSize val="0"/>
        </c:dLbls>
        <c:gapWidth val="59"/>
        <c:overlap val="100"/>
        <c:axId val="893992224"/>
        <c:axId val="1"/>
      </c:barChart>
      <c:catAx>
        <c:axId val="893992224"/>
        <c:scaling>
          <c:orientation val="maxMin"/>
        </c:scaling>
        <c:delete val="0"/>
        <c:axPos val="l"/>
        <c:numFmt formatCode="General" sourceLinked="1"/>
        <c:majorTickMark val="none"/>
        <c:minorTickMark val="none"/>
        <c:tickLblPos val="nextTo"/>
        <c:txPr>
          <a:bodyPr/>
          <a:lstStyle/>
          <a:p>
            <a:pPr>
              <a:defRPr sz="1000" b="0" i="0">
                <a:latin typeface="IBM Plex Sans Light" panose="020B0403050203000203" pitchFamily="34" charset="0"/>
              </a:defRPr>
            </a:pPr>
            <a:endParaRPr lang="en-CH"/>
          </a:p>
        </c:txPr>
        <c:crossAx val="1"/>
        <c:crosses val="autoZero"/>
        <c:auto val="1"/>
        <c:lblAlgn val="ctr"/>
        <c:lblOffset val="100"/>
        <c:noMultiLvlLbl val="0"/>
      </c:catAx>
      <c:valAx>
        <c:axId val="1"/>
        <c:scaling>
          <c:orientation val="minMax"/>
        </c:scaling>
        <c:delete val="1"/>
        <c:axPos val="t"/>
        <c:numFmt formatCode="0%" sourceLinked="1"/>
        <c:majorTickMark val="out"/>
        <c:minorTickMark val="none"/>
        <c:tickLblPos val="nextTo"/>
        <c:crossAx val="893992224"/>
        <c:crosses val="autoZero"/>
        <c:crossBetween val="between"/>
      </c:valAx>
      <c:spPr>
        <a:noFill/>
        <a:ln w="25348">
          <a:noFill/>
        </a:ln>
      </c:spPr>
    </c:plotArea>
    <c:legend>
      <c:legendPos val="b"/>
      <c:layout>
        <c:manualLayout>
          <c:xMode val="edge"/>
          <c:yMode val="edge"/>
          <c:x val="0.18399390234685883"/>
          <c:y val="0.92643919808225106"/>
          <c:w val="0.61633919525730918"/>
          <c:h val="7.1838966000879467E-2"/>
        </c:manualLayout>
      </c:layout>
      <c:overlay val="0"/>
    </c:legend>
    <c:plotVisOnly val="1"/>
    <c:dispBlanksAs val="gap"/>
    <c:showDLblsOverMax val="0"/>
  </c:chart>
  <c:txPr>
    <a:bodyPr/>
    <a:lstStyle/>
    <a:p>
      <a:pPr>
        <a:defRPr sz="1200" b="0" i="0">
          <a:latin typeface="IBM Plex Sans Light" panose="020B0403050203000203" pitchFamily="34" charset="0"/>
        </a:defRPr>
      </a:pPr>
      <a:endParaRPr lang="en-CH"/>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9539878390988532"/>
          <c:y val="3.1141758981064829E-2"/>
          <c:w val="0.36887597972688735"/>
          <c:h val="0.93771648203787039"/>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85AD-3747-AB70-01D841C2B059}"/>
              </c:ext>
            </c:extLst>
          </c:dPt>
          <c:dPt>
            <c:idx val="1"/>
            <c:invertIfNegative val="0"/>
            <c:bubble3D val="0"/>
            <c:spPr>
              <a:solidFill>
                <a:srgbClr val="893EFD"/>
              </a:solidFill>
              <a:ln>
                <a:noFill/>
              </a:ln>
              <a:effectLst/>
            </c:spPr>
            <c:extLst>
              <c:ext xmlns:c16="http://schemas.microsoft.com/office/drawing/2014/chart" uri="{C3380CC4-5D6E-409C-BE32-E72D297353CC}">
                <c16:uniqueId val="{00000003-85AD-3747-AB70-01D841C2B059}"/>
              </c:ext>
            </c:extLst>
          </c:dPt>
          <c:dPt>
            <c:idx val="2"/>
            <c:invertIfNegative val="0"/>
            <c:bubble3D val="0"/>
            <c:spPr>
              <a:solidFill>
                <a:schemeClr val="bg2">
                  <a:lumMod val="75000"/>
                </a:schemeClr>
              </a:solidFill>
              <a:ln>
                <a:noFill/>
              </a:ln>
              <a:effectLst/>
            </c:spPr>
            <c:extLst>
              <c:ext xmlns:c16="http://schemas.microsoft.com/office/drawing/2014/chart" uri="{C3380CC4-5D6E-409C-BE32-E72D297353CC}">
                <c16:uniqueId val="{00000005-85AD-3747-AB70-01D841C2B059}"/>
              </c:ext>
            </c:extLst>
          </c:dPt>
          <c:dPt>
            <c:idx val="3"/>
            <c:invertIfNegative val="0"/>
            <c:bubble3D val="0"/>
            <c:spPr>
              <a:solidFill>
                <a:srgbClr val="893EFD"/>
              </a:solidFill>
              <a:ln>
                <a:noFill/>
              </a:ln>
              <a:effectLst/>
            </c:spPr>
            <c:extLst>
              <c:ext xmlns:c16="http://schemas.microsoft.com/office/drawing/2014/chart" uri="{C3380CC4-5D6E-409C-BE32-E72D297353CC}">
                <c16:uniqueId val="{00000007-85AD-3747-AB70-01D841C2B059}"/>
              </c:ext>
            </c:extLst>
          </c:dPt>
          <c:dPt>
            <c:idx val="4"/>
            <c:invertIfNegative val="0"/>
            <c:bubble3D val="0"/>
            <c:spPr>
              <a:solidFill>
                <a:schemeClr val="bg1">
                  <a:lumMod val="85000"/>
                </a:schemeClr>
              </a:solidFill>
              <a:ln>
                <a:noFill/>
              </a:ln>
              <a:effectLst/>
            </c:spPr>
            <c:extLst>
              <c:ext xmlns:c16="http://schemas.microsoft.com/office/drawing/2014/chart" uri="{C3380CC4-5D6E-409C-BE32-E72D297353CC}">
                <c16:uniqueId val="{00000009-85AD-3747-AB70-01D841C2B059}"/>
              </c:ext>
            </c:extLst>
          </c:dPt>
          <c:dPt>
            <c:idx val="5"/>
            <c:invertIfNegative val="0"/>
            <c:bubble3D val="0"/>
            <c:spPr>
              <a:solidFill>
                <a:srgbClr val="82D0FF"/>
              </a:solidFill>
              <a:ln>
                <a:noFill/>
              </a:ln>
              <a:effectLst/>
            </c:spPr>
            <c:extLst>
              <c:ext xmlns:c16="http://schemas.microsoft.com/office/drawing/2014/chart" uri="{C3380CC4-5D6E-409C-BE32-E72D297353CC}">
                <c16:uniqueId val="{0000000B-85AD-3747-AB70-01D841C2B059}"/>
              </c:ext>
            </c:extLst>
          </c:dPt>
          <c:dPt>
            <c:idx val="6"/>
            <c:invertIfNegative val="0"/>
            <c:bubble3D val="0"/>
            <c:spPr>
              <a:solidFill>
                <a:srgbClr val="82D0FF"/>
              </a:solidFill>
              <a:ln>
                <a:noFill/>
              </a:ln>
              <a:effectLst/>
            </c:spPr>
            <c:extLst>
              <c:ext xmlns:c16="http://schemas.microsoft.com/office/drawing/2014/chart" uri="{C3380CC4-5D6E-409C-BE32-E72D297353CC}">
                <c16:uniqueId val="{0000000D-85AD-3747-AB70-01D841C2B059}"/>
              </c:ext>
            </c:extLst>
          </c:dPt>
          <c:dLbls>
            <c:dLbl>
              <c:idx val="1"/>
              <c:tx>
                <c:rich>
                  <a:bodyPr/>
                  <a:lstStyle/>
                  <a:p>
                    <a:fld id="{D0A45EBA-29E5-1A49-A1C9-9B3D96137F3B}" type="VALUE">
                      <a:rPr lang="en-US">
                        <a:solidFill>
                          <a:schemeClr val="bg1"/>
                        </a:solidFill>
                      </a:rPr>
                      <a:pPr/>
                      <a:t>[VALUE]</a:t>
                    </a:fld>
                    <a:endParaRPr lang="en-CH"/>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5AD-3747-AB70-01D841C2B059}"/>
                </c:ext>
              </c:extLst>
            </c:dLbl>
            <c:dLbl>
              <c:idx val="3"/>
              <c:tx>
                <c:rich>
                  <a:bodyPr/>
                  <a:lstStyle/>
                  <a:p>
                    <a:fld id="{C4FC2B13-7BAF-CE47-8C9F-6E9CFC6D8C63}" type="VALUE">
                      <a:rPr lang="en-US">
                        <a:solidFill>
                          <a:schemeClr val="bg1"/>
                        </a:solidFill>
                      </a:rPr>
                      <a:pPr/>
                      <a:t>[VALUE]</a:t>
                    </a:fld>
                    <a:endParaRPr lang="en-CH"/>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5AD-3747-AB70-01D841C2B05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Sheet5!$A$2:$A$8</c:f>
              <c:strCache>
                <c:ptCount val="7"/>
                <c:pt idx="0">
                  <c:v>Product development</c:v>
                </c:pt>
                <c:pt idx="1">
                  <c:v>Information security</c:v>
                </c:pt>
                <c:pt idx="2">
                  <c:v>Sales</c:v>
                </c:pt>
                <c:pt idx="3">
                  <c:v>Information technology</c:v>
                </c:pt>
                <c:pt idx="4">
                  <c:v>Research and innovation</c:v>
                </c:pt>
                <c:pt idx="5">
                  <c:v>Marketing</c:v>
                </c:pt>
                <c:pt idx="6">
                  <c:v>Customer service </c:v>
                </c:pt>
              </c:strCache>
            </c:strRef>
          </c:cat>
          <c:val>
            <c:numRef>
              <c:f>Sheet5!$B$2:$B$8</c:f>
              <c:numCache>
                <c:formatCode>0%</c:formatCode>
                <c:ptCount val="7"/>
                <c:pt idx="0">
                  <c:v>0.24</c:v>
                </c:pt>
                <c:pt idx="1">
                  <c:v>0.48</c:v>
                </c:pt>
                <c:pt idx="2">
                  <c:v>0.55000000000000004</c:v>
                </c:pt>
                <c:pt idx="3">
                  <c:v>0.57999999999999996</c:v>
                </c:pt>
                <c:pt idx="4">
                  <c:v>0.61</c:v>
                </c:pt>
                <c:pt idx="5">
                  <c:v>0.64</c:v>
                </c:pt>
                <c:pt idx="6">
                  <c:v>0.7</c:v>
                </c:pt>
              </c:numCache>
            </c:numRef>
          </c:val>
          <c:extLst>
            <c:ext xmlns:c16="http://schemas.microsoft.com/office/drawing/2014/chart" uri="{C3380CC4-5D6E-409C-BE32-E72D297353CC}">
              <c16:uniqueId val="{0000000E-85AD-3747-AB70-01D841C2B059}"/>
            </c:ext>
          </c:extLst>
        </c:ser>
        <c:dLbls>
          <c:showLegendKey val="0"/>
          <c:showVal val="0"/>
          <c:showCatName val="0"/>
          <c:showSerName val="0"/>
          <c:showPercent val="0"/>
          <c:showBubbleSize val="0"/>
        </c:dLbls>
        <c:gapWidth val="182"/>
        <c:axId val="402807888"/>
        <c:axId val="402809888"/>
      </c:barChart>
      <c:catAx>
        <c:axId val="40280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CH"/>
          </a:p>
        </c:txPr>
        <c:crossAx val="402809888"/>
        <c:crosses val="autoZero"/>
        <c:auto val="1"/>
        <c:lblAlgn val="ctr"/>
        <c:lblOffset val="100"/>
        <c:noMultiLvlLbl val="0"/>
      </c:catAx>
      <c:valAx>
        <c:axId val="402809888"/>
        <c:scaling>
          <c:orientation val="minMax"/>
        </c:scaling>
        <c:delete val="1"/>
        <c:axPos val="b"/>
        <c:numFmt formatCode="0%" sourceLinked="1"/>
        <c:majorTickMark val="none"/>
        <c:minorTickMark val="none"/>
        <c:tickLblPos val="nextTo"/>
        <c:crossAx val="402807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3836942257218E-2"/>
          <c:y val="8.6337967519685033E-2"/>
          <c:w val="0.9078570647419073"/>
          <c:h val="0.83866310900590546"/>
        </c:manualLayout>
      </c:layout>
      <c:barChart>
        <c:barDir val="bar"/>
        <c:grouping val="stacked"/>
        <c:varyColors val="0"/>
        <c:ser>
          <c:idx val="0"/>
          <c:order val="0"/>
          <c:tx>
            <c:strRef>
              <c:f>Sheet1!$A$1</c:f>
              <c:strCache>
                <c:ptCount val="1"/>
                <c:pt idx="0">
                  <c:v>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Sheet1!$A$2:$A$11</c:f>
              <c:numCache>
                <c:formatCode>General</c:formatCode>
                <c:ptCount val="10"/>
              </c:numCache>
            </c:numRef>
          </c:val>
          <c:extLst>
            <c:ext xmlns:c16="http://schemas.microsoft.com/office/drawing/2014/chart" uri="{C3380CC4-5D6E-409C-BE32-E72D297353CC}">
              <c16:uniqueId val="{00000000-E56B-4A4B-A419-A2A39C5A9530}"/>
            </c:ext>
          </c:extLst>
        </c:ser>
        <c:ser>
          <c:idx val="1"/>
          <c:order val="1"/>
          <c:tx>
            <c:strRef>
              <c:f>Sheet1!$B$1</c:f>
              <c:strCache>
                <c:ptCount val="1"/>
                <c:pt idx="0">
                  <c:v>Column1</c:v>
                </c:pt>
              </c:strCache>
            </c:strRef>
          </c:tx>
          <c:spPr>
            <a:solidFill>
              <a:srgbClr val="82D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CH"/>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Sheet1!$B$2:$B$11</c:f>
              <c:numCache>
                <c:formatCode>0%</c:formatCode>
                <c:ptCount val="10"/>
                <c:pt idx="0">
                  <c:v>0.16</c:v>
                </c:pt>
                <c:pt idx="1">
                  <c:v>0.31</c:v>
                </c:pt>
                <c:pt idx="2">
                  <c:v>0.42</c:v>
                </c:pt>
                <c:pt idx="3">
                  <c:v>0.44</c:v>
                </c:pt>
                <c:pt idx="4">
                  <c:v>0.45</c:v>
                </c:pt>
                <c:pt idx="5">
                  <c:v>0.45</c:v>
                </c:pt>
                <c:pt idx="6">
                  <c:v>0.46</c:v>
                </c:pt>
                <c:pt idx="7">
                  <c:v>0.49</c:v>
                </c:pt>
                <c:pt idx="8">
                  <c:v>0.49</c:v>
                </c:pt>
                <c:pt idx="9">
                  <c:v>0.51</c:v>
                </c:pt>
              </c:numCache>
            </c:numRef>
          </c:val>
          <c:extLst>
            <c:ext xmlns:c16="http://schemas.microsoft.com/office/drawing/2014/chart" uri="{C3380CC4-5D6E-409C-BE32-E72D297353CC}">
              <c16:uniqueId val="{00000001-E56B-4A4B-A419-A2A39C5A9530}"/>
            </c:ext>
          </c:extLst>
        </c:ser>
        <c:dLbls>
          <c:dLblPos val="inBase"/>
          <c:showLegendKey val="0"/>
          <c:showVal val="1"/>
          <c:showCatName val="0"/>
          <c:showSerName val="0"/>
          <c:showPercent val="0"/>
          <c:showBubbleSize val="0"/>
        </c:dLbls>
        <c:gapWidth val="61"/>
        <c:overlap val="100"/>
        <c:axId val="1523842559"/>
        <c:axId val="1481770047"/>
      </c:barChart>
      <c:catAx>
        <c:axId val="1523842559"/>
        <c:scaling>
          <c:orientation val="minMax"/>
        </c:scaling>
        <c:delete val="1"/>
        <c:axPos val="l"/>
        <c:numFmt formatCode="General" sourceLinked="1"/>
        <c:majorTickMark val="none"/>
        <c:minorTickMark val="none"/>
        <c:tickLblPos val="nextTo"/>
        <c:crossAx val="1481770047"/>
        <c:crosses val="autoZero"/>
        <c:auto val="1"/>
        <c:lblAlgn val="ctr"/>
        <c:lblOffset val="100"/>
        <c:noMultiLvlLbl val="0"/>
      </c:catAx>
      <c:valAx>
        <c:axId val="1481770047"/>
        <c:scaling>
          <c:orientation val="minMax"/>
        </c:scaling>
        <c:delete val="1"/>
        <c:axPos val="b"/>
        <c:numFmt formatCode="General" sourceLinked="1"/>
        <c:majorTickMark val="none"/>
        <c:minorTickMark val="none"/>
        <c:tickLblPos val="nextTo"/>
        <c:crossAx val="1523842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Light"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555955" indent="-277978" algn="l" defTabSz="1463040" rtl="0" eaLnBrk="1" latinLnBrk="0" hangingPunct="1">
      <a:spcBef>
        <a:spcPts val="96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009498" indent="-277978" algn="l" defTabSz="1463040" rtl="0" eaLnBrk="1" latinLnBrk="0" hangingPunct="1">
      <a:spcBef>
        <a:spcPts val="96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Light" charset="-120"/>
      <a:buChar char="»"/>
      <a:tabLst/>
      <a:defRPr sz="1600" b="0" i="0" kern="1200">
        <a:solidFill>
          <a:schemeClr val="bg1"/>
        </a:solidFill>
        <a:latin typeface="IBM Plex Sans Light"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6716?ref=206716_1246_File" TargetMode="External"/><Relationship Id="rId3" Type="http://schemas.openxmlformats.org/officeDocument/2006/relationships/hyperlink" Target="https://entm.ag/cpZUUh" TargetMode="External"/><Relationship Id="rId7" Type="http://schemas.openxmlformats.org/officeDocument/2006/relationships/hyperlink" Target="https://www.imf.org/en/Publications/GFSR/Issues/2023/04/11/global-financial-stability-report-april-2023"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forbes.com/advisor/investing/fomc-meeting-federal-reserve/" TargetMode="External"/><Relationship Id="rId5"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4" Type="http://schemas.openxmlformats.org/officeDocument/2006/relationships/hyperlink" Target="https://www.forbes.com/advisor/investing/fed-funds-rate-history/" TargetMode="External"/><Relationship Id="rId9" Type="http://schemas.openxmlformats.org/officeDocument/2006/relationships/hyperlink" Target="https://w3.ibm.com/services/lighthouse/spaces/view/banking-financial-markets/documents/203094?ref=203094_1246_File"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6716?ref=206716_1246_File" TargetMode="External"/><Relationship Id="rId3" Type="http://schemas.openxmlformats.org/officeDocument/2006/relationships/hyperlink" Target="https://entm.ag/cpZUUh" TargetMode="External"/><Relationship Id="rId7" Type="http://schemas.openxmlformats.org/officeDocument/2006/relationships/hyperlink" Target="https://www.imf.org/en/Publications/GFSR/Issues/2023/04/11/global-financial-stability-report-april-202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forbes.com/advisor/investing/fomc-meeting-federal-reserve/" TargetMode="External"/><Relationship Id="rId5"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4" Type="http://schemas.openxmlformats.org/officeDocument/2006/relationships/hyperlink" Target="https://www.forbes.com/advisor/investing/fed-funds-rate-history/" TargetMode="External"/><Relationship Id="rId9" Type="http://schemas.openxmlformats.org/officeDocument/2006/relationships/hyperlink" Target="https://w3.ibm.com/services/lighthouse/spaces/view/banking-financial-markets/documents/203094?ref=203094_1246_File"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3.ibm.com/services/bcs/competency/benchmarking/wizard/protect/bmwizard.wss/showResultsPage2?functionId=53651" TargetMode="External"/><Relationship Id="rId3"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7" Type="http://schemas.openxmlformats.org/officeDocument/2006/relationships/hyperlink" Target="https://www.ibm.com/thought-leadership/institute-business-value/en-us/blog/pathways-sustainability-banking-ceo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bloomberg.com/professional/blog/webinar/green-investment-is-the-greenium-alive-and-well-in-2023/" TargetMode="External"/><Relationship Id="rId5" Type="http://schemas.openxmlformats.org/officeDocument/2006/relationships/hyperlink" Target="https://w3.ibm.com/services/lighthouse/spaces/view/banking-financial-markets/documents/203094?ref=203094_1246_File" TargetMode="External"/><Relationship Id="rId4" Type="http://schemas.openxmlformats.org/officeDocument/2006/relationships/hyperlink" Target="https://w3.ibm.com/services/lighthouse/spaces/view/banking-financial-markets/documents/206716?ref=206716_1246_File"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3.ibm.com/services/bcs/competency/benchmarking/wizard/protect/bmwizard.wss/showResultsPage2?functionId=53651" TargetMode="External"/><Relationship Id="rId3"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7" Type="http://schemas.openxmlformats.org/officeDocument/2006/relationships/hyperlink" Target="https://www.ibm.com/thought-leadership/institute-business-value/en-us/blog/pathways-sustainability-banking-ceo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bloomberg.com/professional/blog/webinar/green-investment-is-the-greenium-alive-and-well-in-2023/" TargetMode="External"/><Relationship Id="rId5" Type="http://schemas.openxmlformats.org/officeDocument/2006/relationships/hyperlink" Target="https://w3.ibm.com/services/lighthouse/spaces/view/banking-financial-markets/documents/203094?ref=203094_1246_File" TargetMode="External"/><Relationship Id="rId4" Type="http://schemas.openxmlformats.org/officeDocument/2006/relationships/hyperlink" Target="https://w3.ibm.com/services/lighthouse/spaces/view/banking-financial-markets/documents/206716?ref=206716_1246_File"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3.ibm.com/services/bcs/competency/benchmarking/wizard/protect/bmwizard.wss/showResultsPage2?functionId=53651" TargetMode="External"/><Relationship Id="rId3"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7" Type="http://schemas.openxmlformats.org/officeDocument/2006/relationships/hyperlink" Target="https://www.ibm.com/thought-leadership/institute-business-value/en-us/blog/pathways-sustainability-banking-ceo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bloomberg.com/professional/blog/webinar/green-investment-is-the-greenium-alive-and-well-in-2023/" TargetMode="External"/><Relationship Id="rId5" Type="http://schemas.openxmlformats.org/officeDocument/2006/relationships/hyperlink" Target="https://w3.ibm.com/services/lighthouse/spaces/view/banking-financial-markets/documents/203094?ref=203094_1246_File" TargetMode="External"/><Relationship Id="rId4" Type="http://schemas.openxmlformats.org/officeDocument/2006/relationships/hyperlink" Target="https://w3.ibm.com/services/lighthouse/spaces/view/banking-financial-markets/documents/206716?ref=206716_1246_File"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3094?ref=203094_1246_File" TargetMode="External"/><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hyperlink" Target="https://www.aiiottalk.com/iot-revolutionizing-the-banking-and-investment-secto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swift.com/news-events/press-releases/swift-unlocks-potential-tokenisation-successful-blockchain-experiments" TargetMode="External"/><Relationship Id="rId11" Type="http://schemas.openxmlformats.org/officeDocument/2006/relationships/hyperlink" Target="https://w3.ibm.com/services/bcs/competency/benchmarking/wizard/protect/bmwizard.wss/showCoverPage2?pageType=2&amp;refId=54250" TargetMode="External"/><Relationship Id="rId5" Type="http://schemas.openxmlformats.org/officeDocument/2006/relationships/hyperlink" Target="https://coinpedia.org/guest-post/benefits-of-blockchain-in-financial-services-modern-solutions-and-examples/" TargetMode="External"/><Relationship Id="rId10" Type="http://schemas.openxmlformats.org/officeDocument/2006/relationships/hyperlink" Target="https://ibm.seismic.com/Link/Content/DC9dpHCVH3mGpGcDcb8h9G3W9VJd" TargetMode="External"/><Relationship Id="rId4" Type="http://schemas.openxmlformats.org/officeDocument/2006/relationships/hyperlink" Target="https://w3.ibm.com/services/bcs/competency/benchmarking/wizard/protect/bmwizard.wss/showCoverPage2?pageType=2&amp;refId=53558" TargetMode="External"/><Relationship Id="rId9" Type="http://schemas.openxmlformats.org/officeDocument/2006/relationships/hyperlink" Target="https://w3.ibm.com/services/lighthouse/documents/145398?ref=145398_1246_File"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3094?ref=203094_1246_File" TargetMode="External"/><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hyperlink" Target="https://www.aiiottalk.com/iot-revolutionizing-the-banking-and-investment-sector/"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swift.com/news-events/press-releases/swift-unlocks-potential-tokenisation-successful-blockchain-experiments" TargetMode="External"/><Relationship Id="rId11" Type="http://schemas.openxmlformats.org/officeDocument/2006/relationships/hyperlink" Target="https://w3.ibm.com/services/bcs/competency/benchmarking/wizard/protect/bmwizard.wss/showCoverPage2?pageType=2&amp;refId=54250" TargetMode="External"/><Relationship Id="rId5" Type="http://schemas.openxmlformats.org/officeDocument/2006/relationships/hyperlink" Target="https://coinpedia.org/guest-post/benefits-of-blockchain-in-financial-services-modern-solutions-and-examples/" TargetMode="External"/><Relationship Id="rId10" Type="http://schemas.openxmlformats.org/officeDocument/2006/relationships/hyperlink" Target="https://ibm.seismic.com/Link/Content/DC9dpHCVH3mGpGcDcb8h9G3W9VJd" TargetMode="External"/><Relationship Id="rId4" Type="http://schemas.openxmlformats.org/officeDocument/2006/relationships/hyperlink" Target="https://w3.ibm.com/services/bcs/competency/benchmarking/wizard/protect/bmwizard.wss/showCoverPage2?pageType=2&amp;refId=53558" TargetMode="External"/><Relationship Id="rId9" Type="http://schemas.openxmlformats.org/officeDocument/2006/relationships/hyperlink" Target="https://w3.ibm.com/services/lighthouse/documents/145398?ref=145398_1246_File"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3094?ref=203094_1246_File" TargetMode="External"/><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hyperlink" Target="https://www.aiiottalk.com/iot-revolutionizing-the-banking-and-investment-secto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swift.com/news-events/press-releases/swift-unlocks-potential-tokenisation-successful-blockchain-experiments" TargetMode="External"/><Relationship Id="rId11" Type="http://schemas.openxmlformats.org/officeDocument/2006/relationships/hyperlink" Target="https://w3.ibm.com/services/bcs/competency/benchmarking/wizard/protect/bmwizard.wss/showCoverPage2?pageType=2&amp;refId=54250" TargetMode="External"/><Relationship Id="rId5" Type="http://schemas.openxmlformats.org/officeDocument/2006/relationships/hyperlink" Target="https://coinpedia.org/guest-post/benefits-of-blockchain-in-financial-services-modern-solutions-and-examples/" TargetMode="External"/><Relationship Id="rId10" Type="http://schemas.openxmlformats.org/officeDocument/2006/relationships/hyperlink" Target="https://ibm.seismic.com/Link/Content/DC9dpHCVH3mGpGcDcb8h9G3W9VJd" TargetMode="External"/><Relationship Id="rId4" Type="http://schemas.openxmlformats.org/officeDocument/2006/relationships/hyperlink" Target="https://w3.ibm.com/services/bcs/competency/benchmarking/wizard/protect/bmwizard.wss/showCoverPage2?pageType=2&amp;refId=53558" TargetMode="External"/><Relationship Id="rId9" Type="http://schemas.openxmlformats.org/officeDocument/2006/relationships/hyperlink" Target="https://w3.ibm.com/services/lighthouse/documents/145398?ref=145398_1246_File"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3094?ref=203094_1246_File" TargetMode="External"/><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hyperlink" Target="https://www.aiiottalk.com/iot-revolutionizing-the-banking-and-investment-secto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swift.com/news-events/press-releases/swift-unlocks-potential-tokenisation-successful-blockchain-experiments" TargetMode="External"/><Relationship Id="rId11" Type="http://schemas.openxmlformats.org/officeDocument/2006/relationships/hyperlink" Target="https://w3.ibm.com/services/bcs/competency/benchmarking/wizard/protect/bmwizard.wss/showCoverPage2?pageType=2&amp;refId=54250" TargetMode="External"/><Relationship Id="rId5" Type="http://schemas.openxmlformats.org/officeDocument/2006/relationships/hyperlink" Target="https://coinpedia.org/guest-post/benefits-of-blockchain-in-financial-services-modern-solutions-and-examples/" TargetMode="External"/><Relationship Id="rId10" Type="http://schemas.openxmlformats.org/officeDocument/2006/relationships/hyperlink" Target="https://ibm.seismic.com/Link/Content/DC9dpHCVH3mGpGcDcb8h9G3W9VJd" TargetMode="External"/><Relationship Id="rId4" Type="http://schemas.openxmlformats.org/officeDocument/2006/relationships/hyperlink" Target="https://w3.ibm.com/services/bcs/competency/benchmarking/wizard/protect/bmwizard.wss/showCoverPage2?pageType=2&amp;refId=53558" TargetMode="External"/><Relationship Id="rId9" Type="http://schemas.openxmlformats.org/officeDocument/2006/relationships/hyperlink" Target="https://w3.ibm.com/services/lighthouse/documents/145398?ref=145398_1246_File"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3094?ref=203094_1246_File" TargetMode="External"/><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hyperlink" Target="https://www.aiiottalk.com/iot-revolutionizing-the-banking-and-investment-secto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swift.com/news-events/press-releases/swift-unlocks-potential-tokenisation-successful-blockchain-experiments" TargetMode="External"/><Relationship Id="rId11" Type="http://schemas.openxmlformats.org/officeDocument/2006/relationships/hyperlink" Target="https://w3.ibm.com/services/bcs/competency/benchmarking/wizard/protect/bmwizard.wss/showCoverPage2?pageType=2&amp;refId=54250" TargetMode="External"/><Relationship Id="rId5" Type="http://schemas.openxmlformats.org/officeDocument/2006/relationships/hyperlink" Target="https://coinpedia.org/guest-post/benefits-of-blockchain-in-financial-services-modern-solutions-and-examples/" TargetMode="External"/><Relationship Id="rId10" Type="http://schemas.openxmlformats.org/officeDocument/2006/relationships/hyperlink" Target="https://ibm.seismic.com/Link/Content/DC9dpHCVH3mGpGcDcb8h9G3W9VJd" TargetMode="External"/><Relationship Id="rId4" Type="http://schemas.openxmlformats.org/officeDocument/2006/relationships/hyperlink" Target="https://w3.ibm.com/services/bcs/competency/benchmarking/wizard/protect/bmwizard.wss/showCoverPage2?pageType=2&amp;refId=53558" TargetMode="External"/><Relationship Id="rId9" Type="http://schemas.openxmlformats.org/officeDocument/2006/relationships/hyperlink" Target="https://w3.ibm.com/services/lighthouse/documents/145398?ref=145398_1246_Fi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4579?ref=204579_1246_Fil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ws.amazon.com/blogs/industries/the-next-frontier-generative-ai-for-financial-services/" TargetMode="External"/><Relationship Id="rId5" Type="http://schemas.openxmlformats.org/officeDocument/2006/relationships/hyperlink" Target="https://www.microsoft.com/en-us/industry/blog/financial-services/2023/05/04/the-era-of-generative-ai-driving-transformation-in-banking/" TargetMode="External"/><Relationship Id="rId4" Type="http://schemas.openxmlformats.org/officeDocument/2006/relationships/hyperlink" Target="https://cloud.google.com/blog/topics/financial-services/five-generative-ai-use-cases-financial-services-industry"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4579?ref=204579_1246_Fil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aws.amazon.com/blogs/industries/the-next-frontier-generative-ai-for-financial-services/" TargetMode="External"/><Relationship Id="rId5" Type="http://schemas.openxmlformats.org/officeDocument/2006/relationships/hyperlink" Target="https://www.microsoft.com/en-us/industry/blog/financial-services/2023/05/04/the-era-of-generative-ai-driving-transformation-in-banking/" TargetMode="External"/><Relationship Id="rId4" Type="http://schemas.openxmlformats.org/officeDocument/2006/relationships/hyperlink" Target="https://cloud.google.com/blog/topics/financial-services/five-generative-ai-use-cases-financial-services-industry"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3.ibm.com/services/bcs/competency/benchmarking/wizard/protect/bmwizard.wss/showCoverPage2?pageType=2&amp;refId=5345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3.ibm.com/services/lighthouse/spaces/view/banking-financial-markets/documents/190607?ref=190607_1246_File"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188619?ref=188619_1246_Fil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3.ibm.com/services/lighthouse/spaces/view/banking-financial-markets/documents/190607?ref=190607_1246_Fil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c.europa.eu/commission/presscorner/detail/en/qanda_23_3544"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3.ibm.com/services/lighthouse/spaces/view/banking-financial-markets/documents/206716?ref=206716_1246_Fil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6244?ref=206244_1246_Fil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6244?ref=206244_1246_Fil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bm-ai.wdc1a.cirrus.ibm.com/Library/repo:f29fa11b-7dfd-4329-9d04-9dcf9d6a898a"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3094?ref=203094_1246_Fi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6716?ref=206716_1246_File" TargetMode="External"/><Relationship Id="rId3" Type="http://schemas.openxmlformats.org/officeDocument/2006/relationships/hyperlink" Target="https://entm.ag/cpZUUh" TargetMode="External"/><Relationship Id="rId7" Type="http://schemas.openxmlformats.org/officeDocument/2006/relationships/hyperlink" Target="https://www.imf.org/en/Publications/GFSR/Issues/2023/04/11/global-financial-stability-report-april-2023"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forbes.com/advisor/investing/fomc-meeting-federal-reserve/" TargetMode="External"/><Relationship Id="rId5"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4" Type="http://schemas.openxmlformats.org/officeDocument/2006/relationships/hyperlink" Target="https://www.forbes.com/advisor/investing/fed-funds-rate-history/" TargetMode="External"/><Relationship Id="rId9" Type="http://schemas.openxmlformats.org/officeDocument/2006/relationships/hyperlink" Target="https://w3.ibm.com/services/lighthouse/spaces/view/banking-financial-markets/documents/203094?ref=203094_1246_File"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206716?ref=206716_1246_File" TargetMode="External"/><Relationship Id="rId3" Type="http://schemas.openxmlformats.org/officeDocument/2006/relationships/hyperlink" Target="https://entm.ag/cpZUUh" TargetMode="External"/><Relationship Id="rId7" Type="http://schemas.openxmlformats.org/officeDocument/2006/relationships/hyperlink" Target="https://www.imf.org/en/Publications/GFSR/Issues/2023/04/11/global-financial-stability-report-april-2023"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forbes.com/advisor/investing/fomc-meeting-federal-reserve/" TargetMode="External"/><Relationship Id="rId5"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4" Type="http://schemas.openxmlformats.org/officeDocument/2006/relationships/hyperlink" Target="https://www.forbes.com/advisor/investing/fed-funds-rate-history/" TargetMode="External"/><Relationship Id="rId9" Type="http://schemas.openxmlformats.org/officeDocument/2006/relationships/hyperlink" Target="https://w3.ibm.com/services/lighthouse/spaces/view/banking-financial-markets/documents/203094?ref=203094_1246_Fi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71973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Industry Dynamics</a:t>
            </a:r>
          </a:p>
          <a:p>
            <a:pPr algn="l" defTabSz="914400"/>
            <a:endParaRPr lang="en-US" sz="1800" kern="0" dirty="0"/>
          </a:p>
          <a:p>
            <a:pPr marL="342900" indent="-342900" algn="l">
              <a:buFont typeface="+mj-lt"/>
              <a:buAutoNum type="arabicPeriod"/>
            </a:pPr>
            <a:r>
              <a:rPr lang="en-IN" sz="1600" i="1" u="none" strike="noStrike" dirty="0">
                <a:effectLst/>
              </a:rPr>
              <a:t>Why Is Inflation So High Right Now? </a:t>
            </a:r>
            <a:r>
              <a:rPr lang="en-IN" sz="1600" u="none" strike="noStrike" dirty="0">
                <a:effectLst/>
              </a:rPr>
              <a:t>Entrepreneur. 2023. </a:t>
            </a:r>
            <a:r>
              <a:rPr lang="en-IN" sz="1600" u="none" strike="noStrike" dirty="0">
                <a:effectLst/>
                <a:hlinkClick r:id="rId3"/>
              </a:rPr>
              <a:t>https://entm.ag/cpZUUh</a:t>
            </a:r>
            <a:endParaRPr lang="en-IN" sz="1600" u="none" strike="noStrike" dirty="0">
              <a:effectLst/>
            </a:endParaRPr>
          </a:p>
          <a:p>
            <a:pPr marL="342900" indent="-342900">
              <a:buFont typeface="+mj-lt"/>
              <a:buAutoNum type="arabicPeriod"/>
            </a:pPr>
            <a:r>
              <a:rPr lang="en-IN" sz="1600" dirty="0"/>
              <a:t>Tepper, Taylor and Benjamin Curry. </a:t>
            </a:r>
            <a:r>
              <a:rPr lang="en-IN" sz="1600" i="1" dirty="0"/>
              <a:t>Federal Funds Rate History 1990 to 2023</a:t>
            </a:r>
            <a:r>
              <a:rPr lang="en-IN" sz="1600" dirty="0"/>
              <a:t>. Forbes. 2023. </a:t>
            </a:r>
            <a:r>
              <a:rPr lang="en-IN" sz="1600" dirty="0">
                <a:hlinkClick r:id="rId4"/>
              </a:rPr>
              <a:t>https://www.forbes.com/advisor/investing/fed-funds-rate-history/</a:t>
            </a:r>
            <a:endParaRPr lang="en-IN" sz="1600" u="none" strike="noStrike" dirty="0">
              <a:effectLst/>
            </a:endParaRPr>
          </a:p>
          <a:p>
            <a:pPr marL="342900" indent="-342900">
              <a:buFont typeface="+mj-lt"/>
              <a:buAutoNum type="arabicPeriod"/>
            </a:pPr>
            <a:r>
              <a:rPr lang="en-IN" sz="1600" dirty="0"/>
              <a:t>Ramamurthy, Shanker, John </a:t>
            </a:r>
            <a:r>
              <a:rPr lang="en-IN" sz="1600" dirty="0" err="1"/>
              <a:t>Duigenan</a:t>
            </a:r>
            <a:r>
              <a:rPr lang="en-IN" sz="1600" dirty="0"/>
              <a:t>, Paolo </a:t>
            </a:r>
            <a:r>
              <a:rPr lang="en-IN" sz="1600" dirty="0" err="1"/>
              <a:t>Sironi</a:t>
            </a:r>
            <a:r>
              <a:rPr lang="en-IN" sz="1600" dirty="0"/>
              <a:t>, Diane Connelly, and Connor </a:t>
            </a:r>
            <a:r>
              <a:rPr lang="en-IN" sz="1600" dirty="0" err="1"/>
              <a:t>Loessl</a:t>
            </a:r>
            <a:r>
              <a:rPr lang="en-IN" sz="1600" dirty="0"/>
              <a:t>. </a:t>
            </a:r>
            <a:r>
              <a:rPr lang="en-IN" sz="1600" i="1" dirty="0"/>
              <a:t>2023 Global Outlook for Banking and Financial Markets. </a:t>
            </a:r>
            <a:r>
              <a:rPr lang="en-IN" sz="1600" dirty="0"/>
              <a:t>IBM. 2023. </a:t>
            </a:r>
            <a:r>
              <a:rPr lang="en-IN" sz="1600" b="0" i="0" u="none" strike="noStrike" dirty="0">
                <a:solidFill>
                  <a:srgbClr val="000000"/>
                </a:solidFill>
                <a:effectLst/>
                <a:hlinkClick r:id="rId5"/>
              </a:rPr>
              <a:t>https://w3.ibm.com/services/lighthouse/documents/195084?ref=195084_1246_File</a:t>
            </a:r>
            <a:r>
              <a:rPr lang="en-IN" sz="1600" dirty="0">
                <a:hlinkClick r:id="rId5"/>
              </a:rPr>
              <a:t> </a:t>
            </a:r>
            <a:endParaRPr lang="en-IN" sz="1600" dirty="0"/>
          </a:p>
          <a:p>
            <a:pPr marL="342900" indent="-342900">
              <a:buFont typeface="+mj-lt"/>
              <a:buAutoNum type="arabicPeriod"/>
            </a:pPr>
            <a:r>
              <a:rPr lang="en-IN" sz="1600" dirty="0"/>
              <a:t>Duggan, Wayne and Michael Adams. </a:t>
            </a:r>
            <a:r>
              <a:rPr lang="en-IN" sz="1600" i="1" dirty="0"/>
              <a:t>September Fed Meeting: Interest Rates Are Put On Hold, One More Rate Hike Likely. </a:t>
            </a:r>
            <a:r>
              <a:rPr lang="en-IN" sz="1600" dirty="0"/>
              <a:t>Forbes. 2023. </a:t>
            </a:r>
            <a:r>
              <a:rPr lang="en-IN" sz="1600" dirty="0">
                <a:hlinkClick r:id="rId6"/>
              </a:rPr>
              <a:t>https://www.forbes.com/advisor/investing/fomc-meeting-federal-reserve/</a:t>
            </a:r>
            <a:endParaRPr lang="en-IN" sz="1600" dirty="0"/>
          </a:p>
          <a:p>
            <a:pPr marL="342900" indent="-342900">
              <a:buFont typeface="+mj-lt"/>
              <a:buAutoNum type="arabicPeriod"/>
            </a:pPr>
            <a:r>
              <a:rPr lang="en-IN" sz="1600" i="1" dirty="0"/>
              <a:t>Global Financial Stability Report</a:t>
            </a:r>
            <a:r>
              <a:rPr lang="en-IN" sz="1600" dirty="0"/>
              <a:t>. International Monetary Fund. 2023. </a:t>
            </a:r>
            <a:r>
              <a:rPr lang="en-IN" sz="1600" dirty="0">
                <a:hlinkClick r:id="rId7"/>
              </a:rPr>
              <a:t>https://www.imf.org/en/Publications/GFSR/Issues/2023/04/11/global-financial-stability-report-april-2023</a:t>
            </a:r>
            <a:endParaRPr lang="en-IN" sz="1600" dirty="0"/>
          </a:p>
          <a:p>
            <a:pPr marL="342900" indent="-342900">
              <a:buFont typeface="+mj-lt"/>
              <a:buAutoNum type="arabicPeriod"/>
            </a:pPr>
            <a:r>
              <a:rPr lang="en-IN" sz="1600" dirty="0"/>
              <a:t>Ibid</a:t>
            </a:r>
          </a:p>
          <a:p>
            <a:pPr marL="342900" indent="-342900">
              <a:buFont typeface="+mj-lt"/>
              <a:buAutoNum type="arabicPeriod"/>
            </a:pPr>
            <a:r>
              <a:rPr lang="en-IN" sz="1600" dirty="0"/>
              <a:t>Ibid</a:t>
            </a:r>
          </a:p>
          <a:p>
            <a:pPr marL="342900" indent="-342900">
              <a:buFont typeface="+mj-lt"/>
              <a:buAutoNum type="arabicPeriod"/>
            </a:pPr>
            <a:r>
              <a:rPr lang="en-US" sz="1600" dirty="0">
                <a:solidFill>
                  <a:schemeClr val="tx1"/>
                </a:solidFill>
                <a:ea typeface="IBM Plex Sans" charset="0"/>
                <a:cs typeface="IBM Plex Sans" charset="0"/>
              </a:rPr>
              <a:t>Ramamurthy</a:t>
            </a:r>
            <a:r>
              <a:rPr lang="en-IN" sz="1600" dirty="0"/>
              <a:t> , Shanker</a:t>
            </a:r>
            <a:r>
              <a:rPr lang="en-US" sz="1600" dirty="0">
                <a:solidFill>
                  <a:schemeClr val="tx1"/>
                </a:solidFill>
                <a:ea typeface="IBM Plex Sans" charset="0"/>
                <a:cs typeface="IBM Plex Sans" charset="0"/>
              </a:rPr>
              <a:t>, John </a:t>
            </a:r>
            <a:r>
              <a:rPr lang="en-US" sz="1600" dirty="0" err="1">
                <a:solidFill>
                  <a:schemeClr val="tx1"/>
                </a:solidFill>
                <a:ea typeface="IBM Plex Sans" charset="0"/>
                <a:cs typeface="IBM Plex Sans" charset="0"/>
              </a:rPr>
              <a:t>Duigenan</a:t>
            </a:r>
            <a:r>
              <a:rPr lang="en-US" sz="1600" dirty="0">
                <a:solidFill>
                  <a:schemeClr val="tx1"/>
                </a:solidFill>
                <a:ea typeface="IBM Plex Sans" charset="0"/>
                <a:cs typeface="IBM Plex Sans" charset="0"/>
              </a:rPr>
              <a:t>, Paolo </a:t>
            </a:r>
            <a:r>
              <a:rPr lang="en-US" sz="1600" dirty="0" err="1">
                <a:solidFill>
                  <a:schemeClr val="tx1"/>
                </a:solidFill>
                <a:ea typeface="IBM Plex Sans" charset="0"/>
                <a:cs typeface="IBM Plex Sans" charset="0"/>
              </a:rPr>
              <a:t>Sironi</a:t>
            </a:r>
            <a:r>
              <a:rPr lang="en-US" sz="1600" dirty="0">
                <a:solidFill>
                  <a:schemeClr val="tx1"/>
                </a:solidFill>
                <a:ea typeface="IBM Plex Sans" charset="0"/>
                <a:cs typeface="IBM Plex Sans" charset="0"/>
              </a:rPr>
              <a:t>, Diane Connelly, and Connor </a:t>
            </a:r>
            <a:r>
              <a:rPr lang="en-US" sz="1600" dirty="0" err="1">
                <a:solidFill>
                  <a:schemeClr val="tx1"/>
                </a:solidFill>
                <a:ea typeface="IBM Plex Sans" charset="0"/>
                <a:cs typeface="IBM Plex Sans" charset="0"/>
              </a:rPr>
              <a:t>Loessl</a:t>
            </a:r>
            <a:r>
              <a:rPr lang="en-US" sz="1600" dirty="0">
                <a:solidFill>
                  <a:schemeClr val="tx1"/>
                </a:solidFill>
                <a:ea typeface="IBM Plex Sans" charset="0"/>
                <a:cs typeface="IBM Plex Sans" charset="0"/>
              </a:rPr>
              <a:t>. </a:t>
            </a:r>
            <a:r>
              <a:rPr lang="en-US" sz="1600" i="1" dirty="0">
                <a:solidFill>
                  <a:schemeClr val="tx1"/>
                </a:solidFill>
                <a:ea typeface="IBM Plex Sans" charset="0"/>
                <a:cs typeface="IBM Plex Sans" charset="0"/>
              </a:rPr>
              <a:t>Embedded finance: Creating the everywhere, everyday bank. </a:t>
            </a:r>
            <a:r>
              <a:rPr lang="en-US" sz="1600" dirty="0">
                <a:solidFill>
                  <a:schemeClr val="tx1"/>
                </a:solidFill>
                <a:ea typeface="IBM Plex Sans" charset="0"/>
                <a:cs typeface="IBM Plex Sans" charset="0"/>
              </a:rPr>
              <a:t>IBM. 2023. </a:t>
            </a:r>
            <a:r>
              <a:rPr lang="en-US" sz="1600" dirty="0">
                <a:solidFill>
                  <a:schemeClr val="tx1"/>
                </a:solidFill>
                <a:ea typeface="IBM Plex Sans" charset="0"/>
                <a:cs typeface="IBM Plex Sans" charset="0"/>
                <a:hlinkClick r:id="rId8"/>
              </a:rPr>
              <a:t>https://w3.ibm.com/services/lighthouse/spaces/view/banking-financial-markets/documents/206716?ref=206716_1246_File</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solidFill>
                  <a:schemeClr val="tx1"/>
                </a:solidFill>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i="1" dirty="0">
                <a:ea typeface="IBM Plex Sans" charset="0"/>
                <a:cs typeface="IBM Plex Sans" charset="0"/>
              </a:rPr>
              <a:t>2023 Chief Executive Officer Study. </a:t>
            </a:r>
            <a:r>
              <a:rPr lang="en-US" sz="1600" dirty="0">
                <a:ea typeface="IBM Plex Sans" charset="0"/>
                <a:cs typeface="IBM Plex Sans" charset="0"/>
              </a:rPr>
              <a:t>IBM. 2023. </a:t>
            </a:r>
            <a:r>
              <a:rPr lang="en-US" sz="1600" dirty="0">
                <a:ea typeface="IBM Plex Sans" charset="0"/>
                <a:cs typeface="IBM Plex Sans" charset="0"/>
                <a:hlinkClick r:id="rId9"/>
              </a:rPr>
              <a:t>https://w3.ibm.com/services/lighthouse/spaces/view/banking-financial-markets/documents/203094?ref=203094_1246_File</a:t>
            </a:r>
            <a:endParaRPr lang="en-US" sz="1600" dirty="0">
              <a:ea typeface="IBM Plex Sans" charset="0"/>
              <a:cs typeface="IBM Plex Sans" charset="0"/>
            </a:endParaRPr>
          </a:p>
          <a:p>
            <a:pPr marL="342900" indent="-342900">
              <a:buFont typeface="+mj-lt"/>
              <a:buAutoNum type="arabicPeriod"/>
            </a:pPr>
            <a:r>
              <a:rPr lang="en-US" sz="1600" kern="0" dirty="0"/>
              <a:t>Ibid</a:t>
            </a:r>
          </a:p>
          <a:p>
            <a:pPr marL="342900" indent="-342900">
              <a:buFont typeface="+mj-lt"/>
              <a:buAutoNum type="arabicPeriod"/>
            </a:pPr>
            <a:r>
              <a:rPr lang="en-US" sz="1600" kern="0" dirty="0"/>
              <a:t>Ibid</a:t>
            </a:r>
            <a:endParaRPr lang="en-US" sz="1800" kern="0"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72CFAB3D-19EB-7741-9F38-85E6A7050416}"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908803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Industry Dynamics</a:t>
            </a:r>
          </a:p>
          <a:p>
            <a:pPr algn="l" defTabSz="914400"/>
            <a:endParaRPr lang="en-US" sz="1800" kern="0" dirty="0"/>
          </a:p>
          <a:p>
            <a:pPr marL="342900" indent="-342900" algn="l">
              <a:buFont typeface="+mj-lt"/>
              <a:buAutoNum type="arabicPeriod"/>
            </a:pPr>
            <a:r>
              <a:rPr lang="en-IN" sz="1600" i="1" u="none" strike="noStrike" dirty="0">
                <a:effectLst/>
              </a:rPr>
              <a:t>Why Is Inflation So High Right Now? </a:t>
            </a:r>
            <a:r>
              <a:rPr lang="en-IN" sz="1600" u="none" strike="noStrike" dirty="0">
                <a:effectLst/>
              </a:rPr>
              <a:t>Entrepreneur. 2023. </a:t>
            </a:r>
            <a:r>
              <a:rPr lang="en-IN" sz="1600" u="none" strike="noStrike" dirty="0">
                <a:effectLst/>
                <a:hlinkClick r:id="rId3"/>
              </a:rPr>
              <a:t>https://entm.ag/cpZUUh</a:t>
            </a:r>
            <a:endParaRPr lang="en-IN" sz="1600" u="none" strike="noStrike" dirty="0">
              <a:effectLst/>
            </a:endParaRPr>
          </a:p>
          <a:p>
            <a:pPr marL="342900" indent="-342900">
              <a:buFont typeface="+mj-lt"/>
              <a:buAutoNum type="arabicPeriod"/>
            </a:pPr>
            <a:r>
              <a:rPr lang="en-IN" sz="1600" dirty="0"/>
              <a:t>Tepper, Taylor and Benjamin Curry. </a:t>
            </a:r>
            <a:r>
              <a:rPr lang="en-IN" sz="1600" i="1" dirty="0"/>
              <a:t>Federal Funds Rate History 1990 to 2023</a:t>
            </a:r>
            <a:r>
              <a:rPr lang="en-IN" sz="1600" dirty="0"/>
              <a:t>. Forbes. 2023. </a:t>
            </a:r>
            <a:r>
              <a:rPr lang="en-IN" sz="1600" dirty="0">
                <a:hlinkClick r:id="rId4"/>
              </a:rPr>
              <a:t>https://www.forbes.com/advisor/investing/fed-funds-rate-history/</a:t>
            </a:r>
            <a:endParaRPr lang="en-IN" sz="1600" u="none" strike="noStrike" dirty="0">
              <a:effectLst/>
            </a:endParaRPr>
          </a:p>
          <a:p>
            <a:pPr marL="342900" indent="-342900">
              <a:buFont typeface="+mj-lt"/>
              <a:buAutoNum type="arabicPeriod"/>
            </a:pPr>
            <a:r>
              <a:rPr lang="en-IN" sz="1600" dirty="0"/>
              <a:t>Ramamurthy, Shanker, John </a:t>
            </a:r>
            <a:r>
              <a:rPr lang="en-IN" sz="1600" dirty="0" err="1"/>
              <a:t>Duigenan</a:t>
            </a:r>
            <a:r>
              <a:rPr lang="en-IN" sz="1600" dirty="0"/>
              <a:t>, Paolo </a:t>
            </a:r>
            <a:r>
              <a:rPr lang="en-IN" sz="1600" dirty="0" err="1"/>
              <a:t>Sironi</a:t>
            </a:r>
            <a:r>
              <a:rPr lang="en-IN" sz="1600" dirty="0"/>
              <a:t>, Diane Connelly, and Connor </a:t>
            </a:r>
            <a:r>
              <a:rPr lang="en-IN" sz="1600" dirty="0" err="1"/>
              <a:t>Loessl</a:t>
            </a:r>
            <a:r>
              <a:rPr lang="en-IN" sz="1600" dirty="0"/>
              <a:t>. </a:t>
            </a:r>
            <a:r>
              <a:rPr lang="en-IN" sz="1600" i="1" dirty="0"/>
              <a:t>2023 Global Outlook for Banking and Financial Markets. </a:t>
            </a:r>
            <a:r>
              <a:rPr lang="en-IN" sz="1600" dirty="0"/>
              <a:t>IBM. 2023. </a:t>
            </a:r>
            <a:r>
              <a:rPr lang="en-IN" sz="1600" b="0" i="0" u="none" strike="noStrike" dirty="0">
                <a:solidFill>
                  <a:srgbClr val="000000"/>
                </a:solidFill>
                <a:effectLst/>
                <a:hlinkClick r:id="rId5"/>
              </a:rPr>
              <a:t>https://w3.ibm.com/services/lighthouse/documents/195084?ref=195084_1246_File</a:t>
            </a:r>
            <a:r>
              <a:rPr lang="en-IN" sz="1600" dirty="0">
                <a:hlinkClick r:id="rId5"/>
              </a:rPr>
              <a:t> </a:t>
            </a:r>
            <a:endParaRPr lang="en-IN" sz="1600" dirty="0"/>
          </a:p>
          <a:p>
            <a:pPr marL="342900" indent="-342900">
              <a:buFont typeface="+mj-lt"/>
              <a:buAutoNum type="arabicPeriod"/>
            </a:pPr>
            <a:r>
              <a:rPr lang="en-IN" sz="1600" dirty="0"/>
              <a:t>Duggan, Wayne and Michael Adams. </a:t>
            </a:r>
            <a:r>
              <a:rPr lang="en-IN" sz="1600" i="1" dirty="0"/>
              <a:t>September Fed Meeting: Interest Rates Are Put On Hold, One More Rate Hike Likely. </a:t>
            </a:r>
            <a:r>
              <a:rPr lang="en-IN" sz="1600" dirty="0"/>
              <a:t>Forbes. 2023. </a:t>
            </a:r>
            <a:r>
              <a:rPr lang="en-IN" sz="1600" dirty="0">
                <a:hlinkClick r:id="rId6"/>
              </a:rPr>
              <a:t>https://www.forbes.com/advisor/investing/fomc-meeting-federal-reserve/</a:t>
            </a:r>
            <a:endParaRPr lang="en-IN" sz="1600" dirty="0"/>
          </a:p>
          <a:p>
            <a:pPr marL="342900" indent="-342900">
              <a:buFont typeface="+mj-lt"/>
              <a:buAutoNum type="arabicPeriod"/>
            </a:pPr>
            <a:r>
              <a:rPr lang="en-IN" sz="1600" i="1" dirty="0"/>
              <a:t>Global Financial Stability Report</a:t>
            </a:r>
            <a:r>
              <a:rPr lang="en-IN" sz="1600" dirty="0"/>
              <a:t>. International Monetary Fund. 2023. </a:t>
            </a:r>
            <a:r>
              <a:rPr lang="en-IN" sz="1600" dirty="0">
                <a:hlinkClick r:id="rId7"/>
              </a:rPr>
              <a:t>https://www.imf.org/en/Publications/GFSR/Issues/2023/04/11/global-financial-stability-report-april-2023</a:t>
            </a:r>
            <a:endParaRPr lang="en-IN" sz="1600" dirty="0"/>
          </a:p>
          <a:p>
            <a:pPr marL="342900" indent="-342900">
              <a:buFont typeface="+mj-lt"/>
              <a:buAutoNum type="arabicPeriod"/>
            </a:pPr>
            <a:r>
              <a:rPr lang="en-IN" sz="1600" dirty="0"/>
              <a:t>Ibid</a:t>
            </a:r>
          </a:p>
          <a:p>
            <a:pPr marL="342900" indent="-342900">
              <a:buFont typeface="+mj-lt"/>
              <a:buAutoNum type="arabicPeriod"/>
            </a:pPr>
            <a:r>
              <a:rPr lang="en-IN" sz="1600" dirty="0"/>
              <a:t>Ibid</a:t>
            </a:r>
          </a:p>
          <a:p>
            <a:pPr marL="342900" indent="-342900">
              <a:buFont typeface="+mj-lt"/>
              <a:buAutoNum type="arabicPeriod"/>
            </a:pPr>
            <a:r>
              <a:rPr lang="en-US" sz="1600" dirty="0">
                <a:solidFill>
                  <a:schemeClr val="tx1"/>
                </a:solidFill>
                <a:ea typeface="IBM Plex Sans" charset="0"/>
                <a:cs typeface="IBM Plex Sans" charset="0"/>
              </a:rPr>
              <a:t>Ramamurthy</a:t>
            </a:r>
            <a:r>
              <a:rPr lang="en-IN" sz="1600" dirty="0"/>
              <a:t> , Shanker</a:t>
            </a:r>
            <a:r>
              <a:rPr lang="en-US" sz="1600" dirty="0">
                <a:solidFill>
                  <a:schemeClr val="tx1"/>
                </a:solidFill>
                <a:ea typeface="IBM Plex Sans" charset="0"/>
                <a:cs typeface="IBM Plex Sans" charset="0"/>
              </a:rPr>
              <a:t>, John </a:t>
            </a:r>
            <a:r>
              <a:rPr lang="en-US" sz="1600" dirty="0" err="1">
                <a:solidFill>
                  <a:schemeClr val="tx1"/>
                </a:solidFill>
                <a:ea typeface="IBM Plex Sans" charset="0"/>
                <a:cs typeface="IBM Plex Sans" charset="0"/>
              </a:rPr>
              <a:t>Duigenan</a:t>
            </a:r>
            <a:r>
              <a:rPr lang="en-US" sz="1600" dirty="0">
                <a:solidFill>
                  <a:schemeClr val="tx1"/>
                </a:solidFill>
                <a:ea typeface="IBM Plex Sans" charset="0"/>
                <a:cs typeface="IBM Plex Sans" charset="0"/>
              </a:rPr>
              <a:t>, Paolo </a:t>
            </a:r>
            <a:r>
              <a:rPr lang="en-US" sz="1600" dirty="0" err="1">
                <a:solidFill>
                  <a:schemeClr val="tx1"/>
                </a:solidFill>
                <a:ea typeface="IBM Plex Sans" charset="0"/>
                <a:cs typeface="IBM Plex Sans" charset="0"/>
              </a:rPr>
              <a:t>Sironi</a:t>
            </a:r>
            <a:r>
              <a:rPr lang="en-US" sz="1600" dirty="0">
                <a:solidFill>
                  <a:schemeClr val="tx1"/>
                </a:solidFill>
                <a:ea typeface="IBM Plex Sans" charset="0"/>
                <a:cs typeface="IBM Plex Sans" charset="0"/>
              </a:rPr>
              <a:t>, Diane Connelly, and Connor </a:t>
            </a:r>
            <a:r>
              <a:rPr lang="en-US" sz="1600" dirty="0" err="1">
                <a:solidFill>
                  <a:schemeClr val="tx1"/>
                </a:solidFill>
                <a:ea typeface="IBM Plex Sans" charset="0"/>
                <a:cs typeface="IBM Plex Sans" charset="0"/>
              </a:rPr>
              <a:t>Loessl</a:t>
            </a:r>
            <a:r>
              <a:rPr lang="en-US" sz="1600" dirty="0">
                <a:solidFill>
                  <a:schemeClr val="tx1"/>
                </a:solidFill>
                <a:ea typeface="IBM Plex Sans" charset="0"/>
                <a:cs typeface="IBM Plex Sans" charset="0"/>
              </a:rPr>
              <a:t>. </a:t>
            </a:r>
            <a:r>
              <a:rPr lang="en-US" sz="1600" i="1" dirty="0">
                <a:solidFill>
                  <a:schemeClr val="tx1"/>
                </a:solidFill>
                <a:ea typeface="IBM Plex Sans" charset="0"/>
                <a:cs typeface="IBM Plex Sans" charset="0"/>
              </a:rPr>
              <a:t>Embedded finance: Creating the everywhere, everyday bank. </a:t>
            </a:r>
            <a:r>
              <a:rPr lang="en-US" sz="1600" dirty="0">
                <a:solidFill>
                  <a:schemeClr val="tx1"/>
                </a:solidFill>
                <a:ea typeface="IBM Plex Sans" charset="0"/>
                <a:cs typeface="IBM Plex Sans" charset="0"/>
              </a:rPr>
              <a:t>IBM. 2023. </a:t>
            </a:r>
            <a:r>
              <a:rPr lang="en-US" sz="1600" dirty="0">
                <a:solidFill>
                  <a:schemeClr val="tx1"/>
                </a:solidFill>
                <a:ea typeface="IBM Plex Sans" charset="0"/>
                <a:cs typeface="IBM Plex Sans" charset="0"/>
                <a:hlinkClick r:id="rId8"/>
              </a:rPr>
              <a:t>https://w3.ibm.com/services/lighthouse/spaces/view/banking-financial-markets/documents/206716?ref=206716_1246_File</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solidFill>
                  <a:schemeClr val="tx1"/>
                </a:solidFill>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i="1" dirty="0">
                <a:ea typeface="IBM Plex Sans" charset="0"/>
                <a:cs typeface="IBM Plex Sans" charset="0"/>
              </a:rPr>
              <a:t>2023 Chief Executive Officer Study. </a:t>
            </a:r>
            <a:r>
              <a:rPr lang="en-US" sz="1600" dirty="0">
                <a:ea typeface="IBM Plex Sans" charset="0"/>
                <a:cs typeface="IBM Plex Sans" charset="0"/>
              </a:rPr>
              <a:t>IBM. 2023. </a:t>
            </a:r>
            <a:r>
              <a:rPr lang="en-US" sz="1600" dirty="0">
                <a:ea typeface="IBM Plex Sans" charset="0"/>
                <a:cs typeface="IBM Plex Sans" charset="0"/>
                <a:hlinkClick r:id="rId9"/>
              </a:rPr>
              <a:t>https://w3.ibm.com/services/lighthouse/spaces/view/banking-financial-markets/documents/203094?ref=203094_1246_File</a:t>
            </a:r>
            <a:endParaRPr lang="en-US" sz="1600" dirty="0">
              <a:ea typeface="IBM Plex Sans" charset="0"/>
              <a:cs typeface="IBM Plex Sans" charset="0"/>
            </a:endParaRPr>
          </a:p>
          <a:p>
            <a:pPr marL="342900" indent="-342900">
              <a:buFont typeface="+mj-lt"/>
              <a:buAutoNum type="arabicPeriod"/>
            </a:pPr>
            <a:r>
              <a:rPr lang="en-US" sz="1600" kern="0" dirty="0"/>
              <a:t>Ibid</a:t>
            </a:r>
          </a:p>
          <a:p>
            <a:pPr marL="342900" indent="-342900">
              <a:buFont typeface="+mj-lt"/>
              <a:buAutoNum type="arabicPeriod"/>
            </a:pPr>
            <a:r>
              <a:rPr lang="en-US" sz="1600" kern="0" dirty="0"/>
              <a:t>Ibid</a:t>
            </a:r>
            <a:endParaRPr lang="en-US" sz="1800" kern="0"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72CFAB3D-19EB-7741-9F38-85E6A7050416}"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01203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Industry Trends</a:t>
            </a:r>
          </a:p>
          <a:p>
            <a:pPr algn="l" defTabSz="914400"/>
            <a:endParaRPr lang="en-US" sz="1800" kern="0" dirty="0"/>
          </a:p>
          <a:p>
            <a:pPr marL="342900" indent="-342900">
              <a:buFont typeface="+mj-lt"/>
              <a:buAutoNum type="arabicPeriod"/>
            </a:pPr>
            <a:r>
              <a:rPr lang="en-IN" sz="1800" dirty="0"/>
              <a:t>Ramamurthy, Shanker, John </a:t>
            </a:r>
            <a:r>
              <a:rPr lang="en-IN" sz="1800" dirty="0" err="1"/>
              <a:t>Duigenan</a:t>
            </a:r>
            <a:r>
              <a:rPr lang="en-IN" sz="1800" dirty="0"/>
              <a:t>, Paolo </a:t>
            </a:r>
            <a:r>
              <a:rPr lang="en-IN" sz="1800" dirty="0" err="1"/>
              <a:t>Sironi</a:t>
            </a:r>
            <a:r>
              <a:rPr lang="en-IN" sz="1800" dirty="0"/>
              <a:t>, Diane Connelly, and Connor </a:t>
            </a:r>
            <a:r>
              <a:rPr lang="en-IN" sz="1800" dirty="0" err="1"/>
              <a:t>Loessl</a:t>
            </a:r>
            <a:r>
              <a:rPr lang="en-IN" sz="1800" dirty="0"/>
              <a:t>. </a:t>
            </a:r>
            <a:r>
              <a:rPr lang="en-IN" sz="1800" i="1" dirty="0"/>
              <a:t>2023 Global Outlook for Banking and Financial Markets. </a:t>
            </a:r>
            <a:r>
              <a:rPr lang="en-IN" sz="1800" dirty="0"/>
              <a:t>IBM. 2023. </a:t>
            </a:r>
            <a:r>
              <a:rPr lang="en-IN" sz="1800" b="0" i="0" u="none" strike="noStrike" dirty="0">
                <a:solidFill>
                  <a:srgbClr val="000000"/>
                </a:solidFill>
                <a:effectLst/>
                <a:hlinkClick r:id="rId3"/>
              </a:rPr>
              <a:t>https://w3.ibm.com/services/lighthouse/documents/195084?ref=195084_1246_File</a:t>
            </a:r>
            <a:r>
              <a:rPr lang="en-IN" sz="1800" dirty="0">
                <a:hlinkClick r:id="rId3"/>
              </a:rPr>
              <a:t> </a:t>
            </a:r>
            <a:endParaRPr lang="en-IN" sz="1800" dirty="0"/>
          </a:p>
          <a:p>
            <a:pPr marL="342900" indent="-342900">
              <a:buFont typeface="+mj-lt"/>
              <a:buAutoNum type="arabicPeriod"/>
            </a:pPr>
            <a:r>
              <a:rPr lang="en-IN" sz="1800" dirty="0"/>
              <a:t>Ramamurthy, Shanker</a:t>
            </a:r>
            <a:r>
              <a:rPr lang="en-US" sz="1800" dirty="0">
                <a:solidFill>
                  <a:schemeClr val="tx1"/>
                </a:solidFill>
                <a:ea typeface="IBM Plex Sans" charset="0"/>
                <a:cs typeface="IBM Plex Sans" charset="0"/>
              </a:rPr>
              <a:t>, John </a:t>
            </a:r>
            <a:r>
              <a:rPr lang="en-US" sz="1800" dirty="0" err="1">
                <a:solidFill>
                  <a:schemeClr val="tx1"/>
                </a:solidFill>
                <a:ea typeface="IBM Plex Sans" charset="0"/>
                <a:cs typeface="IBM Plex Sans" charset="0"/>
              </a:rPr>
              <a:t>Duigenan</a:t>
            </a:r>
            <a:r>
              <a:rPr lang="en-US" sz="1800" dirty="0">
                <a:solidFill>
                  <a:schemeClr val="tx1"/>
                </a:solidFill>
                <a:ea typeface="IBM Plex Sans" charset="0"/>
                <a:cs typeface="IBM Plex Sans" charset="0"/>
              </a:rPr>
              <a:t>, Paolo </a:t>
            </a:r>
            <a:r>
              <a:rPr lang="en-US" sz="1800" dirty="0" err="1">
                <a:solidFill>
                  <a:schemeClr val="tx1"/>
                </a:solidFill>
                <a:ea typeface="IBM Plex Sans" charset="0"/>
                <a:cs typeface="IBM Plex Sans" charset="0"/>
              </a:rPr>
              <a:t>Sironi</a:t>
            </a:r>
            <a:r>
              <a:rPr lang="en-US" sz="1800" dirty="0">
                <a:solidFill>
                  <a:schemeClr val="tx1"/>
                </a:solidFill>
                <a:ea typeface="IBM Plex Sans" charset="0"/>
                <a:cs typeface="IBM Plex Sans" charset="0"/>
              </a:rPr>
              <a:t>, Diane Connelly, and Connor </a:t>
            </a:r>
            <a:r>
              <a:rPr lang="en-US" sz="1800" dirty="0" err="1">
                <a:solidFill>
                  <a:schemeClr val="tx1"/>
                </a:solidFill>
                <a:ea typeface="IBM Plex Sans" charset="0"/>
                <a:cs typeface="IBM Plex Sans" charset="0"/>
              </a:rPr>
              <a:t>Loessl</a:t>
            </a:r>
            <a:r>
              <a:rPr lang="en-US" sz="1800" dirty="0">
                <a:solidFill>
                  <a:schemeClr val="tx1"/>
                </a:solidFill>
                <a:ea typeface="IBM Plex Sans" charset="0"/>
                <a:cs typeface="IBM Plex Sans" charset="0"/>
              </a:rPr>
              <a:t>. </a:t>
            </a:r>
            <a:r>
              <a:rPr lang="en-US" sz="1800" i="1" dirty="0">
                <a:solidFill>
                  <a:schemeClr val="tx1"/>
                </a:solidFill>
                <a:ea typeface="IBM Plex Sans" charset="0"/>
                <a:cs typeface="IBM Plex Sans" charset="0"/>
              </a:rPr>
              <a:t>Embedded finance: Creating the everywhere, everyday bank. </a:t>
            </a:r>
            <a:r>
              <a:rPr lang="en-US" sz="1800" dirty="0">
                <a:solidFill>
                  <a:schemeClr val="tx1"/>
                </a:solidFill>
                <a:ea typeface="IBM Plex Sans" charset="0"/>
                <a:cs typeface="IBM Plex Sans" charset="0"/>
              </a:rPr>
              <a:t>IBM. 2023. </a:t>
            </a:r>
            <a:r>
              <a:rPr lang="en-US" sz="1800" dirty="0">
                <a:solidFill>
                  <a:schemeClr val="tx1"/>
                </a:solidFill>
                <a:ea typeface="IBM Plex Sans" charset="0"/>
                <a:cs typeface="IBM Plex Sans" charset="0"/>
                <a:hlinkClick r:id="rId4"/>
              </a:rPr>
              <a:t>https://w3.ibm.com/services/lighthouse/spaces/view/banking-financial-markets/documents/206716?ref=206716_1246_File</a:t>
            </a:r>
            <a:endParaRPr lang="en-US" sz="1800" dirty="0">
              <a:ea typeface="IBM Plex Sans" charset="0"/>
              <a:cs typeface="IBM Plex Sans" charset="0"/>
            </a:endParaRP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endParaRPr lang="en-US" sz="1800" dirty="0">
              <a:solidFill>
                <a:schemeClr val="tx1"/>
              </a:solidFill>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5"/>
              </a:rPr>
              <a:t>https://w3.ibm.com/services/lighthouse/spaces/view/banking-financial-markets/documents/203094?ref=203094_1246_File</a:t>
            </a:r>
            <a:endParaRPr lang="en-US" sz="1800" u="none" strike="noStrike" dirty="0">
              <a:effectLst/>
            </a:endParaRPr>
          </a:p>
          <a:p>
            <a:pPr marL="342900" indent="-342900" algn="l">
              <a:buFont typeface="+mj-lt"/>
              <a:buAutoNum type="arabicPeriod"/>
            </a:pPr>
            <a:r>
              <a:rPr lang="en-IN" sz="1800" b="0" i="1" u="none" strike="noStrike" dirty="0">
                <a:solidFill>
                  <a:srgbClr val="000000"/>
                </a:solidFill>
                <a:effectLst/>
              </a:rPr>
              <a:t>Green Investment – the Uncertain Future of Sustainable Bonds in 2023. </a:t>
            </a:r>
            <a:r>
              <a:rPr lang="en-IN" sz="1800" b="0" u="none" strike="noStrike" dirty="0">
                <a:solidFill>
                  <a:srgbClr val="000000"/>
                </a:solidFill>
                <a:effectLst/>
              </a:rPr>
              <a:t>Bloomberg. 2023. </a:t>
            </a:r>
            <a:r>
              <a:rPr lang="en-IN" sz="1800" b="0" u="none" strike="noStrike" dirty="0">
                <a:solidFill>
                  <a:srgbClr val="000000"/>
                </a:solidFill>
                <a:effectLst/>
                <a:hlinkClick r:id="rId6"/>
              </a:rPr>
              <a:t>https://www.bloomberg.com/professional/blog/webinar/green-investment-is-the-greenium-alive-and-well-in-2023/</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Pathways in transformative sustainability: banking CEOs own their impact. </a:t>
            </a:r>
            <a:r>
              <a:rPr lang="en-IN" sz="1800" b="0" u="none" strike="noStrike" dirty="0">
                <a:solidFill>
                  <a:srgbClr val="000000"/>
                </a:solidFill>
                <a:effectLst/>
              </a:rPr>
              <a:t>IBM. 2022. </a:t>
            </a:r>
            <a:r>
              <a:rPr lang="en-IN" sz="1800" b="0" u="none" strike="noStrike" dirty="0">
                <a:solidFill>
                  <a:srgbClr val="000000"/>
                </a:solidFill>
                <a:effectLst/>
                <a:hlinkClick r:id="rId7"/>
              </a:rPr>
              <a:t>https://www.ibm.com/thought-leadership/institute-business-value/en-us/blog/pathways-sustainability-banking-ceos</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ESG reporting and performance (2023). </a:t>
            </a:r>
            <a:r>
              <a:rPr lang="en-IN" sz="1800" b="0" u="none" strike="noStrike" dirty="0">
                <a:solidFill>
                  <a:srgbClr val="000000"/>
                </a:solidFill>
                <a:effectLst/>
              </a:rPr>
              <a:t>IBM. 2023. </a:t>
            </a:r>
            <a:r>
              <a:rPr lang="en-IN" sz="1800" b="0" u="none" strike="noStrike" dirty="0">
                <a:solidFill>
                  <a:srgbClr val="000000"/>
                </a:solidFill>
                <a:effectLst/>
                <a:hlinkClick r:id="rId8"/>
              </a:rPr>
              <a:t>https://w3.ibm.com/services/bcs/competency/benchmarking/wizard/protect/bmwizard.wss/showResultsPage2?functionId=53651</a:t>
            </a:r>
            <a:endParaRPr lang="en-IN" sz="1800" b="0" u="none" strike="noStrike" dirty="0">
              <a:solidFill>
                <a:srgbClr val="000000"/>
              </a:solidFill>
              <a:effectLst/>
            </a:endParaRPr>
          </a:p>
          <a:p>
            <a:pPr marL="342900" indent="-342900" algn="l">
              <a:buFont typeface="+mj-lt"/>
              <a:buAutoNum type="arabicPeriod"/>
            </a:pPr>
            <a:r>
              <a:rPr lang="en-IN" sz="1800" dirty="0">
                <a:solidFill>
                  <a:srgbClr val="000000"/>
                </a:solidFill>
              </a:rPr>
              <a:t>Ibid</a:t>
            </a:r>
          </a:p>
          <a:p>
            <a:pPr marL="342900" indent="-342900" algn="l">
              <a:buFont typeface="+mj-lt"/>
              <a:buAutoNum type="arabicPeriod"/>
            </a:pPr>
            <a:r>
              <a:rPr lang="en-IN" sz="1800" b="0" u="none" strike="noStrike" dirty="0">
                <a:solidFill>
                  <a:srgbClr val="000000"/>
                </a:solidFill>
                <a:effectLst/>
              </a:rPr>
              <a:t>Ibid</a:t>
            </a:r>
          </a:p>
          <a:p>
            <a:pPr algn="l"/>
            <a:endParaRPr lang="en-US" sz="1800" i="1" dirty="0">
              <a:solidFill>
                <a:schemeClr val="tx1"/>
              </a:solidFill>
              <a:ea typeface="IBM Plex Sans" charset="0"/>
              <a:cs typeface="IBM Plex Sans" charset="0"/>
            </a:endParaRPr>
          </a:p>
          <a:p>
            <a:pPr algn="l" defTabSz="914400"/>
            <a:endParaRPr lang="en-US" sz="18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26774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Industry Trends</a:t>
            </a:r>
          </a:p>
          <a:p>
            <a:pPr algn="l" defTabSz="914400"/>
            <a:endParaRPr lang="en-US" sz="1800" kern="0" dirty="0"/>
          </a:p>
          <a:p>
            <a:pPr marL="342900" indent="-342900">
              <a:buFont typeface="+mj-lt"/>
              <a:buAutoNum type="arabicPeriod"/>
            </a:pPr>
            <a:r>
              <a:rPr lang="en-IN" sz="1800" dirty="0"/>
              <a:t>Ramamurthy, Shanker, John </a:t>
            </a:r>
            <a:r>
              <a:rPr lang="en-IN" sz="1800" dirty="0" err="1"/>
              <a:t>Duigenan</a:t>
            </a:r>
            <a:r>
              <a:rPr lang="en-IN" sz="1800" dirty="0"/>
              <a:t>, Paolo </a:t>
            </a:r>
            <a:r>
              <a:rPr lang="en-IN" sz="1800" dirty="0" err="1"/>
              <a:t>Sironi</a:t>
            </a:r>
            <a:r>
              <a:rPr lang="en-IN" sz="1800" dirty="0"/>
              <a:t>, Diane Connelly, and Connor </a:t>
            </a:r>
            <a:r>
              <a:rPr lang="en-IN" sz="1800" dirty="0" err="1"/>
              <a:t>Loessl</a:t>
            </a:r>
            <a:r>
              <a:rPr lang="en-IN" sz="1800" dirty="0"/>
              <a:t>. </a:t>
            </a:r>
            <a:r>
              <a:rPr lang="en-IN" sz="1800" i="1" dirty="0"/>
              <a:t>2023 Global Outlook for Banking and Financial Markets. </a:t>
            </a:r>
            <a:r>
              <a:rPr lang="en-IN" sz="1800" dirty="0"/>
              <a:t>IBM. 2023. </a:t>
            </a:r>
            <a:r>
              <a:rPr lang="en-IN" sz="1800" b="0" i="0" u="none" strike="noStrike" dirty="0">
                <a:solidFill>
                  <a:srgbClr val="000000"/>
                </a:solidFill>
                <a:effectLst/>
                <a:hlinkClick r:id="rId3"/>
              </a:rPr>
              <a:t>https://w3.ibm.com/services/lighthouse/documents/195084?ref=195084_1246_File</a:t>
            </a:r>
            <a:r>
              <a:rPr lang="en-IN" sz="1800" dirty="0">
                <a:hlinkClick r:id="rId3"/>
              </a:rPr>
              <a:t> </a:t>
            </a:r>
            <a:endParaRPr lang="en-IN" sz="1800" dirty="0"/>
          </a:p>
          <a:p>
            <a:pPr marL="342900" indent="-342900">
              <a:buFont typeface="+mj-lt"/>
              <a:buAutoNum type="arabicPeriod"/>
            </a:pPr>
            <a:r>
              <a:rPr lang="en-IN" sz="1800" dirty="0"/>
              <a:t>Ramamurthy, Shanker</a:t>
            </a:r>
            <a:r>
              <a:rPr lang="en-US" sz="1800" dirty="0">
                <a:solidFill>
                  <a:schemeClr val="tx1"/>
                </a:solidFill>
                <a:ea typeface="IBM Plex Sans" charset="0"/>
                <a:cs typeface="IBM Plex Sans" charset="0"/>
              </a:rPr>
              <a:t>, John </a:t>
            </a:r>
            <a:r>
              <a:rPr lang="en-US" sz="1800" dirty="0" err="1">
                <a:solidFill>
                  <a:schemeClr val="tx1"/>
                </a:solidFill>
                <a:ea typeface="IBM Plex Sans" charset="0"/>
                <a:cs typeface="IBM Plex Sans" charset="0"/>
              </a:rPr>
              <a:t>Duigenan</a:t>
            </a:r>
            <a:r>
              <a:rPr lang="en-US" sz="1800" dirty="0">
                <a:solidFill>
                  <a:schemeClr val="tx1"/>
                </a:solidFill>
                <a:ea typeface="IBM Plex Sans" charset="0"/>
                <a:cs typeface="IBM Plex Sans" charset="0"/>
              </a:rPr>
              <a:t>, Paolo </a:t>
            </a:r>
            <a:r>
              <a:rPr lang="en-US" sz="1800" dirty="0" err="1">
                <a:solidFill>
                  <a:schemeClr val="tx1"/>
                </a:solidFill>
                <a:ea typeface="IBM Plex Sans" charset="0"/>
                <a:cs typeface="IBM Plex Sans" charset="0"/>
              </a:rPr>
              <a:t>Sironi</a:t>
            </a:r>
            <a:r>
              <a:rPr lang="en-US" sz="1800" dirty="0">
                <a:solidFill>
                  <a:schemeClr val="tx1"/>
                </a:solidFill>
                <a:ea typeface="IBM Plex Sans" charset="0"/>
                <a:cs typeface="IBM Plex Sans" charset="0"/>
              </a:rPr>
              <a:t>, Diane Connelly, and Connor </a:t>
            </a:r>
            <a:r>
              <a:rPr lang="en-US" sz="1800" dirty="0" err="1">
                <a:solidFill>
                  <a:schemeClr val="tx1"/>
                </a:solidFill>
                <a:ea typeface="IBM Plex Sans" charset="0"/>
                <a:cs typeface="IBM Plex Sans" charset="0"/>
              </a:rPr>
              <a:t>Loessl</a:t>
            </a:r>
            <a:r>
              <a:rPr lang="en-US" sz="1800" dirty="0">
                <a:solidFill>
                  <a:schemeClr val="tx1"/>
                </a:solidFill>
                <a:ea typeface="IBM Plex Sans" charset="0"/>
                <a:cs typeface="IBM Plex Sans" charset="0"/>
              </a:rPr>
              <a:t>. </a:t>
            </a:r>
            <a:r>
              <a:rPr lang="en-US" sz="1800" i="1" dirty="0">
                <a:solidFill>
                  <a:schemeClr val="tx1"/>
                </a:solidFill>
                <a:ea typeface="IBM Plex Sans" charset="0"/>
                <a:cs typeface="IBM Plex Sans" charset="0"/>
              </a:rPr>
              <a:t>Embedded finance: Creating the everywhere, everyday bank. </a:t>
            </a:r>
            <a:r>
              <a:rPr lang="en-US" sz="1800" dirty="0">
                <a:solidFill>
                  <a:schemeClr val="tx1"/>
                </a:solidFill>
                <a:ea typeface="IBM Plex Sans" charset="0"/>
                <a:cs typeface="IBM Plex Sans" charset="0"/>
              </a:rPr>
              <a:t>IBM. 2023. </a:t>
            </a:r>
            <a:r>
              <a:rPr lang="en-US" sz="1800" dirty="0">
                <a:solidFill>
                  <a:schemeClr val="tx1"/>
                </a:solidFill>
                <a:ea typeface="IBM Plex Sans" charset="0"/>
                <a:cs typeface="IBM Plex Sans" charset="0"/>
                <a:hlinkClick r:id="rId4"/>
              </a:rPr>
              <a:t>https://w3.ibm.com/services/lighthouse/spaces/view/banking-financial-markets/documents/206716?ref=206716_1246_File</a:t>
            </a:r>
            <a:endParaRPr lang="en-US" sz="1800" dirty="0">
              <a:ea typeface="IBM Plex Sans" charset="0"/>
              <a:cs typeface="IBM Plex Sans" charset="0"/>
            </a:endParaRP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endParaRPr lang="en-US" sz="1800" dirty="0">
              <a:solidFill>
                <a:schemeClr val="tx1"/>
              </a:solidFill>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5"/>
              </a:rPr>
              <a:t>https://w3.ibm.com/services/lighthouse/spaces/view/banking-financial-markets/documents/203094?ref=203094_1246_File</a:t>
            </a:r>
            <a:endParaRPr lang="en-US" sz="1800" u="none" strike="noStrike" dirty="0">
              <a:effectLst/>
            </a:endParaRPr>
          </a:p>
          <a:p>
            <a:pPr marL="342900" indent="-342900" algn="l">
              <a:buFont typeface="+mj-lt"/>
              <a:buAutoNum type="arabicPeriod"/>
            </a:pPr>
            <a:r>
              <a:rPr lang="en-IN" sz="1800" b="0" i="1" u="none" strike="noStrike" dirty="0">
                <a:solidFill>
                  <a:srgbClr val="000000"/>
                </a:solidFill>
                <a:effectLst/>
              </a:rPr>
              <a:t>Green Investment – the Uncertain Future of Sustainable Bonds in 2023. </a:t>
            </a:r>
            <a:r>
              <a:rPr lang="en-IN" sz="1800" b="0" u="none" strike="noStrike" dirty="0">
                <a:solidFill>
                  <a:srgbClr val="000000"/>
                </a:solidFill>
                <a:effectLst/>
              </a:rPr>
              <a:t>Bloomberg. 2023. </a:t>
            </a:r>
            <a:r>
              <a:rPr lang="en-IN" sz="1800" b="0" u="none" strike="noStrike" dirty="0">
                <a:solidFill>
                  <a:srgbClr val="000000"/>
                </a:solidFill>
                <a:effectLst/>
                <a:hlinkClick r:id="rId6"/>
              </a:rPr>
              <a:t>https://www.bloomberg.com/professional/blog/webinar/green-investment-is-the-greenium-alive-and-well-in-2023/</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Pathways in transformative sustainability: banking CEOs own their impact. </a:t>
            </a:r>
            <a:r>
              <a:rPr lang="en-IN" sz="1800" b="0" u="none" strike="noStrike" dirty="0">
                <a:solidFill>
                  <a:srgbClr val="000000"/>
                </a:solidFill>
                <a:effectLst/>
              </a:rPr>
              <a:t>IBM. 2022. </a:t>
            </a:r>
            <a:r>
              <a:rPr lang="en-IN" sz="1800" b="0" u="none" strike="noStrike" dirty="0">
                <a:solidFill>
                  <a:srgbClr val="000000"/>
                </a:solidFill>
                <a:effectLst/>
                <a:hlinkClick r:id="rId7"/>
              </a:rPr>
              <a:t>https://www.ibm.com/thought-leadership/institute-business-value/en-us/blog/pathways-sustainability-banking-ceos</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ESG reporting and performance (2023). </a:t>
            </a:r>
            <a:r>
              <a:rPr lang="en-IN" sz="1800" b="0" u="none" strike="noStrike" dirty="0">
                <a:solidFill>
                  <a:srgbClr val="000000"/>
                </a:solidFill>
                <a:effectLst/>
              </a:rPr>
              <a:t>IBM. 2023. </a:t>
            </a:r>
            <a:r>
              <a:rPr lang="en-IN" sz="1800" b="0" u="none" strike="noStrike" dirty="0">
                <a:solidFill>
                  <a:srgbClr val="000000"/>
                </a:solidFill>
                <a:effectLst/>
                <a:hlinkClick r:id="rId8"/>
              </a:rPr>
              <a:t>https://w3.ibm.com/services/bcs/competency/benchmarking/wizard/protect/bmwizard.wss/showResultsPage2?functionId=53651</a:t>
            </a:r>
            <a:endParaRPr lang="en-IN" sz="1800" b="0" u="none" strike="noStrike" dirty="0">
              <a:solidFill>
                <a:srgbClr val="000000"/>
              </a:solidFill>
              <a:effectLst/>
            </a:endParaRPr>
          </a:p>
          <a:p>
            <a:pPr marL="342900" indent="-342900" algn="l">
              <a:buFont typeface="+mj-lt"/>
              <a:buAutoNum type="arabicPeriod"/>
            </a:pPr>
            <a:r>
              <a:rPr lang="en-IN" sz="1800" dirty="0">
                <a:solidFill>
                  <a:srgbClr val="000000"/>
                </a:solidFill>
              </a:rPr>
              <a:t>Ibid</a:t>
            </a:r>
          </a:p>
          <a:p>
            <a:pPr marL="342900" indent="-342900" algn="l">
              <a:buFont typeface="+mj-lt"/>
              <a:buAutoNum type="arabicPeriod"/>
            </a:pPr>
            <a:r>
              <a:rPr lang="en-IN" sz="1800" b="0" u="none" strike="noStrike" dirty="0">
                <a:solidFill>
                  <a:srgbClr val="000000"/>
                </a:solidFill>
                <a:effectLst/>
              </a:rPr>
              <a:t>Ibid</a:t>
            </a:r>
          </a:p>
          <a:p>
            <a:pPr algn="l"/>
            <a:endParaRPr lang="en-US" sz="1800" i="1" dirty="0">
              <a:solidFill>
                <a:schemeClr val="tx1"/>
              </a:solidFill>
              <a:ea typeface="IBM Plex Sans" charset="0"/>
              <a:cs typeface="IBM Plex Sans" charset="0"/>
            </a:endParaRPr>
          </a:p>
          <a:p>
            <a:pPr algn="l" defTabSz="914400"/>
            <a:endParaRPr lang="en-US" sz="18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37723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Industry Trends</a:t>
            </a:r>
          </a:p>
          <a:p>
            <a:pPr algn="l" defTabSz="914400"/>
            <a:endParaRPr lang="en-US" sz="1800" kern="0" dirty="0"/>
          </a:p>
          <a:p>
            <a:pPr marL="342900" indent="-342900">
              <a:buFont typeface="+mj-lt"/>
              <a:buAutoNum type="arabicPeriod"/>
            </a:pPr>
            <a:r>
              <a:rPr lang="en-IN" sz="1800" dirty="0"/>
              <a:t>Ramamurthy, Shanker, John </a:t>
            </a:r>
            <a:r>
              <a:rPr lang="en-IN" sz="1800" dirty="0" err="1"/>
              <a:t>Duigenan</a:t>
            </a:r>
            <a:r>
              <a:rPr lang="en-IN" sz="1800" dirty="0"/>
              <a:t>, Paolo </a:t>
            </a:r>
            <a:r>
              <a:rPr lang="en-IN" sz="1800" dirty="0" err="1"/>
              <a:t>Sironi</a:t>
            </a:r>
            <a:r>
              <a:rPr lang="en-IN" sz="1800" dirty="0"/>
              <a:t>, Diane Connelly, and Connor </a:t>
            </a:r>
            <a:r>
              <a:rPr lang="en-IN" sz="1800" dirty="0" err="1"/>
              <a:t>Loessl</a:t>
            </a:r>
            <a:r>
              <a:rPr lang="en-IN" sz="1800" dirty="0"/>
              <a:t>. </a:t>
            </a:r>
            <a:r>
              <a:rPr lang="en-IN" sz="1800" i="1" dirty="0"/>
              <a:t>2023 Global Outlook for Banking and Financial Markets. </a:t>
            </a:r>
            <a:r>
              <a:rPr lang="en-IN" sz="1800" dirty="0"/>
              <a:t>IBM. 2023. </a:t>
            </a:r>
            <a:r>
              <a:rPr lang="en-IN" sz="1800" b="0" i="0" u="none" strike="noStrike" dirty="0">
                <a:solidFill>
                  <a:srgbClr val="000000"/>
                </a:solidFill>
                <a:effectLst/>
                <a:hlinkClick r:id="rId3"/>
              </a:rPr>
              <a:t>https://w3.ibm.com/services/lighthouse/documents/195084?ref=195084_1246_File</a:t>
            </a:r>
            <a:r>
              <a:rPr lang="en-IN" sz="1800" dirty="0">
                <a:hlinkClick r:id="rId3"/>
              </a:rPr>
              <a:t> </a:t>
            </a:r>
            <a:endParaRPr lang="en-IN" sz="1800" dirty="0"/>
          </a:p>
          <a:p>
            <a:pPr marL="342900" indent="-342900">
              <a:buFont typeface="+mj-lt"/>
              <a:buAutoNum type="arabicPeriod"/>
            </a:pPr>
            <a:r>
              <a:rPr lang="en-IN" sz="1800" dirty="0"/>
              <a:t>Ramamurthy, Shanker</a:t>
            </a:r>
            <a:r>
              <a:rPr lang="en-US" sz="1800" dirty="0">
                <a:solidFill>
                  <a:schemeClr val="tx1"/>
                </a:solidFill>
                <a:ea typeface="IBM Plex Sans" charset="0"/>
                <a:cs typeface="IBM Plex Sans" charset="0"/>
              </a:rPr>
              <a:t>, John </a:t>
            </a:r>
            <a:r>
              <a:rPr lang="en-US" sz="1800" dirty="0" err="1">
                <a:solidFill>
                  <a:schemeClr val="tx1"/>
                </a:solidFill>
                <a:ea typeface="IBM Plex Sans" charset="0"/>
                <a:cs typeface="IBM Plex Sans" charset="0"/>
              </a:rPr>
              <a:t>Duigenan</a:t>
            </a:r>
            <a:r>
              <a:rPr lang="en-US" sz="1800" dirty="0">
                <a:solidFill>
                  <a:schemeClr val="tx1"/>
                </a:solidFill>
                <a:ea typeface="IBM Plex Sans" charset="0"/>
                <a:cs typeface="IBM Plex Sans" charset="0"/>
              </a:rPr>
              <a:t>, Paolo </a:t>
            </a:r>
            <a:r>
              <a:rPr lang="en-US" sz="1800" dirty="0" err="1">
                <a:solidFill>
                  <a:schemeClr val="tx1"/>
                </a:solidFill>
                <a:ea typeface="IBM Plex Sans" charset="0"/>
                <a:cs typeface="IBM Plex Sans" charset="0"/>
              </a:rPr>
              <a:t>Sironi</a:t>
            </a:r>
            <a:r>
              <a:rPr lang="en-US" sz="1800" dirty="0">
                <a:solidFill>
                  <a:schemeClr val="tx1"/>
                </a:solidFill>
                <a:ea typeface="IBM Plex Sans" charset="0"/>
                <a:cs typeface="IBM Plex Sans" charset="0"/>
              </a:rPr>
              <a:t>, Diane Connelly, and Connor </a:t>
            </a:r>
            <a:r>
              <a:rPr lang="en-US" sz="1800" dirty="0" err="1">
                <a:solidFill>
                  <a:schemeClr val="tx1"/>
                </a:solidFill>
                <a:ea typeface="IBM Plex Sans" charset="0"/>
                <a:cs typeface="IBM Plex Sans" charset="0"/>
              </a:rPr>
              <a:t>Loessl</a:t>
            </a:r>
            <a:r>
              <a:rPr lang="en-US" sz="1800" dirty="0">
                <a:solidFill>
                  <a:schemeClr val="tx1"/>
                </a:solidFill>
                <a:ea typeface="IBM Plex Sans" charset="0"/>
                <a:cs typeface="IBM Plex Sans" charset="0"/>
              </a:rPr>
              <a:t>. </a:t>
            </a:r>
            <a:r>
              <a:rPr lang="en-US" sz="1800" i="1" dirty="0">
                <a:solidFill>
                  <a:schemeClr val="tx1"/>
                </a:solidFill>
                <a:ea typeface="IBM Plex Sans" charset="0"/>
                <a:cs typeface="IBM Plex Sans" charset="0"/>
              </a:rPr>
              <a:t>Embedded finance: Creating the everywhere, everyday bank. </a:t>
            </a:r>
            <a:r>
              <a:rPr lang="en-US" sz="1800" dirty="0">
                <a:solidFill>
                  <a:schemeClr val="tx1"/>
                </a:solidFill>
                <a:ea typeface="IBM Plex Sans" charset="0"/>
                <a:cs typeface="IBM Plex Sans" charset="0"/>
              </a:rPr>
              <a:t>IBM. 2023. </a:t>
            </a:r>
            <a:r>
              <a:rPr lang="en-US" sz="1800" dirty="0">
                <a:solidFill>
                  <a:schemeClr val="tx1"/>
                </a:solidFill>
                <a:ea typeface="IBM Plex Sans" charset="0"/>
                <a:cs typeface="IBM Plex Sans" charset="0"/>
                <a:hlinkClick r:id="rId4"/>
              </a:rPr>
              <a:t>https://w3.ibm.com/services/lighthouse/spaces/view/banking-financial-markets/documents/206716?ref=206716_1246_File</a:t>
            </a:r>
            <a:endParaRPr lang="en-US" sz="1800" dirty="0">
              <a:ea typeface="IBM Plex Sans" charset="0"/>
              <a:cs typeface="IBM Plex Sans" charset="0"/>
            </a:endParaRP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solidFill>
                  <a:schemeClr val="tx1"/>
                </a:solidFill>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endParaRPr lang="en-US" sz="1800" dirty="0">
              <a:solidFill>
                <a:schemeClr val="tx1"/>
              </a:solidFill>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5"/>
              </a:rPr>
              <a:t>https://w3.ibm.com/services/lighthouse/spaces/view/banking-financial-markets/documents/203094?ref=203094_1246_File</a:t>
            </a:r>
            <a:endParaRPr lang="en-US" sz="1800" u="none" strike="noStrike" dirty="0">
              <a:effectLst/>
            </a:endParaRPr>
          </a:p>
          <a:p>
            <a:pPr marL="342900" indent="-342900" algn="l">
              <a:buFont typeface="+mj-lt"/>
              <a:buAutoNum type="arabicPeriod"/>
            </a:pPr>
            <a:r>
              <a:rPr lang="en-IN" sz="1800" b="0" i="1" u="none" strike="noStrike" dirty="0">
                <a:solidFill>
                  <a:srgbClr val="000000"/>
                </a:solidFill>
                <a:effectLst/>
              </a:rPr>
              <a:t>Green Investment – the Uncertain Future of Sustainable Bonds in 2023. </a:t>
            </a:r>
            <a:r>
              <a:rPr lang="en-IN" sz="1800" b="0" u="none" strike="noStrike" dirty="0">
                <a:solidFill>
                  <a:srgbClr val="000000"/>
                </a:solidFill>
                <a:effectLst/>
              </a:rPr>
              <a:t>Bloomberg. 2023. </a:t>
            </a:r>
            <a:r>
              <a:rPr lang="en-IN" sz="1800" b="0" u="none" strike="noStrike" dirty="0">
                <a:solidFill>
                  <a:srgbClr val="000000"/>
                </a:solidFill>
                <a:effectLst/>
                <a:hlinkClick r:id="rId6"/>
              </a:rPr>
              <a:t>https://www.bloomberg.com/professional/blog/webinar/green-investment-is-the-greenium-alive-and-well-in-2023/</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Pathways in transformative sustainability: banking CEOs own their impact. </a:t>
            </a:r>
            <a:r>
              <a:rPr lang="en-IN" sz="1800" b="0" u="none" strike="noStrike" dirty="0">
                <a:solidFill>
                  <a:srgbClr val="000000"/>
                </a:solidFill>
                <a:effectLst/>
              </a:rPr>
              <a:t>IBM. 2022. </a:t>
            </a:r>
            <a:r>
              <a:rPr lang="en-IN" sz="1800" b="0" u="none" strike="noStrike" dirty="0">
                <a:solidFill>
                  <a:srgbClr val="000000"/>
                </a:solidFill>
                <a:effectLst/>
                <a:hlinkClick r:id="rId7"/>
              </a:rPr>
              <a:t>https://www.ibm.com/thought-leadership/institute-business-value/en-us/blog/pathways-sustainability-banking-ceos</a:t>
            </a:r>
            <a:endParaRPr lang="en-IN" sz="1800" b="0" u="none" strike="noStrike" dirty="0">
              <a:solidFill>
                <a:srgbClr val="000000"/>
              </a:solidFill>
              <a:effectLst/>
            </a:endParaRPr>
          </a:p>
          <a:p>
            <a:pPr marL="342900" indent="-342900" algn="l">
              <a:buFont typeface="+mj-lt"/>
              <a:buAutoNum type="arabicPeriod"/>
            </a:pPr>
            <a:r>
              <a:rPr lang="en-IN" sz="1800" b="0" i="1" u="none" strike="noStrike" dirty="0">
                <a:solidFill>
                  <a:srgbClr val="000000"/>
                </a:solidFill>
                <a:effectLst/>
              </a:rPr>
              <a:t>ESG reporting and performance (2023). </a:t>
            </a:r>
            <a:r>
              <a:rPr lang="en-IN" sz="1800" b="0" u="none" strike="noStrike" dirty="0">
                <a:solidFill>
                  <a:srgbClr val="000000"/>
                </a:solidFill>
                <a:effectLst/>
              </a:rPr>
              <a:t>IBM. 2023. </a:t>
            </a:r>
            <a:r>
              <a:rPr lang="en-IN" sz="1800" b="0" u="none" strike="noStrike" dirty="0">
                <a:solidFill>
                  <a:srgbClr val="000000"/>
                </a:solidFill>
                <a:effectLst/>
                <a:hlinkClick r:id="rId8"/>
              </a:rPr>
              <a:t>https://w3.ibm.com/services/bcs/competency/benchmarking/wizard/protect/bmwizard.wss/showResultsPage2?functionId=53651</a:t>
            </a:r>
            <a:endParaRPr lang="en-IN" sz="1800" b="0" u="none" strike="noStrike" dirty="0">
              <a:solidFill>
                <a:srgbClr val="000000"/>
              </a:solidFill>
              <a:effectLst/>
            </a:endParaRPr>
          </a:p>
          <a:p>
            <a:pPr marL="342900" indent="-342900" algn="l">
              <a:buFont typeface="+mj-lt"/>
              <a:buAutoNum type="arabicPeriod"/>
            </a:pPr>
            <a:r>
              <a:rPr lang="en-IN" sz="1800" dirty="0">
                <a:solidFill>
                  <a:srgbClr val="000000"/>
                </a:solidFill>
              </a:rPr>
              <a:t>Ibid</a:t>
            </a:r>
          </a:p>
          <a:p>
            <a:pPr marL="342900" indent="-342900" algn="l">
              <a:buFont typeface="+mj-lt"/>
              <a:buAutoNum type="arabicPeriod"/>
            </a:pPr>
            <a:r>
              <a:rPr lang="en-IN" sz="1800" b="0" u="none" strike="noStrike" dirty="0">
                <a:solidFill>
                  <a:srgbClr val="000000"/>
                </a:solidFill>
                <a:effectLst/>
              </a:rPr>
              <a:t>Ibid</a:t>
            </a:r>
          </a:p>
          <a:p>
            <a:pPr algn="l"/>
            <a:endParaRPr lang="en-US" sz="1800" i="1" dirty="0">
              <a:solidFill>
                <a:schemeClr val="tx1"/>
              </a:solidFill>
              <a:ea typeface="IBM Plex Sans" charset="0"/>
              <a:cs typeface="IBM Plex Sans" charset="0"/>
            </a:endParaRPr>
          </a:p>
          <a:p>
            <a:pPr algn="l" defTabSz="914400"/>
            <a:endParaRPr lang="en-US" sz="18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87172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Technologies</a:t>
            </a:r>
          </a:p>
          <a:p>
            <a:pPr marL="342900" indent="-342900" algn="l">
              <a:buFont typeface="+mj-lt"/>
              <a:buAutoNum type="arabicPeriod"/>
            </a:pPr>
            <a:endParaRPr lang="en-US" sz="1800" i="1" dirty="0">
              <a:solidFill>
                <a:schemeClr val="tx1"/>
              </a:solidFill>
              <a:ea typeface="IBM Plex Sans" charset="0"/>
              <a:cs typeface="IBM Plex Sans" charset="0"/>
            </a:endParaRPr>
          </a:p>
          <a:p>
            <a:pPr marL="342900" indent="-342900">
              <a:buFont typeface="+mj-lt"/>
              <a:buAutoNum type="arabicPeriod"/>
            </a:pPr>
            <a:r>
              <a:rPr lang="en-IN" sz="1800" dirty="0"/>
              <a:t>Ramamurthy, Shanker</a:t>
            </a:r>
            <a:r>
              <a:rPr lang="en-US" sz="1800" dirty="0">
                <a:ea typeface="IBM Plex Sans" charset="0"/>
                <a:cs typeface="IBM Plex Sans" charset="0"/>
              </a:rPr>
              <a:t>, John </a:t>
            </a:r>
            <a:r>
              <a:rPr lang="en-US" sz="1800" dirty="0" err="1">
                <a:ea typeface="IBM Plex Sans" charset="0"/>
                <a:cs typeface="IBM Plex Sans" charset="0"/>
              </a:rPr>
              <a:t>Duigenan</a:t>
            </a:r>
            <a:r>
              <a:rPr lang="en-US" sz="1800" dirty="0">
                <a:ea typeface="IBM Plex Sans" charset="0"/>
                <a:cs typeface="IBM Plex Sans" charset="0"/>
              </a:rPr>
              <a:t>, Paolo </a:t>
            </a:r>
            <a:r>
              <a:rPr lang="en-US" sz="1800" dirty="0" err="1">
                <a:ea typeface="IBM Plex Sans" charset="0"/>
                <a:cs typeface="IBM Plex Sans" charset="0"/>
              </a:rPr>
              <a:t>Sironi</a:t>
            </a:r>
            <a:r>
              <a:rPr lang="en-US" sz="1800" dirty="0">
                <a:ea typeface="IBM Plex Sans" charset="0"/>
                <a:cs typeface="IBM Plex Sans" charset="0"/>
              </a:rPr>
              <a:t>, and Diane Connelly. </a:t>
            </a:r>
            <a:r>
              <a:rPr lang="en-US" sz="1800" i="1" dirty="0">
                <a:ea typeface="IBM Plex Sans" charset="0"/>
                <a:cs typeface="IBM Plex Sans" charset="0"/>
              </a:rPr>
              <a:t>Foundations of banking excellence: Practices and priorities to accelerate digital transformation. </a:t>
            </a:r>
            <a:r>
              <a:rPr lang="en-US" sz="1800" dirty="0">
                <a:ea typeface="IBM Plex Sans" charset="0"/>
                <a:cs typeface="IBM Plex Sans" charset="0"/>
              </a:rPr>
              <a:t>IBM. 2022. </a:t>
            </a:r>
            <a:r>
              <a:rPr lang="en-US" sz="1800" dirty="0">
                <a:ea typeface="IBM Plex Sans" charset="0"/>
                <a:cs typeface="IBM Plex Sans" charset="0"/>
                <a:hlinkClick r:id="rId3"/>
              </a:rPr>
              <a:t>https://w3.ibm.com/services/lighthouse/spaces/view/banking-financial-markets/documents/190607?ref=190607_1246_File</a:t>
            </a:r>
            <a:endParaRPr lang="en-US" sz="1800" dirty="0">
              <a:ea typeface="IBM Plex Sans" charset="0"/>
              <a:cs typeface="IBM Plex Sans" charset="0"/>
            </a:endParaRP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Chief data officer study. IBM. 2023. </a:t>
            </a:r>
            <a:r>
              <a:rPr lang="en-US" sz="1800" dirty="0">
                <a:ea typeface="IBM Plex Sans" charset="0"/>
                <a:cs typeface="IBM Plex Sans" charset="0"/>
                <a:hlinkClick r:id="rId4"/>
              </a:rPr>
              <a:t>https://w3.ibm.com/services/bcs/competency/benchmarking/wizard/protect/bmwizard.wss/showCoverPage2?pageType=2&amp;refId=53558</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The Benefits of the Blockchain in Financial Services: Modern Solutions and Examples</a:t>
            </a:r>
            <a:r>
              <a:rPr lang="en-US" sz="1800" dirty="0">
                <a:ea typeface="IBM Plex Sans" charset="0"/>
                <a:cs typeface="IBM Plex Sans" charset="0"/>
              </a:rPr>
              <a:t>. </a:t>
            </a:r>
            <a:r>
              <a:rPr lang="en-US" sz="1800" dirty="0" err="1">
                <a:ea typeface="IBM Plex Sans" charset="0"/>
                <a:cs typeface="IBM Plex Sans" charset="0"/>
              </a:rPr>
              <a:t>Coinpedia</a:t>
            </a:r>
            <a:r>
              <a:rPr lang="en-US" sz="1800" dirty="0">
                <a:ea typeface="IBM Plex Sans" charset="0"/>
                <a:cs typeface="IBM Plex Sans" charset="0"/>
              </a:rPr>
              <a:t>. 2023. </a:t>
            </a:r>
            <a:r>
              <a:rPr lang="en-US" sz="1800" dirty="0">
                <a:ea typeface="IBM Plex Sans" charset="0"/>
                <a:cs typeface="IBM Plex Sans" charset="0"/>
                <a:hlinkClick r:id="rId5"/>
              </a:rPr>
              <a:t>https://coinpedia.org/guest-post/benefits-of-blockchain-in-financial-services-modern-solutions-and-examples/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Swift unlocks potential of </a:t>
            </a:r>
            <a:r>
              <a:rPr lang="en-US" sz="1800" i="1" dirty="0" err="1">
                <a:ea typeface="IBM Plex Sans" charset="0"/>
                <a:cs typeface="IBM Plex Sans" charset="0"/>
              </a:rPr>
              <a:t>tokenisation</a:t>
            </a:r>
            <a:r>
              <a:rPr lang="en-US" sz="1800" i="1" dirty="0">
                <a:ea typeface="IBM Plex Sans" charset="0"/>
                <a:cs typeface="IBM Plex Sans" charset="0"/>
              </a:rPr>
              <a:t> with successful blockchain experiments</a:t>
            </a:r>
            <a:r>
              <a:rPr lang="en-US" sz="1800" dirty="0">
                <a:ea typeface="IBM Plex Sans" charset="0"/>
                <a:cs typeface="IBM Plex Sans" charset="0"/>
              </a:rPr>
              <a:t>. SWIFT. 2023. </a:t>
            </a:r>
            <a:r>
              <a:rPr lang="en-US" sz="1800" dirty="0">
                <a:ea typeface="IBM Plex Sans" charset="0"/>
                <a:cs typeface="IBM Plex Sans" charset="0"/>
                <a:hlinkClick r:id="rId6"/>
              </a:rPr>
              <a:t>https://www.swift.com/news-events/press-releases/swift-unlocks-potential-tokenisation-successful-blockchain-experiments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6 Ways the IoT is Revolutionizing the Banking and Investment Sector. </a:t>
            </a:r>
            <a:r>
              <a:rPr lang="en-US" sz="1800" dirty="0">
                <a:ea typeface="IBM Plex Sans" charset="0"/>
                <a:cs typeface="IBM Plex Sans" charset="0"/>
              </a:rPr>
              <a:t>AIIOT. 2023. </a:t>
            </a:r>
            <a:r>
              <a:rPr lang="en-US" sz="1800" dirty="0">
                <a:ea typeface="IBM Plex Sans" charset="0"/>
                <a:cs typeface="IBM Plex Sans" charset="0"/>
                <a:hlinkClick r:id="rId7"/>
              </a:rPr>
              <a:t>https://www.aiiottalk.com/iot-revolutionizing-the-banking-and-investment-sector/</a:t>
            </a:r>
            <a:endParaRPr lang="en-US" sz="1800" dirty="0">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8"/>
              </a:rPr>
              <a:t>https://w3.ibm.com/services/lighthouse/spaces/view/banking-financial-markets/documents/203094?ref=203094_1246_File</a:t>
            </a:r>
            <a:endParaRPr lang="en-IN" sz="1800" u="none" strike="noStrike" dirty="0">
              <a:solidFill>
                <a:srgbClr val="000000"/>
              </a:solidFill>
              <a:effectLst/>
            </a:endParaRPr>
          </a:p>
          <a:p>
            <a:pPr marL="342900" indent="-342900">
              <a:buFont typeface="+mj-lt"/>
              <a:buAutoNum type="arabicPeriod"/>
            </a:pPr>
            <a:r>
              <a:rPr lang="en-IN" sz="1800" dirty="0">
                <a:solidFill>
                  <a:srgbClr val="000000"/>
                </a:solidFill>
              </a:rPr>
              <a:t>Egger, Daniel, Paolo </a:t>
            </a:r>
            <a:r>
              <a:rPr lang="en-IN" sz="1800" dirty="0" err="1">
                <a:solidFill>
                  <a:srgbClr val="000000"/>
                </a:solidFill>
              </a:rPr>
              <a:t>Sironi</a:t>
            </a:r>
            <a:r>
              <a:rPr lang="en-IN" sz="1800" dirty="0">
                <a:solidFill>
                  <a:srgbClr val="000000"/>
                </a:solidFill>
              </a:rPr>
              <a:t>, Richard </a:t>
            </a:r>
            <a:r>
              <a:rPr lang="en-IN" sz="1800" dirty="0" err="1">
                <a:solidFill>
                  <a:srgbClr val="000000"/>
                </a:solidFill>
              </a:rPr>
              <a:t>Warrick</a:t>
            </a:r>
            <a:r>
              <a:rPr lang="en-IN" sz="1800" dirty="0">
                <a:solidFill>
                  <a:srgbClr val="000000"/>
                </a:solidFill>
              </a:rPr>
              <a:t>, and Stefan </a:t>
            </a:r>
            <a:r>
              <a:rPr lang="en-IN" sz="1800" dirty="0" err="1">
                <a:solidFill>
                  <a:srgbClr val="000000"/>
                </a:solidFill>
              </a:rPr>
              <a:t>Worner</a:t>
            </a:r>
            <a:r>
              <a:rPr lang="en-IN" sz="1800" dirty="0">
                <a:solidFill>
                  <a:srgbClr val="000000"/>
                </a:solidFill>
              </a:rPr>
              <a:t>. </a:t>
            </a:r>
            <a:r>
              <a:rPr lang="en-IN" sz="1800" i="1" dirty="0">
                <a:solidFill>
                  <a:srgbClr val="000000"/>
                </a:solidFill>
              </a:rPr>
              <a:t>Exploring quantum computing use cases for financial services: Applying emerging quantum technology to financial problems. </a:t>
            </a:r>
            <a:r>
              <a:rPr lang="en-IN" sz="1800" dirty="0">
                <a:solidFill>
                  <a:srgbClr val="000000"/>
                </a:solidFill>
              </a:rPr>
              <a:t>IBM. 2019. </a:t>
            </a:r>
            <a:r>
              <a:rPr lang="en-IN" sz="1800" dirty="0">
                <a:solidFill>
                  <a:srgbClr val="000000"/>
                </a:solidFill>
                <a:hlinkClick r:id="rId9"/>
              </a:rPr>
              <a:t>https://w3.ibm.com/services/lighthouse/documents/145398?ref=145398_1246_File</a:t>
            </a:r>
            <a:endParaRPr lang="en-IN" sz="1800" i="1" dirty="0">
              <a:solidFill>
                <a:srgbClr val="000000"/>
              </a:solidFill>
            </a:endParaRPr>
          </a:p>
          <a:p>
            <a:pPr marL="342900" indent="-342900">
              <a:buFont typeface="+mj-lt"/>
              <a:buAutoNum type="arabicPeriod"/>
            </a:pPr>
            <a:r>
              <a:rPr lang="en-US" sz="1800" i="1" u="none" strike="noStrike" dirty="0">
                <a:effectLst/>
              </a:rPr>
              <a:t>Quantum use case</a:t>
            </a:r>
            <a:r>
              <a:rPr lang="en-US" sz="1800" u="none" strike="noStrike" dirty="0">
                <a:effectLst/>
              </a:rPr>
              <a:t>. IBM. 2023. </a:t>
            </a:r>
            <a:r>
              <a:rPr lang="en-US" sz="1800" u="none" strike="noStrike" dirty="0">
                <a:effectLst/>
                <a:hlinkClick r:id="rId10"/>
              </a:rPr>
              <a:t>https://ibm.seismic.com/Link/Content/DC9dpHCVH3mGpGcDcb8h9G3W9VJd</a:t>
            </a:r>
            <a:endParaRPr lang="en-US" sz="1800" u="none" strike="noStrike" dirty="0">
              <a:effectLst/>
            </a:endParaRPr>
          </a:p>
          <a:p>
            <a:pPr marL="342900" indent="-342900">
              <a:buFont typeface="+mj-lt"/>
              <a:buAutoNum type="arabicPeriod"/>
            </a:pPr>
            <a:r>
              <a:rPr lang="en-US" sz="1800" u="none" strike="noStrike" dirty="0">
                <a:effectLst/>
              </a:rPr>
              <a:t>Quantum readiness. IBM. 2023. </a:t>
            </a:r>
            <a:r>
              <a:rPr lang="en-US" sz="1800" u="none" strike="noStrike" dirty="0">
                <a:effectLst/>
                <a:hlinkClick r:id="rId11"/>
              </a:rPr>
              <a:t>https://w3.ibm.com/services/bcs/competency/benchmarking/wizard/protect/bmwizard.wss/showCoverPage2?pageType=2&amp;refId=54250</a:t>
            </a:r>
            <a:endParaRPr lang="en-US" sz="1800" u="none" strike="noStrike" dirty="0">
              <a:effectLst/>
            </a:endParaRPr>
          </a:p>
          <a:p>
            <a:pPr marL="342900" indent="-342900">
              <a:buFont typeface="+mj-lt"/>
              <a:buAutoNum type="arabicPeriod"/>
            </a:pPr>
            <a:r>
              <a:rPr lang="en-US" sz="1800" dirty="0"/>
              <a:t>Ibid</a:t>
            </a:r>
          </a:p>
          <a:p>
            <a:pPr marL="342900" indent="-342900">
              <a:buFont typeface="+mj-lt"/>
              <a:buAutoNum type="arabicPeriod"/>
            </a:pPr>
            <a:r>
              <a:rPr lang="en-US" sz="1800" dirty="0"/>
              <a:t>Ibid</a:t>
            </a:r>
          </a:p>
          <a:p>
            <a:pPr marL="342900" indent="-342900">
              <a:buFont typeface="+mj-lt"/>
              <a:buAutoNum type="arabicPeriod"/>
            </a:pPr>
            <a:r>
              <a:rPr lang="en-US" sz="1800" u="none" strike="noStrike" dirty="0">
                <a:effectLst/>
              </a:rPr>
              <a:t>Ibid</a:t>
            </a:r>
          </a:p>
          <a:p>
            <a:pPr marL="342900" indent="-342900">
              <a:buFont typeface="+mj-lt"/>
              <a:buAutoNum type="arabicPeriod"/>
            </a:pPr>
            <a:r>
              <a:rPr lang="en-US" sz="1800" dirty="0"/>
              <a:t>Ibid</a:t>
            </a:r>
            <a:endParaRPr lang="en-US" sz="1800" u="none" strike="noStrike" dirty="0">
              <a:effectLst/>
            </a:endParaRPr>
          </a:p>
          <a:p>
            <a:pPr marL="342900" indent="-342900">
              <a:buFont typeface="+mj-lt"/>
              <a:buAutoNum type="arabicPeriod"/>
            </a:pPr>
            <a:r>
              <a:rPr lang="en-US" sz="1800" dirty="0"/>
              <a:t>Ibid</a:t>
            </a:r>
            <a:endParaRPr lang="en-US" sz="1800" dirty="0">
              <a:solidFill>
                <a:schemeClr val="tx1"/>
              </a:solidFill>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48419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Technologies</a:t>
            </a:r>
          </a:p>
          <a:p>
            <a:pPr marL="342900" indent="-342900" algn="l">
              <a:buFont typeface="+mj-lt"/>
              <a:buAutoNum type="arabicPeriod"/>
            </a:pPr>
            <a:endParaRPr lang="en-US" sz="1800" i="1" dirty="0">
              <a:solidFill>
                <a:schemeClr val="tx1"/>
              </a:solidFill>
              <a:ea typeface="IBM Plex Sans" charset="0"/>
              <a:cs typeface="IBM Plex Sans" charset="0"/>
            </a:endParaRPr>
          </a:p>
          <a:p>
            <a:pPr marL="342900" indent="-342900">
              <a:buFont typeface="+mj-lt"/>
              <a:buAutoNum type="arabicPeriod"/>
            </a:pPr>
            <a:r>
              <a:rPr lang="en-IN" sz="1800" dirty="0"/>
              <a:t>Ramamurthy, Shanker</a:t>
            </a:r>
            <a:r>
              <a:rPr lang="en-US" sz="1800" dirty="0">
                <a:ea typeface="IBM Plex Sans" charset="0"/>
                <a:cs typeface="IBM Plex Sans" charset="0"/>
              </a:rPr>
              <a:t>, John </a:t>
            </a:r>
            <a:r>
              <a:rPr lang="en-US" sz="1800" dirty="0" err="1">
                <a:ea typeface="IBM Plex Sans" charset="0"/>
                <a:cs typeface="IBM Plex Sans" charset="0"/>
              </a:rPr>
              <a:t>Duigenan</a:t>
            </a:r>
            <a:r>
              <a:rPr lang="en-US" sz="1800" dirty="0">
                <a:ea typeface="IBM Plex Sans" charset="0"/>
                <a:cs typeface="IBM Plex Sans" charset="0"/>
              </a:rPr>
              <a:t>, Paolo </a:t>
            </a:r>
            <a:r>
              <a:rPr lang="en-US" sz="1800" dirty="0" err="1">
                <a:ea typeface="IBM Plex Sans" charset="0"/>
                <a:cs typeface="IBM Plex Sans" charset="0"/>
              </a:rPr>
              <a:t>Sironi</a:t>
            </a:r>
            <a:r>
              <a:rPr lang="en-US" sz="1800" dirty="0">
                <a:ea typeface="IBM Plex Sans" charset="0"/>
                <a:cs typeface="IBM Plex Sans" charset="0"/>
              </a:rPr>
              <a:t>, and Diane Connelly. </a:t>
            </a:r>
            <a:r>
              <a:rPr lang="en-US" sz="1800" i="1" dirty="0">
                <a:ea typeface="IBM Plex Sans" charset="0"/>
                <a:cs typeface="IBM Plex Sans" charset="0"/>
              </a:rPr>
              <a:t>Foundations of banking excellence: Practices and priorities to accelerate digital transformation. </a:t>
            </a:r>
            <a:r>
              <a:rPr lang="en-US" sz="1800" dirty="0">
                <a:ea typeface="IBM Plex Sans" charset="0"/>
                <a:cs typeface="IBM Plex Sans" charset="0"/>
              </a:rPr>
              <a:t>IBM. 2022. </a:t>
            </a:r>
            <a:r>
              <a:rPr lang="en-US" sz="1800" dirty="0">
                <a:ea typeface="IBM Plex Sans" charset="0"/>
                <a:cs typeface="IBM Plex Sans" charset="0"/>
                <a:hlinkClick r:id="rId3"/>
              </a:rPr>
              <a:t>https://w3.ibm.com/services/lighthouse/spaces/view/banking-financial-markets/documents/190607?ref=190607_1246_File</a:t>
            </a:r>
            <a:endParaRPr lang="en-US" sz="1800" dirty="0">
              <a:ea typeface="IBM Plex Sans" charset="0"/>
              <a:cs typeface="IBM Plex Sans" charset="0"/>
            </a:endParaRP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Chief data officer study. IBM. 2023. </a:t>
            </a:r>
            <a:r>
              <a:rPr lang="en-US" sz="1800" dirty="0">
                <a:ea typeface="IBM Plex Sans" charset="0"/>
                <a:cs typeface="IBM Plex Sans" charset="0"/>
                <a:hlinkClick r:id="rId4"/>
              </a:rPr>
              <a:t>https://w3.ibm.com/services/bcs/competency/benchmarking/wizard/protect/bmwizard.wss/showCoverPage2?pageType=2&amp;refId=53558</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The Benefits of the Blockchain in Financial Services: Modern Solutions and Examples</a:t>
            </a:r>
            <a:r>
              <a:rPr lang="en-US" sz="1800" dirty="0">
                <a:ea typeface="IBM Plex Sans" charset="0"/>
                <a:cs typeface="IBM Plex Sans" charset="0"/>
              </a:rPr>
              <a:t>. </a:t>
            </a:r>
            <a:r>
              <a:rPr lang="en-US" sz="1800" dirty="0" err="1">
                <a:ea typeface="IBM Plex Sans" charset="0"/>
                <a:cs typeface="IBM Plex Sans" charset="0"/>
              </a:rPr>
              <a:t>Coinpedia</a:t>
            </a:r>
            <a:r>
              <a:rPr lang="en-US" sz="1800" dirty="0">
                <a:ea typeface="IBM Plex Sans" charset="0"/>
                <a:cs typeface="IBM Plex Sans" charset="0"/>
              </a:rPr>
              <a:t>. 2023. </a:t>
            </a:r>
            <a:r>
              <a:rPr lang="en-US" sz="1800" dirty="0">
                <a:ea typeface="IBM Plex Sans" charset="0"/>
                <a:cs typeface="IBM Plex Sans" charset="0"/>
                <a:hlinkClick r:id="rId5"/>
              </a:rPr>
              <a:t>https://coinpedia.org/guest-post/benefits-of-blockchain-in-financial-services-modern-solutions-and-examples/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Swift unlocks potential of </a:t>
            </a:r>
            <a:r>
              <a:rPr lang="en-US" sz="1800" i="1" dirty="0" err="1">
                <a:ea typeface="IBM Plex Sans" charset="0"/>
                <a:cs typeface="IBM Plex Sans" charset="0"/>
              </a:rPr>
              <a:t>tokenisation</a:t>
            </a:r>
            <a:r>
              <a:rPr lang="en-US" sz="1800" i="1" dirty="0">
                <a:ea typeface="IBM Plex Sans" charset="0"/>
                <a:cs typeface="IBM Plex Sans" charset="0"/>
              </a:rPr>
              <a:t> with successful blockchain experiments</a:t>
            </a:r>
            <a:r>
              <a:rPr lang="en-US" sz="1800" dirty="0">
                <a:ea typeface="IBM Plex Sans" charset="0"/>
                <a:cs typeface="IBM Plex Sans" charset="0"/>
              </a:rPr>
              <a:t>. SWIFT. 2023. </a:t>
            </a:r>
            <a:r>
              <a:rPr lang="en-US" sz="1800" dirty="0">
                <a:ea typeface="IBM Plex Sans" charset="0"/>
                <a:cs typeface="IBM Plex Sans" charset="0"/>
                <a:hlinkClick r:id="rId6"/>
              </a:rPr>
              <a:t>https://www.swift.com/news-events/press-releases/swift-unlocks-potential-tokenisation-successful-blockchain-experiments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6 Ways the IoT is Revolutionizing the Banking and Investment Sector. </a:t>
            </a:r>
            <a:r>
              <a:rPr lang="en-US" sz="1800" dirty="0">
                <a:ea typeface="IBM Plex Sans" charset="0"/>
                <a:cs typeface="IBM Plex Sans" charset="0"/>
              </a:rPr>
              <a:t>AIIOT. 2023. </a:t>
            </a:r>
            <a:r>
              <a:rPr lang="en-US" sz="1800" dirty="0">
                <a:ea typeface="IBM Plex Sans" charset="0"/>
                <a:cs typeface="IBM Plex Sans" charset="0"/>
                <a:hlinkClick r:id="rId7"/>
              </a:rPr>
              <a:t>https://www.aiiottalk.com/iot-revolutionizing-the-banking-and-investment-sector/</a:t>
            </a:r>
            <a:endParaRPr lang="en-US" sz="1800" dirty="0">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8"/>
              </a:rPr>
              <a:t>https://w3.ibm.com/services/lighthouse/spaces/view/banking-financial-markets/documents/203094?ref=203094_1246_File</a:t>
            </a:r>
            <a:endParaRPr lang="en-IN" sz="1800" u="none" strike="noStrike" dirty="0">
              <a:solidFill>
                <a:srgbClr val="000000"/>
              </a:solidFill>
              <a:effectLst/>
            </a:endParaRPr>
          </a:p>
          <a:p>
            <a:pPr marL="342900" indent="-342900">
              <a:buFont typeface="+mj-lt"/>
              <a:buAutoNum type="arabicPeriod"/>
            </a:pPr>
            <a:r>
              <a:rPr lang="en-IN" sz="1800" dirty="0">
                <a:solidFill>
                  <a:srgbClr val="000000"/>
                </a:solidFill>
              </a:rPr>
              <a:t>Egger, Daniel, Paolo </a:t>
            </a:r>
            <a:r>
              <a:rPr lang="en-IN" sz="1800" dirty="0" err="1">
                <a:solidFill>
                  <a:srgbClr val="000000"/>
                </a:solidFill>
              </a:rPr>
              <a:t>Sironi</a:t>
            </a:r>
            <a:r>
              <a:rPr lang="en-IN" sz="1800" dirty="0">
                <a:solidFill>
                  <a:srgbClr val="000000"/>
                </a:solidFill>
              </a:rPr>
              <a:t>, Richard </a:t>
            </a:r>
            <a:r>
              <a:rPr lang="en-IN" sz="1800" dirty="0" err="1">
                <a:solidFill>
                  <a:srgbClr val="000000"/>
                </a:solidFill>
              </a:rPr>
              <a:t>Warrick</a:t>
            </a:r>
            <a:r>
              <a:rPr lang="en-IN" sz="1800" dirty="0">
                <a:solidFill>
                  <a:srgbClr val="000000"/>
                </a:solidFill>
              </a:rPr>
              <a:t>, and Stefan </a:t>
            </a:r>
            <a:r>
              <a:rPr lang="en-IN" sz="1800" dirty="0" err="1">
                <a:solidFill>
                  <a:srgbClr val="000000"/>
                </a:solidFill>
              </a:rPr>
              <a:t>Worner</a:t>
            </a:r>
            <a:r>
              <a:rPr lang="en-IN" sz="1800" dirty="0">
                <a:solidFill>
                  <a:srgbClr val="000000"/>
                </a:solidFill>
              </a:rPr>
              <a:t>. </a:t>
            </a:r>
            <a:r>
              <a:rPr lang="en-IN" sz="1800" i="1" dirty="0">
                <a:solidFill>
                  <a:srgbClr val="000000"/>
                </a:solidFill>
              </a:rPr>
              <a:t>Exploring quantum computing use cases for financial services: Applying emerging quantum technology to financial problems. </a:t>
            </a:r>
            <a:r>
              <a:rPr lang="en-IN" sz="1800" dirty="0">
                <a:solidFill>
                  <a:srgbClr val="000000"/>
                </a:solidFill>
              </a:rPr>
              <a:t>IBM. 2019. </a:t>
            </a:r>
            <a:r>
              <a:rPr lang="en-IN" sz="1800" dirty="0">
                <a:solidFill>
                  <a:srgbClr val="000000"/>
                </a:solidFill>
                <a:hlinkClick r:id="rId9"/>
              </a:rPr>
              <a:t>https://w3.ibm.com/services/lighthouse/documents/145398?ref=145398_1246_File</a:t>
            </a:r>
            <a:endParaRPr lang="en-IN" sz="1800" i="1" dirty="0">
              <a:solidFill>
                <a:srgbClr val="000000"/>
              </a:solidFill>
            </a:endParaRPr>
          </a:p>
          <a:p>
            <a:pPr marL="342900" indent="-342900">
              <a:buFont typeface="+mj-lt"/>
              <a:buAutoNum type="arabicPeriod"/>
            </a:pPr>
            <a:r>
              <a:rPr lang="en-US" sz="1800" i="1" u="none" strike="noStrike" dirty="0">
                <a:effectLst/>
              </a:rPr>
              <a:t>Quantum use case</a:t>
            </a:r>
            <a:r>
              <a:rPr lang="en-US" sz="1800" u="none" strike="noStrike" dirty="0">
                <a:effectLst/>
              </a:rPr>
              <a:t>. IBM. 2023. </a:t>
            </a:r>
            <a:r>
              <a:rPr lang="en-US" sz="1800" u="none" strike="noStrike" dirty="0">
                <a:effectLst/>
                <a:hlinkClick r:id="rId10"/>
              </a:rPr>
              <a:t>https://ibm.seismic.com/Link/Content/DC9dpHCVH3mGpGcDcb8h9G3W9VJd</a:t>
            </a:r>
            <a:endParaRPr lang="en-US" sz="1800" u="none" strike="noStrike" dirty="0">
              <a:effectLst/>
            </a:endParaRPr>
          </a:p>
          <a:p>
            <a:pPr marL="342900" indent="-342900">
              <a:buFont typeface="+mj-lt"/>
              <a:buAutoNum type="arabicPeriod"/>
            </a:pPr>
            <a:r>
              <a:rPr lang="en-US" sz="1800" u="none" strike="noStrike" dirty="0">
                <a:effectLst/>
              </a:rPr>
              <a:t>Quantum readiness. IBM. 2023. </a:t>
            </a:r>
            <a:r>
              <a:rPr lang="en-US" sz="1800" u="none" strike="noStrike" dirty="0">
                <a:effectLst/>
                <a:hlinkClick r:id="rId11"/>
              </a:rPr>
              <a:t>https://w3.ibm.com/services/bcs/competency/benchmarking/wizard/protect/bmwizard.wss/showCoverPage2?pageType=2&amp;refId=54250</a:t>
            </a:r>
            <a:endParaRPr lang="en-US" sz="1800" u="none" strike="noStrike" dirty="0">
              <a:effectLst/>
            </a:endParaRPr>
          </a:p>
          <a:p>
            <a:pPr marL="342900" indent="-342900">
              <a:buFont typeface="+mj-lt"/>
              <a:buAutoNum type="arabicPeriod"/>
            </a:pPr>
            <a:r>
              <a:rPr lang="en-US" sz="1800" dirty="0"/>
              <a:t>Ibid</a:t>
            </a:r>
          </a:p>
          <a:p>
            <a:pPr marL="342900" indent="-342900">
              <a:buFont typeface="+mj-lt"/>
              <a:buAutoNum type="arabicPeriod"/>
            </a:pPr>
            <a:r>
              <a:rPr lang="en-US" sz="1800" dirty="0"/>
              <a:t>Ibid</a:t>
            </a:r>
          </a:p>
          <a:p>
            <a:pPr marL="342900" indent="-342900">
              <a:buFont typeface="+mj-lt"/>
              <a:buAutoNum type="arabicPeriod"/>
            </a:pPr>
            <a:r>
              <a:rPr lang="en-US" sz="1800" u="none" strike="noStrike" dirty="0">
                <a:effectLst/>
              </a:rPr>
              <a:t>Ibid</a:t>
            </a:r>
          </a:p>
          <a:p>
            <a:pPr marL="342900" indent="-342900">
              <a:buFont typeface="+mj-lt"/>
              <a:buAutoNum type="arabicPeriod"/>
            </a:pPr>
            <a:r>
              <a:rPr lang="en-US" sz="1800" dirty="0"/>
              <a:t>Ibid</a:t>
            </a:r>
            <a:endParaRPr lang="en-US" sz="1800" u="none" strike="noStrike" dirty="0">
              <a:effectLst/>
            </a:endParaRPr>
          </a:p>
          <a:p>
            <a:pPr marL="342900" indent="-342900">
              <a:buFont typeface="+mj-lt"/>
              <a:buAutoNum type="arabicPeriod"/>
            </a:pPr>
            <a:r>
              <a:rPr lang="en-US" sz="1800" dirty="0"/>
              <a:t>Ibid</a:t>
            </a:r>
            <a:endParaRPr lang="en-US" sz="1800" dirty="0">
              <a:solidFill>
                <a:schemeClr val="tx1"/>
              </a:solidFill>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8455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Technologies</a:t>
            </a:r>
          </a:p>
          <a:p>
            <a:pPr marL="342900" indent="-342900" algn="l">
              <a:buFont typeface="+mj-lt"/>
              <a:buAutoNum type="arabicPeriod"/>
            </a:pPr>
            <a:endParaRPr lang="en-US" sz="1800" i="1" dirty="0">
              <a:solidFill>
                <a:schemeClr val="tx1"/>
              </a:solidFill>
              <a:ea typeface="IBM Plex Sans" charset="0"/>
              <a:cs typeface="IBM Plex Sans" charset="0"/>
            </a:endParaRPr>
          </a:p>
          <a:p>
            <a:pPr marL="342900" indent="-342900">
              <a:buFont typeface="+mj-lt"/>
              <a:buAutoNum type="arabicPeriod"/>
            </a:pPr>
            <a:r>
              <a:rPr lang="en-IN" sz="1800" dirty="0"/>
              <a:t>Ramamurthy, Shanker</a:t>
            </a:r>
            <a:r>
              <a:rPr lang="en-US" sz="1800" dirty="0">
                <a:ea typeface="IBM Plex Sans" charset="0"/>
                <a:cs typeface="IBM Plex Sans" charset="0"/>
              </a:rPr>
              <a:t>, John </a:t>
            </a:r>
            <a:r>
              <a:rPr lang="en-US" sz="1800" dirty="0" err="1">
                <a:ea typeface="IBM Plex Sans" charset="0"/>
                <a:cs typeface="IBM Plex Sans" charset="0"/>
              </a:rPr>
              <a:t>Duigenan</a:t>
            </a:r>
            <a:r>
              <a:rPr lang="en-US" sz="1800" dirty="0">
                <a:ea typeface="IBM Plex Sans" charset="0"/>
                <a:cs typeface="IBM Plex Sans" charset="0"/>
              </a:rPr>
              <a:t>, Paolo </a:t>
            </a:r>
            <a:r>
              <a:rPr lang="en-US" sz="1800" dirty="0" err="1">
                <a:ea typeface="IBM Plex Sans" charset="0"/>
                <a:cs typeface="IBM Plex Sans" charset="0"/>
              </a:rPr>
              <a:t>Sironi</a:t>
            </a:r>
            <a:r>
              <a:rPr lang="en-US" sz="1800" dirty="0">
                <a:ea typeface="IBM Plex Sans" charset="0"/>
                <a:cs typeface="IBM Plex Sans" charset="0"/>
              </a:rPr>
              <a:t>, and Diane Connelly. </a:t>
            </a:r>
            <a:r>
              <a:rPr lang="en-US" sz="1800" i="1" dirty="0">
                <a:ea typeface="IBM Plex Sans" charset="0"/>
                <a:cs typeface="IBM Plex Sans" charset="0"/>
              </a:rPr>
              <a:t>Foundations of banking excellence: Practices and priorities to accelerate digital transformation. </a:t>
            </a:r>
            <a:r>
              <a:rPr lang="en-US" sz="1800" dirty="0">
                <a:ea typeface="IBM Plex Sans" charset="0"/>
                <a:cs typeface="IBM Plex Sans" charset="0"/>
              </a:rPr>
              <a:t>IBM. 2022. </a:t>
            </a:r>
            <a:r>
              <a:rPr lang="en-US" sz="1800" dirty="0">
                <a:ea typeface="IBM Plex Sans" charset="0"/>
                <a:cs typeface="IBM Plex Sans" charset="0"/>
                <a:hlinkClick r:id="rId3"/>
              </a:rPr>
              <a:t>https://w3.ibm.com/services/lighthouse/spaces/view/banking-financial-markets/documents/190607?ref=190607_1246_File</a:t>
            </a:r>
            <a:endParaRPr lang="en-US" sz="1800" dirty="0">
              <a:ea typeface="IBM Plex Sans" charset="0"/>
              <a:cs typeface="IBM Plex Sans" charset="0"/>
            </a:endParaRP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Chief data officer study. IBM. 2023. </a:t>
            </a:r>
            <a:r>
              <a:rPr lang="en-US" sz="1800" dirty="0">
                <a:ea typeface="IBM Plex Sans" charset="0"/>
                <a:cs typeface="IBM Plex Sans" charset="0"/>
                <a:hlinkClick r:id="rId4"/>
              </a:rPr>
              <a:t>https://w3.ibm.com/services/bcs/competency/benchmarking/wizard/protect/bmwizard.wss/showCoverPage2?pageType=2&amp;refId=53558</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The Benefits of the Blockchain in Financial Services: Modern Solutions and Examples</a:t>
            </a:r>
            <a:r>
              <a:rPr lang="en-US" sz="1800" dirty="0">
                <a:ea typeface="IBM Plex Sans" charset="0"/>
                <a:cs typeface="IBM Plex Sans" charset="0"/>
              </a:rPr>
              <a:t>. </a:t>
            </a:r>
            <a:r>
              <a:rPr lang="en-US" sz="1800" dirty="0" err="1">
                <a:ea typeface="IBM Plex Sans" charset="0"/>
                <a:cs typeface="IBM Plex Sans" charset="0"/>
              </a:rPr>
              <a:t>Coinpedia</a:t>
            </a:r>
            <a:r>
              <a:rPr lang="en-US" sz="1800" dirty="0">
                <a:ea typeface="IBM Plex Sans" charset="0"/>
                <a:cs typeface="IBM Plex Sans" charset="0"/>
              </a:rPr>
              <a:t>. 2023. </a:t>
            </a:r>
            <a:r>
              <a:rPr lang="en-US" sz="1800" dirty="0">
                <a:ea typeface="IBM Plex Sans" charset="0"/>
                <a:cs typeface="IBM Plex Sans" charset="0"/>
                <a:hlinkClick r:id="rId5"/>
              </a:rPr>
              <a:t>https://coinpedia.org/guest-post/benefits-of-blockchain-in-financial-services-modern-solutions-and-examples/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Swift unlocks potential of </a:t>
            </a:r>
            <a:r>
              <a:rPr lang="en-US" sz="1800" i="1" dirty="0" err="1">
                <a:ea typeface="IBM Plex Sans" charset="0"/>
                <a:cs typeface="IBM Plex Sans" charset="0"/>
              </a:rPr>
              <a:t>tokenisation</a:t>
            </a:r>
            <a:r>
              <a:rPr lang="en-US" sz="1800" i="1" dirty="0">
                <a:ea typeface="IBM Plex Sans" charset="0"/>
                <a:cs typeface="IBM Plex Sans" charset="0"/>
              </a:rPr>
              <a:t> with successful blockchain experiments</a:t>
            </a:r>
            <a:r>
              <a:rPr lang="en-US" sz="1800" dirty="0">
                <a:ea typeface="IBM Plex Sans" charset="0"/>
                <a:cs typeface="IBM Plex Sans" charset="0"/>
              </a:rPr>
              <a:t>. SWIFT. 2023. </a:t>
            </a:r>
            <a:r>
              <a:rPr lang="en-US" sz="1800" dirty="0">
                <a:ea typeface="IBM Plex Sans" charset="0"/>
                <a:cs typeface="IBM Plex Sans" charset="0"/>
                <a:hlinkClick r:id="rId6"/>
              </a:rPr>
              <a:t>https://www.swift.com/news-events/press-releases/swift-unlocks-potential-tokenisation-successful-blockchain-experiments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6 Ways the IoT is Revolutionizing the Banking and Investment Sector. </a:t>
            </a:r>
            <a:r>
              <a:rPr lang="en-US" sz="1800" dirty="0">
                <a:ea typeface="IBM Plex Sans" charset="0"/>
                <a:cs typeface="IBM Plex Sans" charset="0"/>
              </a:rPr>
              <a:t>AIIOT. 2023. </a:t>
            </a:r>
            <a:r>
              <a:rPr lang="en-US" sz="1800" dirty="0">
                <a:ea typeface="IBM Plex Sans" charset="0"/>
                <a:cs typeface="IBM Plex Sans" charset="0"/>
                <a:hlinkClick r:id="rId7"/>
              </a:rPr>
              <a:t>https://www.aiiottalk.com/iot-revolutionizing-the-banking-and-investment-sector/</a:t>
            </a:r>
            <a:endParaRPr lang="en-US" sz="1800" dirty="0">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8"/>
              </a:rPr>
              <a:t>https://w3.ibm.com/services/lighthouse/spaces/view/banking-financial-markets/documents/203094?ref=203094_1246_File</a:t>
            </a:r>
            <a:endParaRPr lang="en-IN" sz="1800" u="none" strike="noStrike" dirty="0">
              <a:solidFill>
                <a:srgbClr val="000000"/>
              </a:solidFill>
              <a:effectLst/>
            </a:endParaRPr>
          </a:p>
          <a:p>
            <a:pPr marL="342900" indent="-342900">
              <a:buFont typeface="+mj-lt"/>
              <a:buAutoNum type="arabicPeriod"/>
            </a:pPr>
            <a:r>
              <a:rPr lang="en-IN" sz="1800" dirty="0">
                <a:solidFill>
                  <a:srgbClr val="000000"/>
                </a:solidFill>
              </a:rPr>
              <a:t>Egger, Daniel, Paolo </a:t>
            </a:r>
            <a:r>
              <a:rPr lang="en-IN" sz="1800" dirty="0" err="1">
                <a:solidFill>
                  <a:srgbClr val="000000"/>
                </a:solidFill>
              </a:rPr>
              <a:t>Sironi</a:t>
            </a:r>
            <a:r>
              <a:rPr lang="en-IN" sz="1800" dirty="0">
                <a:solidFill>
                  <a:srgbClr val="000000"/>
                </a:solidFill>
              </a:rPr>
              <a:t>, Richard </a:t>
            </a:r>
            <a:r>
              <a:rPr lang="en-IN" sz="1800" dirty="0" err="1">
                <a:solidFill>
                  <a:srgbClr val="000000"/>
                </a:solidFill>
              </a:rPr>
              <a:t>Warrick</a:t>
            </a:r>
            <a:r>
              <a:rPr lang="en-IN" sz="1800" dirty="0">
                <a:solidFill>
                  <a:srgbClr val="000000"/>
                </a:solidFill>
              </a:rPr>
              <a:t>, and Stefan </a:t>
            </a:r>
            <a:r>
              <a:rPr lang="en-IN" sz="1800" dirty="0" err="1">
                <a:solidFill>
                  <a:srgbClr val="000000"/>
                </a:solidFill>
              </a:rPr>
              <a:t>Worner</a:t>
            </a:r>
            <a:r>
              <a:rPr lang="en-IN" sz="1800" dirty="0">
                <a:solidFill>
                  <a:srgbClr val="000000"/>
                </a:solidFill>
              </a:rPr>
              <a:t>. </a:t>
            </a:r>
            <a:r>
              <a:rPr lang="en-IN" sz="1800" i="1" dirty="0">
                <a:solidFill>
                  <a:srgbClr val="000000"/>
                </a:solidFill>
              </a:rPr>
              <a:t>Exploring quantum computing use cases for financial services: Applying emerging quantum technology to financial problems. </a:t>
            </a:r>
            <a:r>
              <a:rPr lang="en-IN" sz="1800" dirty="0">
                <a:solidFill>
                  <a:srgbClr val="000000"/>
                </a:solidFill>
              </a:rPr>
              <a:t>IBM. 2019. </a:t>
            </a:r>
            <a:r>
              <a:rPr lang="en-IN" sz="1800" dirty="0">
                <a:solidFill>
                  <a:srgbClr val="000000"/>
                </a:solidFill>
                <a:hlinkClick r:id="rId9"/>
              </a:rPr>
              <a:t>https://w3.ibm.com/services/lighthouse/documents/145398?ref=145398_1246_File</a:t>
            </a:r>
            <a:endParaRPr lang="en-IN" sz="1800" i="1" dirty="0">
              <a:solidFill>
                <a:srgbClr val="000000"/>
              </a:solidFill>
            </a:endParaRPr>
          </a:p>
          <a:p>
            <a:pPr marL="342900" indent="-342900">
              <a:buFont typeface="+mj-lt"/>
              <a:buAutoNum type="arabicPeriod"/>
            </a:pPr>
            <a:r>
              <a:rPr lang="en-US" sz="1800" i="1" u="none" strike="noStrike" dirty="0">
                <a:effectLst/>
              </a:rPr>
              <a:t>Quantum use case</a:t>
            </a:r>
            <a:r>
              <a:rPr lang="en-US" sz="1800" u="none" strike="noStrike" dirty="0">
                <a:effectLst/>
              </a:rPr>
              <a:t>. IBM. 2023. </a:t>
            </a:r>
            <a:r>
              <a:rPr lang="en-US" sz="1800" u="none" strike="noStrike" dirty="0">
                <a:effectLst/>
                <a:hlinkClick r:id="rId10"/>
              </a:rPr>
              <a:t>https://ibm.seismic.com/Link/Content/DC9dpHCVH3mGpGcDcb8h9G3W9VJd</a:t>
            </a:r>
            <a:endParaRPr lang="en-US" sz="1800" u="none" strike="noStrike" dirty="0">
              <a:effectLst/>
            </a:endParaRPr>
          </a:p>
          <a:p>
            <a:pPr marL="342900" indent="-342900">
              <a:buFont typeface="+mj-lt"/>
              <a:buAutoNum type="arabicPeriod"/>
            </a:pPr>
            <a:r>
              <a:rPr lang="en-US" sz="1800" u="none" strike="noStrike" dirty="0">
                <a:effectLst/>
              </a:rPr>
              <a:t>Quantum readiness. IBM. 2023. </a:t>
            </a:r>
            <a:r>
              <a:rPr lang="en-US" sz="1800" u="none" strike="noStrike" dirty="0">
                <a:effectLst/>
                <a:hlinkClick r:id="rId11"/>
              </a:rPr>
              <a:t>https://w3.ibm.com/services/bcs/competency/benchmarking/wizard/protect/bmwizard.wss/showCoverPage2?pageType=2&amp;refId=54250</a:t>
            </a:r>
            <a:endParaRPr lang="en-US" sz="1800" u="none" strike="noStrike" dirty="0">
              <a:effectLst/>
            </a:endParaRPr>
          </a:p>
          <a:p>
            <a:pPr marL="342900" indent="-342900">
              <a:buFont typeface="+mj-lt"/>
              <a:buAutoNum type="arabicPeriod"/>
            </a:pPr>
            <a:r>
              <a:rPr lang="en-US" sz="1800" dirty="0"/>
              <a:t>Ibid</a:t>
            </a:r>
          </a:p>
          <a:p>
            <a:pPr marL="342900" indent="-342900">
              <a:buFont typeface="+mj-lt"/>
              <a:buAutoNum type="arabicPeriod"/>
            </a:pPr>
            <a:r>
              <a:rPr lang="en-US" sz="1800" dirty="0"/>
              <a:t>Ibid</a:t>
            </a:r>
          </a:p>
          <a:p>
            <a:pPr marL="342900" indent="-342900">
              <a:buFont typeface="+mj-lt"/>
              <a:buAutoNum type="arabicPeriod"/>
            </a:pPr>
            <a:r>
              <a:rPr lang="en-US" sz="1800" u="none" strike="noStrike" dirty="0">
                <a:effectLst/>
              </a:rPr>
              <a:t>Ibid</a:t>
            </a:r>
          </a:p>
          <a:p>
            <a:pPr marL="342900" indent="-342900">
              <a:buFont typeface="+mj-lt"/>
              <a:buAutoNum type="arabicPeriod"/>
            </a:pPr>
            <a:r>
              <a:rPr lang="en-US" sz="1800" dirty="0"/>
              <a:t>Ibid</a:t>
            </a:r>
            <a:endParaRPr lang="en-US" sz="1800" u="none" strike="noStrike" dirty="0">
              <a:effectLst/>
            </a:endParaRPr>
          </a:p>
          <a:p>
            <a:pPr marL="342900" indent="-342900">
              <a:buFont typeface="+mj-lt"/>
              <a:buAutoNum type="arabicPeriod"/>
            </a:pPr>
            <a:r>
              <a:rPr lang="en-US" sz="1800" dirty="0"/>
              <a:t>Ibid</a:t>
            </a:r>
            <a:endParaRPr lang="en-US" sz="1800" dirty="0">
              <a:solidFill>
                <a:schemeClr val="tx1"/>
              </a:solidFill>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55082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Technologies</a:t>
            </a:r>
          </a:p>
          <a:p>
            <a:pPr marL="342900" indent="-342900" algn="l">
              <a:buFont typeface="+mj-lt"/>
              <a:buAutoNum type="arabicPeriod"/>
            </a:pPr>
            <a:endParaRPr lang="en-US" sz="1800" i="1" dirty="0">
              <a:solidFill>
                <a:schemeClr val="tx1"/>
              </a:solidFill>
              <a:ea typeface="IBM Plex Sans" charset="0"/>
              <a:cs typeface="IBM Plex Sans" charset="0"/>
            </a:endParaRPr>
          </a:p>
          <a:p>
            <a:pPr marL="342900" indent="-342900">
              <a:buFont typeface="+mj-lt"/>
              <a:buAutoNum type="arabicPeriod"/>
            </a:pPr>
            <a:r>
              <a:rPr lang="en-IN" sz="1800" dirty="0"/>
              <a:t>Ramamurthy, Shanker</a:t>
            </a:r>
            <a:r>
              <a:rPr lang="en-US" sz="1800" dirty="0">
                <a:ea typeface="IBM Plex Sans" charset="0"/>
                <a:cs typeface="IBM Plex Sans" charset="0"/>
              </a:rPr>
              <a:t>, John </a:t>
            </a:r>
            <a:r>
              <a:rPr lang="en-US" sz="1800" dirty="0" err="1">
                <a:ea typeface="IBM Plex Sans" charset="0"/>
                <a:cs typeface="IBM Plex Sans" charset="0"/>
              </a:rPr>
              <a:t>Duigenan</a:t>
            </a:r>
            <a:r>
              <a:rPr lang="en-US" sz="1800" dirty="0">
                <a:ea typeface="IBM Plex Sans" charset="0"/>
                <a:cs typeface="IBM Plex Sans" charset="0"/>
              </a:rPr>
              <a:t>, Paolo </a:t>
            </a:r>
            <a:r>
              <a:rPr lang="en-US" sz="1800" dirty="0" err="1">
                <a:ea typeface="IBM Plex Sans" charset="0"/>
                <a:cs typeface="IBM Plex Sans" charset="0"/>
              </a:rPr>
              <a:t>Sironi</a:t>
            </a:r>
            <a:r>
              <a:rPr lang="en-US" sz="1800" dirty="0">
                <a:ea typeface="IBM Plex Sans" charset="0"/>
                <a:cs typeface="IBM Plex Sans" charset="0"/>
              </a:rPr>
              <a:t>, and Diane Connelly. </a:t>
            </a:r>
            <a:r>
              <a:rPr lang="en-US" sz="1800" i="1" dirty="0">
                <a:ea typeface="IBM Plex Sans" charset="0"/>
                <a:cs typeface="IBM Plex Sans" charset="0"/>
              </a:rPr>
              <a:t>Foundations of banking excellence: Practices and priorities to accelerate digital transformation. </a:t>
            </a:r>
            <a:r>
              <a:rPr lang="en-US" sz="1800" dirty="0">
                <a:ea typeface="IBM Plex Sans" charset="0"/>
                <a:cs typeface="IBM Plex Sans" charset="0"/>
              </a:rPr>
              <a:t>IBM. 2022. </a:t>
            </a:r>
            <a:r>
              <a:rPr lang="en-US" sz="1800" dirty="0">
                <a:ea typeface="IBM Plex Sans" charset="0"/>
                <a:cs typeface="IBM Plex Sans" charset="0"/>
                <a:hlinkClick r:id="rId3"/>
              </a:rPr>
              <a:t>https://w3.ibm.com/services/lighthouse/spaces/view/banking-financial-markets/documents/190607?ref=190607_1246_File</a:t>
            </a:r>
            <a:endParaRPr lang="en-US" sz="1800" dirty="0">
              <a:ea typeface="IBM Plex Sans" charset="0"/>
              <a:cs typeface="IBM Plex Sans" charset="0"/>
            </a:endParaRP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Chief data officer study. IBM. 2023. </a:t>
            </a:r>
            <a:r>
              <a:rPr lang="en-US" sz="1800" dirty="0">
                <a:ea typeface="IBM Plex Sans" charset="0"/>
                <a:cs typeface="IBM Plex Sans" charset="0"/>
                <a:hlinkClick r:id="rId4"/>
              </a:rPr>
              <a:t>https://w3.ibm.com/services/bcs/competency/benchmarking/wizard/protect/bmwizard.wss/showCoverPage2?pageType=2&amp;refId=53558</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The Benefits of the Blockchain in Financial Services: Modern Solutions and Examples</a:t>
            </a:r>
            <a:r>
              <a:rPr lang="en-US" sz="1800" dirty="0">
                <a:ea typeface="IBM Plex Sans" charset="0"/>
                <a:cs typeface="IBM Plex Sans" charset="0"/>
              </a:rPr>
              <a:t>. </a:t>
            </a:r>
            <a:r>
              <a:rPr lang="en-US" sz="1800" dirty="0" err="1">
                <a:ea typeface="IBM Plex Sans" charset="0"/>
                <a:cs typeface="IBM Plex Sans" charset="0"/>
              </a:rPr>
              <a:t>Coinpedia</a:t>
            </a:r>
            <a:r>
              <a:rPr lang="en-US" sz="1800" dirty="0">
                <a:ea typeface="IBM Plex Sans" charset="0"/>
                <a:cs typeface="IBM Plex Sans" charset="0"/>
              </a:rPr>
              <a:t>. 2023. </a:t>
            </a:r>
            <a:r>
              <a:rPr lang="en-US" sz="1800" dirty="0">
                <a:ea typeface="IBM Plex Sans" charset="0"/>
                <a:cs typeface="IBM Plex Sans" charset="0"/>
                <a:hlinkClick r:id="rId5"/>
              </a:rPr>
              <a:t>https://coinpedia.org/guest-post/benefits-of-blockchain-in-financial-services-modern-solutions-and-examples/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Swift unlocks potential of </a:t>
            </a:r>
            <a:r>
              <a:rPr lang="en-US" sz="1800" i="1" dirty="0" err="1">
                <a:ea typeface="IBM Plex Sans" charset="0"/>
                <a:cs typeface="IBM Plex Sans" charset="0"/>
              </a:rPr>
              <a:t>tokenisation</a:t>
            </a:r>
            <a:r>
              <a:rPr lang="en-US" sz="1800" i="1" dirty="0">
                <a:ea typeface="IBM Plex Sans" charset="0"/>
                <a:cs typeface="IBM Plex Sans" charset="0"/>
              </a:rPr>
              <a:t> with successful blockchain experiments</a:t>
            </a:r>
            <a:r>
              <a:rPr lang="en-US" sz="1800" dirty="0">
                <a:ea typeface="IBM Plex Sans" charset="0"/>
                <a:cs typeface="IBM Plex Sans" charset="0"/>
              </a:rPr>
              <a:t>. SWIFT. 2023. </a:t>
            </a:r>
            <a:r>
              <a:rPr lang="en-US" sz="1800" dirty="0">
                <a:ea typeface="IBM Plex Sans" charset="0"/>
                <a:cs typeface="IBM Plex Sans" charset="0"/>
                <a:hlinkClick r:id="rId6"/>
              </a:rPr>
              <a:t>https://www.swift.com/news-events/press-releases/swift-unlocks-potential-tokenisation-successful-blockchain-experiments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6 Ways the IoT is Revolutionizing the Banking and Investment Sector. </a:t>
            </a:r>
            <a:r>
              <a:rPr lang="en-US" sz="1800" dirty="0">
                <a:ea typeface="IBM Plex Sans" charset="0"/>
                <a:cs typeface="IBM Plex Sans" charset="0"/>
              </a:rPr>
              <a:t>AIIOT. 2023. </a:t>
            </a:r>
            <a:r>
              <a:rPr lang="en-US" sz="1800" dirty="0">
                <a:ea typeface="IBM Plex Sans" charset="0"/>
                <a:cs typeface="IBM Plex Sans" charset="0"/>
                <a:hlinkClick r:id="rId7"/>
              </a:rPr>
              <a:t>https://www.aiiottalk.com/iot-revolutionizing-the-banking-and-investment-sector/</a:t>
            </a:r>
            <a:endParaRPr lang="en-US" sz="1800" dirty="0">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8"/>
              </a:rPr>
              <a:t>https://w3.ibm.com/services/lighthouse/spaces/view/banking-financial-markets/documents/203094?ref=203094_1246_File</a:t>
            </a:r>
            <a:endParaRPr lang="en-IN" sz="1800" u="none" strike="noStrike" dirty="0">
              <a:solidFill>
                <a:srgbClr val="000000"/>
              </a:solidFill>
              <a:effectLst/>
            </a:endParaRPr>
          </a:p>
          <a:p>
            <a:pPr marL="342900" indent="-342900">
              <a:buFont typeface="+mj-lt"/>
              <a:buAutoNum type="arabicPeriod"/>
            </a:pPr>
            <a:r>
              <a:rPr lang="en-IN" sz="1800" dirty="0">
                <a:solidFill>
                  <a:srgbClr val="000000"/>
                </a:solidFill>
              </a:rPr>
              <a:t>Egger, Daniel, Paolo </a:t>
            </a:r>
            <a:r>
              <a:rPr lang="en-IN" sz="1800" dirty="0" err="1">
                <a:solidFill>
                  <a:srgbClr val="000000"/>
                </a:solidFill>
              </a:rPr>
              <a:t>Sironi</a:t>
            </a:r>
            <a:r>
              <a:rPr lang="en-IN" sz="1800" dirty="0">
                <a:solidFill>
                  <a:srgbClr val="000000"/>
                </a:solidFill>
              </a:rPr>
              <a:t>, Richard </a:t>
            </a:r>
            <a:r>
              <a:rPr lang="en-IN" sz="1800" dirty="0" err="1">
                <a:solidFill>
                  <a:srgbClr val="000000"/>
                </a:solidFill>
              </a:rPr>
              <a:t>Warrick</a:t>
            </a:r>
            <a:r>
              <a:rPr lang="en-IN" sz="1800" dirty="0">
                <a:solidFill>
                  <a:srgbClr val="000000"/>
                </a:solidFill>
              </a:rPr>
              <a:t>, and Stefan </a:t>
            </a:r>
            <a:r>
              <a:rPr lang="en-IN" sz="1800" dirty="0" err="1">
                <a:solidFill>
                  <a:srgbClr val="000000"/>
                </a:solidFill>
              </a:rPr>
              <a:t>Worner</a:t>
            </a:r>
            <a:r>
              <a:rPr lang="en-IN" sz="1800" dirty="0">
                <a:solidFill>
                  <a:srgbClr val="000000"/>
                </a:solidFill>
              </a:rPr>
              <a:t>. </a:t>
            </a:r>
            <a:r>
              <a:rPr lang="en-IN" sz="1800" i="1" dirty="0">
                <a:solidFill>
                  <a:srgbClr val="000000"/>
                </a:solidFill>
              </a:rPr>
              <a:t>Exploring quantum computing use cases for financial services: Applying emerging quantum technology to financial problems. </a:t>
            </a:r>
            <a:r>
              <a:rPr lang="en-IN" sz="1800" dirty="0">
                <a:solidFill>
                  <a:srgbClr val="000000"/>
                </a:solidFill>
              </a:rPr>
              <a:t>IBM. 2019. </a:t>
            </a:r>
            <a:r>
              <a:rPr lang="en-IN" sz="1800" dirty="0">
                <a:solidFill>
                  <a:srgbClr val="000000"/>
                </a:solidFill>
                <a:hlinkClick r:id="rId9"/>
              </a:rPr>
              <a:t>https://w3.ibm.com/services/lighthouse/documents/145398?ref=145398_1246_File</a:t>
            </a:r>
            <a:endParaRPr lang="en-IN" sz="1800" i="1" dirty="0">
              <a:solidFill>
                <a:srgbClr val="000000"/>
              </a:solidFill>
            </a:endParaRPr>
          </a:p>
          <a:p>
            <a:pPr marL="342900" indent="-342900">
              <a:buFont typeface="+mj-lt"/>
              <a:buAutoNum type="arabicPeriod"/>
            </a:pPr>
            <a:r>
              <a:rPr lang="en-US" sz="1800" i="1" u="none" strike="noStrike" dirty="0">
                <a:effectLst/>
              </a:rPr>
              <a:t>Quantum use case</a:t>
            </a:r>
            <a:r>
              <a:rPr lang="en-US" sz="1800" u="none" strike="noStrike" dirty="0">
                <a:effectLst/>
              </a:rPr>
              <a:t>. IBM. 2023. </a:t>
            </a:r>
            <a:r>
              <a:rPr lang="en-US" sz="1800" u="none" strike="noStrike" dirty="0">
                <a:effectLst/>
                <a:hlinkClick r:id="rId10"/>
              </a:rPr>
              <a:t>https://ibm.seismic.com/Link/Content/DC9dpHCVH3mGpGcDcb8h9G3W9VJd</a:t>
            </a:r>
            <a:endParaRPr lang="en-US" sz="1800" u="none" strike="noStrike" dirty="0">
              <a:effectLst/>
            </a:endParaRPr>
          </a:p>
          <a:p>
            <a:pPr marL="342900" indent="-342900">
              <a:buFont typeface="+mj-lt"/>
              <a:buAutoNum type="arabicPeriod"/>
            </a:pPr>
            <a:r>
              <a:rPr lang="en-US" sz="1800" u="none" strike="noStrike" dirty="0">
                <a:effectLst/>
              </a:rPr>
              <a:t>Quantum readiness. IBM. 2023. </a:t>
            </a:r>
            <a:r>
              <a:rPr lang="en-US" sz="1800" u="none" strike="noStrike" dirty="0">
                <a:effectLst/>
                <a:hlinkClick r:id="rId11"/>
              </a:rPr>
              <a:t>https://w3.ibm.com/services/bcs/competency/benchmarking/wizard/protect/bmwizard.wss/showCoverPage2?pageType=2&amp;refId=54250</a:t>
            </a:r>
            <a:endParaRPr lang="en-US" sz="1800" u="none" strike="noStrike" dirty="0">
              <a:effectLst/>
            </a:endParaRPr>
          </a:p>
          <a:p>
            <a:pPr marL="342900" indent="-342900">
              <a:buFont typeface="+mj-lt"/>
              <a:buAutoNum type="arabicPeriod"/>
            </a:pPr>
            <a:r>
              <a:rPr lang="en-US" sz="1800" dirty="0"/>
              <a:t>Ibid</a:t>
            </a:r>
          </a:p>
          <a:p>
            <a:pPr marL="342900" indent="-342900">
              <a:buFont typeface="+mj-lt"/>
              <a:buAutoNum type="arabicPeriod"/>
            </a:pPr>
            <a:r>
              <a:rPr lang="en-US" sz="1800" dirty="0"/>
              <a:t>Ibid</a:t>
            </a:r>
          </a:p>
          <a:p>
            <a:pPr marL="342900" indent="-342900">
              <a:buFont typeface="+mj-lt"/>
              <a:buAutoNum type="arabicPeriod"/>
            </a:pPr>
            <a:r>
              <a:rPr lang="en-US" sz="1800" u="none" strike="noStrike" dirty="0">
                <a:effectLst/>
              </a:rPr>
              <a:t>Ibid</a:t>
            </a:r>
          </a:p>
          <a:p>
            <a:pPr marL="342900" indent="-342900">
              <a:buFont typeface="+mj-lt"/>
              <a:buAutoNum type="arabicPeriod"/>
            </a:pPr>
            <a:r>
              <a:rPr lang="en-US" sz="1800" dirty="0"/>
              <a:t>Ibid</a:t>
            </a:r>
            <a:endParaRPr lang="en-US" sz="1800" u="none" strike="noStrike" dirty="0">
              <a:effectLst/>
            </a:endParaRPr>
          </a:p>
          <a:p>
            <a:pPr marL="342900" indent="-342900">
              <a:buFont typeface="+mj-lt"/>
              <a:buAutoNum type="arabicPeriod"/>
            </a:pPr>
            <a:r>
              <a:rPr lang="en-US" sz="1800" dirty="0"/>
              <a:t>Ibid</a:t>
            </a:r>
            <a:endParaRPr lang="en-US" sz="1800" dirty="0">
              <a:solidFill>
                <a:schemeClr val="tx1"/>
              </a:solidFill>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867949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800" b="1" kern="0" dirty="0"/>
              <a:t>Technologies</a:t>
            </a:r>
          </a:p>
          <a:p>
            <a:pPr marL="342900" indent="-342900" algn="l">
              <a:buFont typeface="+mj-lt"/>
              <a:buAutoNum type="arabicPeriod"/>
            </a:pPr>
            <a:endParaRPr lang="en-US" sz="1800" i="1" dirty="0">
              <a:solidFill>
                <a:schemeClr val="tx1"/>
              </a:solidFill>
              <a:ea typeface="IBM Plex Sans" charset="0"/>
              <a:cs typeface="IBM Plex Sans" charset="0"/>
            </a:endParaRPr>
          </a:p>
          <a:p>
            <a:pPr marL="342900" indent="-342900">
              <a:buFont typeface="+mj-lt"/>
              <a:buAutoNum type="arabicPeriod"/>
            </a:pPr>
            <a:r>
              <a:rPr lang="en-IN" sz="1800" dirty="0"/>
              <a:t>Ramamurthy, Shanker</a:t>
            </a:r>
            <a:r>
              <a:rPr lang="en-US" sz="1800" dirty="0">
                <a:ea typeface="IBM Plex Sans" charset="0"/>
                <a:cs typeface="IBM Plex Sans" charset="0"/>
              </a:rPr>
              <a:t>, John </a:t>
            </a:r>
            <a:r>
              <a:rPr lang="en-US" sz="1800" dirty="0" err="1">
                <a:ea typeface="IBM Plex Sans" charset="0"/>
                <a:cs typeface="IBM Plex Sans" charset="0"/>
              </a:rPr>
              <a:t>Duigenan</a:t>
            </a:r>
            <a:r>
              <a:rPr lang="en-US" sz="1800" dirty="0">
                <a:ea typeface="IBM Plex Sans" charset="0"/>
                <a:cs typeface="IBM Plex Sans" charset="0"/>
              </a:rPr>
              <a:t>, Paolo </a:t>
            </a:r>
            <a:r>
              <a:rPr lang="en-US" sz="1800" dirty="0" err="1">
                <a:ea typeface="IBM Plex Sans" charset="0"/>
                <a:cs typeface="IBM Plex Sans" charset="0"/>
              </a:rPr>
              <a:t>Sironi</a:t>
            </a:r>
            <a:r>
              <a:rPr lang="en-US" sz="1800" dirty="0">
                <a:ea typeface="IBM Plex Sans" charset="0"/>
                <a:cs typeface="IBM Plex Sans" charset="0"/>
              </a:rPr>
              <a:t>, and Diane Connelly. </a:t>
            </a:r>
            <a:r>
              <a:rPr lang="en-US" sz="1800" i="1" dirty="0">
                <a:ea typeface="IBM Plex Sans" charset="0"/>
                <a:cs typeface="IBM Plex Sans" charset="0"/>
              </a:rPr>
              <a:t>Foundations of banking excellence: Practices and priorities to accelerate digital transformation. </a:t>
            </a:r>
            <a:r>
              <a:rPr lang="en-US" sz="1800" dirty="0">
                <a:ea typeface="IBM Plex Sans" charset="0"/>
                <a:cs typeface="IBM Plex Sans" charset="0"/>
              </a:rPr>
              <a:t>IBM. 2022. </a:t>
            </a:r>
            <a:r>
              <a:rPr lang="en-US" sz="1800" dirty="0">
                <a:ea typeface="IBM Plex Sans" charset="0"/>
                <a:cs typeface="IBM Plex Sans" charset="0"/>
                <a:hlinkClick r:id="rId3"/>
              </a:rPr>
              <a:t>https://w3.ibm.com/services/lighthouse/spaces/view/banking-financial-markets/documents/190607?ref=190607_1246_File</a:t>
            </a:r>
            <a:endParaRPr lang="en-US" sz="1800" dirty="0">
              <a:ea typeface="IBM Plex Sans" charset="0"/>
              <a:cs typeface="IBM Plex Sans" charset="0"/>
            </a:endParaRP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Ibid</a:t>
            </a:r>
          </a:p>
          <a:p>
            <a:pPr marL="342900" indent="-342900">
              <a:buFont typeface="+mj-lt"/>
              <a:buAutoNum type="arabicPeriod"/>
            </a:pPr>
            <a:r>
              <a:rPr lang="en-US" sz="1800" dirty="0">
                <a:ea typeface="IBM Plex Sans" charset="0"/>
                <a:cs typeface="IBM Plex Sans" charset="0"/>
              </a:rPr>
              <a:t>Chief data officer study. IBM. 2023. </a:t>
            </a:r>
            <a:r>
              <a:rPr lang="en-US" sz="1800" dirty="0">
                <a:ea typeface="IBM Plex Sans" charset="0"/>
                <a:cs typeface="IBM Plex Sans" charset="0"/>
                <a:hlinkClick r:id="rId4"/>
              </a:rPr>
              <a:t>https://w3.ibm.com/services/bcs/competency/benchmarking/wizard/protect/bmwizard.wss/showCoverPage2?pageType=2&amp;refId=53558</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The Benefits of the Blockchain in Financial Services: Modern Solutions and Examples</a:t>
            </a:r>
            <a:r>
              <a:rPr lang="en-US" sz="1800" dirty="0">
                <a:ea typeface="IBM Plex Sans" charset="0"/>
                <a:cs typeface="IBM Plex Sans" charset="0"/>
              </a:rPr>
              <a:t>. </a:t>
            </a:r>
            <a:r>
              <a:rPr lang="en-US" sz="1800" dirty="0" err="1">
                <a:ea typeface="IBM Plex Sans" charset="0"/>
                <a:cs typeface="IBM Plex Sans" charset="0"/>
              </a:rPr>
              <a:t>Coinpedia</a:t>
            </a:r>
            <a:r>
              <a:rPr lang="en-US" sz="1800" dirty="0">
                <a:ea typeface="IBM Plex Sans" charset="0"/>
                <a:cs typeface="IBM Plex Sans" charset="0"/>
              </a:rPr>
              <a:t>. 2023. </a:t>
            </a:r>
            <a:r>
              <a:rPr lang="en-US" sz="1800" dirty="0">
                <a:ea typeface="IBM Plex Sans" charset="0"/>
                <a:cs typeface="IBM Plex Sans" charset="0"/>
                <a:hlinkClick r:id="rId5"/>
              </a:rPr>
              <a:t>https://coinpedia.org/guest-post/benefits-of-blockchain-in-financial-services-modern-solutions-and-examples/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Swift unlocks potential of </a:t>
            </a:r>
            <a:r>
              <a:rPr lang="en-US" sz="1800" i="1" dirty="0" err="1">
                <a:ea typeface="IBM Plex Sans" charset="0"/>
                <a:cs typeface="IBM Plex Sans" charset="0"/>
              </a:rPr>
              <a:t>tokenisation</a:t>
            </a:r>
            <a:r>
              <a:rPr lang="en-US" sz="1800" i="1" dirty="0">
                <a:ea typeface="IBM Plex Sans" charset="0"/>
                <a:cs typeface="IBM Plex Sans" charset="0"/>
              </a:rPr>
              <a:t> with successful blockchain experiments</a:t>
            </a:r>
            <a:r>
              <a:rPr lang="en-US" sz="1800" dirty="0">
                <a:ea typeface="IBM Plex Sans" charset="0"/>
                <a:cs typeface="IBM Plex Sans" charset="0"/>
              </a:rPr>
              <a:t>. SWIFT. 2023. </a:t>
            </a:r>
            <a:r>
              <a:rPr lang="en-US" sz="1800" dirty="0">
                <a:ea typeface="IBM Plex Sans" charset="0"/>
                <a:cs typeface="IBM Plex Sans" charset="0"/>
                <a:hlinkClick r:id="rId6"/>
              </a:rPr>
              <a:t>https://www.swift.com/news-events/press-releases/swift-unlocks-potential-tokenisation-successful-blockchain-experiments</a:t>
            </a:r>
            <a:endParaRPr lang="en-US" sz="1800" dirty="0">
              <a:ea typeface="IBM Plex Sans" charset="0"/>
              <a:cs typeface="IBM Plex Sans" charset="0"/>
            </a:endParaRPr>
          </a:p>
          <a:p>
            <a:pPr marL="342900" indent="-342900">
              <a:buFont typeface="+mj-lt"/>
              <a:buAutoNum type="arabicPeriod"/>
            </a:pPr>
            <a:r>
              <a:rPr lang="en-US" sz="1800" i="1" dirty="0">
                <a:ea typeface="IBM Plex Sans" charset="0"/>
                <a:cs typeface="IBM Plex Sans" charset="0"/>
              </a:rPr>
              <a:t>6 Ways the IoT is Revolutionizing the Banking and Investment Sector. </a:t>
            </a:r>
            <a:r>
              <a:rPr lang="en-US" sz="1800" dirty="0">
                <a:ea typeface="IBM Plex Sans" charset="0"/>
                <a:cs typeface="IBM Plex Sans" charset="0"/>
              </a:rPr>
              <a:t>AIIOT. 2023. </a:t>
            </a:r>
            <a:r>
              <a:rPr lang="en-US" sz="1800" dirty="0">
                <a:ea typeface="IBM Plex Sans" charset="0"/>
                <a:cs typeface="IBM Plex Sans" charset="0"/>
                <a:hlinkClick r:id="rId7"/>
              </a:rPr>
              <a:t>https://www.aiiottalk.com/iot-revolutionizing-the-banking-and-investment-sector/</a:t>
            </a:r>
            <a:endParaRPr lang="en-US" sz="1800" dirty="0">
              <a:ea typeface="IBM Plex Sans" charset="0"/>
              <a:cs typeface="IBM Plex Sans" charset="0"/>
            </a:endParaRPr>
          </a:p>
          <a:p>
            <a:pPr marL="342900" indent="-342900">
              <a:buFont typeface="+mj-lt"/>
              <a:buAutoNum type="arabicPeriod"/>
            </a:pPr>
            <a:r>
              <a:rPr lang="en-IN" sz="1800" i="1" u="none" strike="noStrike" dirty="0">
                <a:solidFill>
                  <a:srgbClr val="000000"/>
                </a:solidFill>
                <a:effectLst/>
              </a:rPr>
              <a:t>2023 Chief Executive Officer Study. </a:t>
            </a:r>
            <a:r>
              <a:rPr lang="en-IN" sz="1800" u="none" strike="noStrike" dirty="0">
                <a:solidFill>
                  <a:srgbClr val="000000"/>
                </a:solidFill>
                <a:effectLst/>
              </a:rPr>
              <a:t>IBM. 2023. </a:t>
            </a:r>
            <a:r>
              <a:rPr lang="en-IN" sz="1800" u="none" strike="noStrike" dirty="0">
                <a:solidFill>
                  <a:srgbClr val="000000"/>
                </a:solidFill>
                <a:effectLst/>
                <a:hlinkClick r:id="rId8"/>
              </a:rPr>
              <a:t>https://w3.ibm.com/services/lighthouse/spaces/view/banking-financial-markets/documents/203094?ref=203094_1246_File</a:t>
            </a:r>
            <a:endParaRPr lang="en-IN" sz="1800" u="none" strike="noStrike" dirty="0">
              <a:solidFill>
                <a:srgbClr val="000000"/>
              </a:solidFill>
              <a:effectLst/>
            </a:endParaRPr>
          </a:p>
          <a:p>
            <a:pPr marL="342900" indent="-342900">
              <a:buFont typeface="+mj-lt"/>
              <a:buAutoNum type="arabicPeriod"/>
            </a:pPr>
            <a:r>
              <a:rPr lang="en-IN" sz="1800" dirty="0">
                <a:solidFill>
                  <a:srgbClr val="000000"/>
                </a:solidFill>
              </a:rPr>
              <a:t>Egger, Daniel, Paolo </a:t>
            </a:r>
            <a:r>
              <a:rPr lang="en-IN" sz="1800" dirty="0" err="1">
                <a:solidFill>
                  <a:srgbClr val="000000"/>
                </a:solidFill>
              </a:rPr>
              <a:t>Sironi</a:t>
            </a:r>
            <a:r>
              <a:rPr lang="en-IN" sz="1800" dirty="0">
                <a:solidFill>
                  <a:srgbClr val="000000"/>
                </a:solidFill>
              </a:rPr>
              <a:t>, Richard </a:t>
            </a:r>
            <a:r>
              <a:rPr lang="en-IN" sz="1800" dirty="0" err="1">
                <a:solidFill>
                  <a:srgbClr val="000000"/>
                </a:solidFill>
              </a:rPr>
              <a:t>Warrick</a:t>
            </a:r>
            <a:r>
              <a:rPr lang="en-IN" sz="1800" dirty="0">
                <a:solidFill>
                  <a:srgbClr val="000000"/>
                </a:solidFill>
              </a:rPr>
              <a:t>, and Stefan </a:t>
            </a:r>
            <a:r>
              <a:rPr lang="en-IN" sz="1800" dirty="0" err="1">
                <a:solidFill>
                  <a:srgbClr val="000000"/>
                </a:solidFill>
              </a:rPr>
              <a:t>Worner</a:t>
            </a:r>
            <a:r>
              <a:rPr lang="en-IN" sz="1800" dirty="0">
                <a:solidFill>
                  <a:srgbClr val="000000"/>
                </a:solidFill>
              </a:rPr>
              <a:t>. </a:t>
            </a:r>
            <a:r>
              <a:rPr lang="en-IN" sz="1800" i="1" dirty="0">
                <a:solidFill>
                  <a:srgbClr val="000000"/>
                </a:solidFill>
              </a:rPr>
              <a:t>Exploring quantum computing use cases for financial services: Applying emerging quantum technology to financial problems. </a:t>
            </a:r>
            <a:r>
              <a:rPr lang="en-IN" sz="1800" dirty="0">
                <a:solidFill>
                  <a:srgbClr val="000000"/>
                </a:solidFill>
              </a:rPr>
              <a:t>IBM. 2019. </a:t>
            </a:r>
            <a:r>
              <a:rPr lang="en-IN" sz="1800" dirty="0">
                <a:solidFill>
                  <a:srgbClr val="000000"/>
                </a:solidFill>
                <a:hlinkClick r:id="rId9"/>
              </a:rPr>
              <a:t>https://w3.ibm.com/services/lighthouse/documents/145398?ref=145398_1246_File</a:t>
            </a:r>
            <a:endParaRPr lang="en-IN" sz="1800" i="1" dirty="0">
              <a:solidFill>
                <a:srgbClr val="000000"/>
              </a:solidFill>
            </a:endParaRPr>
          </a:p>
          <a:p>
            <a:pPr marL="342900" indent="-342900">
              <a:buFont typeface="+mj-lt"/>
              <a:buAutoNum type="arabicPeriod"/>
            </a:pPr>
            <a:r>
              <a:rPr lang="en-US" sz="1800" i="1" u="none" strike="noStrike" dirty="0">
                <a:effectLst/>
              </a:rPr>
              <a:t>Quantum use case</a:t>
            </a:r>
            <a:r>
              <a:rPr lang="en-US" sz="1800" u="none" strike="noStrike" dirty="0">
                <a:effectLst/>
              </a:rPr>
              <a:t>. IBM. 2023. </a:t>
            </a:r>
            <a:r>
              <a:rPr lang="en-US" sz="1800" u="none" strike="noStrike" dirty="0">
                <a:effectLst/>
                <a:hlinkClick r:id="rId10"/>
              </a:rPr>
              <a:t>https://ibm.seismic.com/Link/Content/DC9dpHCVH3mGpGcDcb8h9G3W9VJd</a:t>
            </a:r>
            <a:endParaRPr lang="en-US" sz="1800" u="none" strike="noStrike" dirty="0">
              <a:effectLst/>
            </a:endParaRPr>
          </a:p>
          <a:p>
            <a:pPr marL="342900" indent="-342900">
              <a:buFont typeface="+mj-lt"/>
              <a:buAutoNum type="arabicPeriod"/>
            </a:pPr>
            <a:r>
              <a:rPr lang="en-US" sz="1800" u="none" strike="noStrike" dirty="0">
                <a:effectLst/>
              </a:rPr>
              <a:t>Quantum readiness. IBM. 2023. </a:t>
            </a:r>
            <a:r>
              <a:rPr lang="en-US" sz="1800" u="none" strike="noStrike" dirty="0">
                <a:effectLst/>
                <a:hlinkClick r:id="rId11"/>
              </a:rPr>
              <a:t>https://w3.ibm.com/services/bcs/competency/benchmarking/wizard/protect/bmwizard.wss/showCoverPage2?pageType=2&amp;refId=54250</a:t>
            </a:r>
            <a:endParaRPr lang="en-US" sz="1800" u="none" strike="noStrike" dirty="0">
              <a:effectLst/>
            </a:endParaRPr>
          </a:p>
          <a:p>
            <a:pPr marL="342900" indent="-342900">
              <a:buFont typeface="+mj-lt"/>
              <a:buAutoNum type="arabicPeriod"/>
            </a:pPr>
            <a:r>
              <a:rPr lang="en-US" sz="1800" dirty="0"/>
              <a:t>Ibid</a:t>
            </a:r>
          </a:p>
          <a:p>
            <a:pPr marL="342900" indent="-342900">
              <a:buFont typeface="+mj-lt"/>
              <a:buAutoNum type="arabicPeriod"/>
            </a:pPr>
            <a:r>
              <a:rPr lang="en-US" sz="1800" dirty="0"/>
              <a:t>Ibid</a:t>
            </a:r>
          </a:p>
          <a:p>
            <a:pPr marL="342900" indent="-342900">
              <a:buFont typeface="+mj-lt"/>
              <a:buAutoNum type="arabicPeriod"/>
            </a:pPr>
            <a:r>
              <a:rPr lang="en-US" sz="1800" u="none" strike="noStrike" dirty="0">
                <a:effectLst/>
              </a:rPr>
              <a:t>Ibid</a:t>
            </a:r>
          </a:p>
          <a:p>
            <a:pPr marL="342900" indent="-342900">
              <a:buFont typeface="+mj-lt"/>
              <a:buAutoNum type="arabicPeriod"/>
            </a:pPr>
            <a:r>
              <a:rPr lang="en-US" sz="1800" dirty="0"/>
              <a:t>Ibid</a:t>
            </a:r>
            <a:endParaRPr lang="en-US" sz="1800" u="none" strike="noStrike" dirty="0">
              <a:effectLst/>
            </a:endParaRPr>
          </a:p>
          <a:p>
            <a:pPr marL="342900" indent="-342900">
              <a:buFont typeface="+mj-lt"/>
              <a:buAutoNum type="arabicPeriod"/>
            </a:pPr>
            <a:r>
              <a:rPr lang="en-US" sz="1800" dirty="0"/>
              <a:t>Ibid</a:t>
            </a:r>
            <a:endParaRPr lang="en-US" sz="1800" dirty="0">
              <a:solidFill>
                <a:schemeClr val="tx1"/>
              </a:solidFill>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17628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627917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463040">
              <a:buFont typeface="+mj-lt"/>
              <a:buNone/>
              <a:defRPr/>
            </a:pPr>
            <a:endParaRPr lang="en-US" sz="1800" i="1" dirty="0" err="1">
              <a:solidFill>
                <a:schemeClr val="tx1"/>
              </a:solidFill>
              <a:latin typeface="IBM Plex Sans Light" panose="020B0403050203000203" pitchFamily="34" charset="0"/>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388513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463040">
              <a:buFont typeface="+mj-lt"/>
              <a:buNone/>
              <a:defRPr/>
            </a:pPr>
            <a:endParaRPr lang="en-US" sz="1800" i="1" dirty="0" err="1">
              <a:solidFill>
                <a:schemeClr val="tx1"/>
              </a:solidFill>
              <a:latin typeface="IBM Plex Sans Light" panose="020B0403050203000203" pitchFamily="34" charset="0"/>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832072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CFAB3D-19EB-7741-9F38-85E6A7050416}" type="slidenum">
              <a:rPr lang="en-US" smtClean="0"/>
              <a:t>23</a:t>
            </a:fld>
            <a:endParaRPr lang="en-US"/>
          </a:p>
        </p:txBody>
      </p:sp>
    </p:spTree>
    <p:extLst>
      <p:ext uri="{BB962C8B-B14F-4D97-AF65-F5344CB8AC3E}">
        <p14:creationId xmlns:p14="http://schemas.microsoft.com/office/powerpoint/2010/main" val="275060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Appendices – Generative AI</a:t>
            </a:r>
          </a:p>
          <a:p>
            <a:pPr algn="l" defTabSz="914400"/>
            <a:endParaRPr lang="en-US" sz="1600" b="1" kern="0" dirty="0"/>
          </a:p>
          <a:p>
            <a:pPr marL="342900" indent="-342900" algn="l" defTabSz="914400">
              <a:buFont typeface="+mj-lt"/>
              <a:buAutoNum type="arabicPeriod"/>
            </a:pPr>
            <a:r>
              <a:rPr lang="en-US" sz="1600" i="1" kern="0" dirty="0"/>
              <a:t>Generative AI: “State of the Enterprise Market”: Banking and Financial Markets. </a:t>
            </a:r>
            <a:r>
              <a:rPr lang="en-US" sz="1600" kern="0" dirty="0"/>
              <a:t>IBM. 2023. </a:t>
            </a:r>
            <a:r>
              <a:rPr lang="en-US" sz="1600" kern="0" dirty="0">
                <a:hlinkClick r:id="rId3"/>
              </a:rPr>
              <a:t>https://w3.ibm.com/services/lighthouse/spaces/view/banking-financial-markets/documents/204579?ref=204579_1246_File </a:t>
            </a:r>
            <a:endParaRPr lang="en-US" sz="1600" kern="0" dirty="0"/>
          </a:p>
          <a:p>
            <a:pPr marL="342900" indent="-342900" defTabSz="914400">
              <a:buFont typeface="+mj-lt"/>
              <a:buAutoNum type="arabicPeriod"/>
            </a:pPr>
            <a:r>
              <a:rPr lang="en-US" sz="1600" kern="0" dirty="0" err="1"/>
              <a:t>Maufe</a:t>
            </a:r>
            <a:r>
              <a:rPr lang="en-US" sz="1600" kern="0" dirty="0"/>
              <a:t>, Zac and Toby Brown. </a:t>
            </a:r>
            <a:r>
              <a:rPr lang="en-US" sz="1600" i="1" kern="0" dirty="0"/>
              <a:t>Five generative AI use cases for the financial services industry. </a:t>
            </a:r>
            <a:r>
              <a:rPr lang="en-US" sz="1600" kern="0" dirty="0"/>
              <a:t>Google. 2023. </a:t>
            </a:r>
            <a:r>
              <a:rPr lang="en-US" sz="1600" kern="0" dirty="0">
                <a:hlinkClick r:id="rId4"/>
              </a:rPr>
              <a:t>https://cloud.google.com/blog/topics/financial-services/five-generative-ai-use-cases-financial-services-industry</a:t>
            </a:r>
            <a:endParaRPr lang="en-US" sz="1600" kern="0" dirty="0"/>
          </a:p>
          <a:p>
            <a:pPr marL="342900" indent="-342900" defTabSz="914400">
              <a:buFont typeface="+mj-lt"/>
              <a:buAutoNum type="arabicPeriod"/>
            </a:pPr>
            <a:r>
              <a:rPr lang="en-US" sz="1600" kern="0" dirty="0"/>
              <a:t>Borden, Bill</a:t>
            </a:r>
            <a:r>
              <a:rPr lang="en-US" sz="1600" i="1" kern="0" dirty="0"/>
              <a:t>. The era of generative AI: Driving transformation in banking. </a:t>
            </a:r>
            <a:r>
              <a:rPr lang="en-US" sz="1600" kern="0" dirty="0"/>
              <a:t>Microsoft. 2023. </a:t>
            </a:r>
            <a:r>
              <a:rPr lang="en-US" sz="1600" kern="0" dirty="0">
                <a:hlinkClick r:id="rId5"/>
              </a:rPr>
              <a:t>https://www.microsoft.com/en-us/industry/blog/financial-services/2023/05/04/the-era-of-generative-ai-driving-transformation-in-banking/</a:t>
            </a:r>
            <a:endParaRPr lang="en-US" sz="1600" kern="0" dirty="0"/>
          </a:p>
          <a:p>
            <a:pPr marL="342900" indent="-342900" defTabSz="914400">
              <a:buFont typeface="+mj-lt"/>
              <a:buAutoNum type="arabicPeriod"/>
            </a:pPr>
            <a:r>
              <a:rPr lang="en-US" sz="1600" kern="0" dirty="0"/>
              <a:t>Falk, Ruben</a:t>
            </a:r>
            <a:r>
              <a:rPr lang="en-US" sz="1600" i="1" kern="0" dirty="0"/>
              <a:t>. The Next Frontier: Generative AI for Financial Services. </a:t>
            </a:r>
            <a:r>
              <a:rPr lang="en-US" sz="1600" kern="0" dirty="0"/>
              <a:t>Amazon. 2023. </a:t>
            </a:r>
            <a:r>
              <a:rPr lang="en-US" sz="1600" kern="0" dirty="0">
                <a:hlinkClick r:id="rId6"/>
              </a:rPr>
              <a:t>https://aws.amazon.com/blogs/industries/the-next-frontier-generative-ai-for-financial-services/</a:t>
            </a:r>
            <a:endParaRPr lang="en-US" sz="1600" kern="0" dirty="0"/>
          </a:p>
          <a:p>
            <a:pPr marL="342900" indent="-342900" defTabSz="914400">
              <a:buFont typeface="+mj-lt"/>
              <a:buAutoNum type="arabicPeriod"/>
            </a:pPr>
            <a:r>
              <a:rPr lang="en-US" sz="1600" kern="0" dirty="0"/>
              <a:t>Ibid</a:t>
            </a:r>
          </a:p>
        </p:txBody>
      </p:sp>
      <p:sp>
        <p:nvSpPr>
          <p:cNvPr id="4" name="Slide Number Placeholder 3"/>
          <p:cNvSpPr>
            <a:spLocks noGrp="1"/>
          </p:cNvSpPr>
          <p:nvPr>
            <p:ph type="sldNum" sz="quarter" idx="5"/>
          </p:nvPr>
        </p:nvSpPr>
        <p:spPr/>
        <p:txBody>
          <a:bodyPr/>
          <a:lstStyle/>
          <a:p>
            <a:fld id="{72CFAB3D-19EB-7741-9F38-85E6A7050416}" type="slidenum">
              <a:rPr lang="en-US" smtClean="0"/>
              <a:t>24</a:t>
            </a:fld>
            <a:endParaRPr lang="en-US"/>
          </a:p>
        </p:txBody>
      </p:sp>
    </p:spTree>
    <p:extLst>
      <p:ext uri="{BB962C8B-B14F-4D97-AF65-F5344CB8AC3E}">
        <p14:creationId xmlns:p14="http://schemas.microsoft.com/office/powerpoint/2010/main" val="323970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Appendices – Generative AI</a:t>
            </a:r>
          </a:p>
          <a:p>
            <a:pPr algn="l" defTabSz="914400"/>
            <a:endParaRPr lang="en-US" sz="1600" b="1" kern="0" dirty="0"/>
          </a:p>
          <a:p>
            <a:pPr marL="342900" indent="-342900" algn="l" defTabSz="914400">
              <a:buFont typeface="+mj-lt"/>
              <a:buAutoNum type="arabicPeriod"/>
            </a:pPr>
            <a:r>
              <a:rPr lang="en-US" sz="1600" i="1" kern="0" dirty="0"/>
              <a:t>Generative AI: “State of the Enterprise Market”: Banking and Financial Markets. </a:t>
            </a:r>
            <a:r>
              <a:rPr lang="en-US" sz="1600" kern="0" dirty="0"/>
              <a:t>IBM. 2023. </a:t>
            </a:r>
            <a:r>
              <a:rPr lang="en-US" sz="1600" kern="0" dirty="0">
                <a:hlinkClick r:id="rId3"/>
              </a:rPr>
              <a:t>https://w3.ibm.com/services/lighthouse/spaces/view/banking-financial-markets/documents/204579?ref=204579_1246_File </a:t>
            </a:r>
            <a:endParaRPr lang="en-US" sz="1600" kern="0" dirty="0"/>
          </a:p>
          <a:p>
            <a:pPr marL="342900" indent="-342900" defTabSz="914400">
              <a:buFont typeface="+mj-lt"/>
              <a:buAutoNum type="arabicPeriod"/>
            </a:pPr>
            <a:r>
              <a:rPr lang="en-US" sz="1600" kern="0" dirty="0" err="1"/>
              <a:t>Maufe</a:t>
            </a:r>
            <a:r>
              <a:rPr lang="en-US" sz="1600" kern="0" dirty="0"/>
              <a:t>, Zac and Toby Brown. </a:t>
            </a:r>
            <a:r>
              <a:rPr lang="en-US" sz="1600" i="1" kern="0" dirty="0"/>
              <a:t>Five generative AI use cases for the financial services industry. </a:t>
            </a:r>
            <a:r>
              <a:rPr lang="en-US" sz="1600" kern="0" dirty="0"/>
              <a:t>Google. 2023. </a:t>
            </a:r>
            <a:r>
              <a:rPr lang="en-US" sz="1600" kern="0" dirty="0">
                <a:hlinkClick r:id="rId4"/>
              </a:rPr>
              <a:t>https://cloud.google.com/blog/topics/financial-services/five-generative-ai-use-cases-financial-services-industry</a:t>
            </a:r>
            <a:endParaRPr lang="en-US" sz="1600" kern="0" dirty="0"/>
          </a:p>
          <a:p>
            <a:pPr marL="342900" indent="-342900" defTabSz="914400">
              <a:buFont typeface="+mj-lt"/>
              <a:buAutoNum type="arabicPeriod"/>
            </a:pPr>
            <a:r>
              <a:rPr lang="en-US" sz="1600" kern="0" dirty="0"/>
              <a:t>Borden, Bill</a:t>
            </a:r>
            <a:r>
              <a:rPr lang="en-US" sz="1600" i="1" kern="0" dirty="0"/>
              <a:t>. The era of generative AI: Driving transformation in banking. </a:t>
            </a:r>
            <a:r>
              <a:rPr lang="en-US" sz="1600" kern="0" dirty="0"/>
              <a:t>Microsoft. 2023. </a:t>
            </a:r>
            <a:r>
              <a:rPr lang="en-US" sz="1600" kern="0" dirty="0">
                <a:hlinkClick r:id="rId5"/>
              </a:rPr>
              <a:t>https://www.microsoft.com/en-us/industry/blog/financial-services/2023/05/04/the-era-of-generative-ai-driving-transformation-in-banking/</a:t>
            </a:r>
            <a:endParaRPr lang="en-US" sz="1600" kern="0" dirty="0"/>
          </a:p>
          <a:p>
            <a:pPr marL="342900" indent="-342900" defTabSz="914400">
              <a:buFont typeface="+mj-lt"/>
              <a:buAutoNum type="arabicPeriod"/>
            </a:pPr>
            <a:r>
              <a:rPr lang="en-US" sz="1600" kern="0" dirty="0"/>
              <a:t>Falk, Ruben</a:t>
            </a:r>
            <a:r>
              <a:rPr lang="en-US" sz="1600" i="1" kern="0" dirty="0"/>
              <a:t>. The Next Frontier: Generative AI for Financial Services. </a:t>
            </a:r>
            <a:r>
              <a:rPr lang="en-US" sz="1600" kern="0" dirty="0"/>
              <a:t>Amazon. 2023. </a:t>
            </a:r>
            <a:r>
              <a:rPr lang="en-US" sz="1600" kern="0" dirty="0">
                <a:hlinkClick r:id="rId6"/>
              </a:rPr>
              <a:t>https://aws.amazon.com/blogs/industries/the-next-frontier-generative-ai-for-financial-services/</a:t>
            </a:r>
            <a:endParaRPr lang="en-US" sz="1600" kern="0" dirty="0"/>
          </a:p>
          <a:p>
            <a:pPr marL="342900" indent="-342900" defTabSz="914400">
              <a:buFont typeface="+mj-lt"/>
              <a:buAutoNum type="arabicPeriod"/>
            </a:pPr>
            <a:r>
              <a:rPr lang="en-US" sz="1600" kern="0" dirty="0"/>
              <a:t>Ibid</a:t>
            </a:r>
          </a:p>
        </p:txBody>
      </p:sp>
      <p:sp>
        <p:nvSpPr>
          <p:cNvPr id="4" name="Slide Number Placeholder 3"/>
          <p:cNvSpPr>
            <a:spLocks noGrp="1"/>
          </p:cNvSpPr>
          <p:nvPr>
            <p:ph type="sldNum" sz="quarter" idx="5"/>
          </p:nvPr>
        </p:nvSpPr>
        <p:spPr/>
        <p:txBody>
          <a:bodyPr/>
          <a:lstStyle/>
          <a:p>
            <a:fld id="{72CFAB3D-19EB-7741-9F38-85E6A7050416}" type="slidenum">
              <a:rPr lang="en-US" smtClean="0"/>
              <a:t>25</a:t>
            </a:fld>
            <a:endParaRPr lang="en-US"/>
          </a:p>
        </p:txBody>
      </p:sp>
    </p:spTree>
    <p:extLst>
      <p:ext uri="{BB962C8B-B14F-4D97-AF65-F5344CB8AC3E}">
        <p14:creationId xmlns:p14="http://schemas.microsoft.com/office/powerpoint/2010/main" val="2384371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Appendices – Hybrid Cloud</a:t>
            </a:r>
          </a:p>
          <a:p>
            <a:pPr algn="l" defTabSz="914400"/>
            <a:endParaRPr lang="en-US" sz="1600" b="1" kern="0" dirty="0"/>
          </a:p>
          <a:p>
            <a:pPr marL="342900" indent="-342900" algn="l" defTabSz="914400">
              <a:buFont typeface="+mj-lt"/>
              <a:buAutoNum type="arabicPeriod"/>
            </a:pPr>
            <a:r>
              <a:rPr lang="en-US" sz="1600" i="1" kern="0" dirty="0"/>
              <a:t>IBM transformation index: state of cloud. </a:t>
            </a:r>
            <a:r>
              <a:rPr lang="en-US" sz="1600" kern="0" dirty="0"/>
              <a:t>IBM. 2022. </a:t>
            </a:r>
            <a:r>
              <a:rPr lang="en-US" sz="1600" kern="0" dirty="0">
                <a:hlinkClick r:id="rId3"/>
              </a:rPr>
              <a:t>https://w3.ibm.com/services/bcs/competency/benchmarking/wizard/protect/bmwizard.wss/showCoverPage2?pageType=2&amp;refId=53450</a:t>
            </a:r>
          </a:p>
          <a:p>
            <a:pPr marL="342900" indent="-342900" defTabSz="914400">
              <a:buFont typeface="+mj-lt"/>
              <a:buAutoNum type="arabicPeriod"/>
            </a:pPr>
            <a:r>
              <a:rPr lang="en-IN" sz="1600" dirty="0"/>
              <a:t>Ramamurthy, Shanker</a:t>
            </a:r>
            <a:r>
              <a:rPr lang="en-US" sz="1600" dirty="0">
                <a:ea typeface="IBM Plex Sans" charset="0"/>
                <a:cs typeface="IBM Plex Sans" charset="0"/>
              </a:rPr>
              <a:t>, John </a:t>
            </a:r>
            <a:r>
              <a:rPr lang="en-US" sz="1600" dirty="0" err="1">
                <a:ea typeface="IBM Plex Sans" charset="0"/>
                <a:cs typeface="IBM Plex Sans" charset="0"/>
              </a:rPr>
              <a:t>Duigenan</a:t>
            </a:r>
            <a:r>
              <a:rPr lang="en-US" sz="1600" dirty="0">
                <a:ea typeface="IBM Plex Sans" charset="0"/>
                <a:cs typeface="IBM Plex Sans" charset="0"/>
              </a:rPr>
              <a:t>, Paolo </a:t>
            </a:r>
            <a:r>
              <a:rPr lang="en-US" sz="1600" dirty="0" err="1">
                <a:ea typeface="IBM Plex Sans" charset="0"/>
                <a:cs typeface="IBM Plex Sans" charset="0"/>
              </a:rPr>
              <a:t>Sironi</a:t>
            </a:r>
            <a:r>
              <a:rPr lang="en-US" sz="1600" dirty="0">
                <a:ea typeface="IBM Plex Sans" charset="0"/>
                <a:cs typeface="IBM Plex Sans" charset="0"/>
              </a:rPr>
              <a:t>, and Diane Connelly. </a:t>
            </a:r>
            <a:r>
              <a:rPr lang="en-US" sz="1600" i="1" dirty="0">
                <a:ea typeface="IBM Plex Sans" charset="0"/>
                <a:cs typeface="IBM Plex Sans" charset="0"/>
              </a:rPr>
              <a:t>Foundations of banking excellence: Practices and priorities to accelerate digital transformation. </a:t>
            </a:r>
            <a:r>
              <a:rPr lang="en-US" sz="1600" dirty="0">
                <a:ea typeface="IBM Plex Sans" charset="0"/>
                <a:cs typeface="IBM Plex Sans" charset="0"/>
              </a:rPr>
              <a:t>IBM. 2022. </a:t>
            </a:r>
            <a:r>
              <a:rPr lang="en-US" sz="1600" dirty="0">
                <a:ea typeface="IBM Plex Sans" charset="0"/>
                <a:cs typeface="IBM Plex Sans" charset="0"/>
                <a:hlinkClick r:id="rId4"/>
              </a:rPr>
              <a:t>https://w3.ibm.com/services/lighthouse/spaces/view/banking-financial-markets/documents/190607?ref=190607_1246_File</a:t>
            </a:r>
            <a:endParaRPr lang="en-US" sz="1600" i="1" kern="0" dirty="0">
              <a:ea typeface="IBM Plex Sans" charset="0"/>
              <a:cs typeface="IBM Plex Sans" charset="0"/>
            </a:endParaRPr>
          </a:p>
          <a:p>
            <a:pPr marL="342900" indent="-342900" defTabSz="914400">
              <a:buFont typeface="+mj-lt"/>
              <a:buAutoNum type="arabicPeriod"/>
            </a:pPr>
            <a:r>
              <a:rPr lang="en-US" sz="1600" kern="0" dirty="0">
                <a:ea typeface="IBM Plex Sans" charset="0"/>
                <a:cs typeface="IBM Plex Sans" charset="0"/>
              </a:rPr>
              <a:t>Ibid</a:t>
            </a:r>
            <a:endParaRPr lang="en-US" sz="1600" dirty="0">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585850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Appendices – Cybersecurity</a:t>
            </a:r>
          </a:p>
          <a:p>
            <a:pPr algn="l" defTabSz="914400"/>
            <a:endParaRPr lang="en-US" sz="1600" b="1" kern="0" dirty="0"/>
          </a:p>
          <a:p>
            <a:pPr marL="342900" indent="-342900" algn="l" defTabSz="914400">
              <a:buFont typeface="+mj-lt"/>
              <a:buAutoNum type="arabicPeriod"/>
            </a:pPr>
            <a:r>
              <a:rPr lang="en-US" sz="1600" kern="0" dirty="0" err="1">
                <a:ea typeface="IBM Plex Sans" charset="0"/>
                <a:cs typeface="IBM Plex Sans" charset="0"/>
              </a:rPr>
              <a:t>Sironi</a:t>
            </a:r>
            <a:r>
              <a:rPr lang="en-US" sz="1600" kern="0" dirty="0">
                <a:ea typeface="IBM Plex Sans" charset="0"/>
                <a:cs typeface="IBM Plex Sans" charset="0"/>
              </a:rPr>
              <a:t>, Paolo and Diane Connelly. </a:t>
            </a:r>
            <a:r>
              <a:rPr lang="en-US" sz="1600" i="1" kern="0" dirty="0">
                <a:ea typeface="IBM Plex Sans" charset="0"/>
                <a:cs typeface="IBM Plex Sans" charset="0"/>
              </a:rPr>
              <a:t>Security, the cost of data breaches, and AI for Banking and Financial Markets. </a:t>
            </a:r>
            <a:r>
              <a:rPr lang="en-US" sz="1600" kern="0" dirty="0">
                <a:ea typeface="IBM Plex Sans" charset="0"/>
                <a:cs typeface="IBM Plex Sans" charset="0"/>
              </a:rPr>
              <a:t>IBM. 2022. </a:t>
            </a:r>
            <a:r>
              <a:rPr lang="en-US" sz="1600" kern="0" dirty="0">
                <a:ea typeface="IBM Plex Sans" charset="0"/>
                <a:cs typeface="IBM Plex Sans" charset="0"/>
                <a:hlinkClick r:id="rId3"/>
              </a:rPr>
              <a:t>https://w3.ibm.com/services/lighthouse/spaces/view/banking-financial-markets/documents/188619?ref=188619_1246_File</a:t>
            </a:r>
            <a:endParaRPr lang="en-US" sz="1600" kern="0" dirty="0">
              <a:ea typeface="IBM Plex Sans" charset="0"/>
              <a:cs typeface="IBM Plex Sans" charset="0"/>
            </a:endParaRPr>
          </a:p>
          <a:p>
            <a:pPr marL="342900" indent="-342900" defTabSz="914400">
              <a:buFont typeface="+mj-lt"/>
              <a:buAutoNum type="arabicPeriod"/>
            </a:pPr>
            <a:r>
              <a:rPr lang="en-IN" sz="1600" dirty="0"/>
              <a:t>Ramamurthy, Shanker</a:t>
            </a:r>
            <a:r>
              <a:rPr lang="en-US" sz="1600" dirty="0">
                <a:ea typeface="IBM Plex Sans" charset="0"/>
                <a:cs typeface="IBM Plex Sans" charset="0"/>
              </a:rPr>
              <a:t>, John </a:t>
            </a:r>
            <a:r>
              <a:rPr lang="en-US" sz="1600" dirty="0" err="1">
                <a:ea typeface="IBM Plex Sans" charset="0"/>
                <a:cs typeface="IBM Plex Sans" charset="0"/>
              </a:rPr>
              <a:t>Duigenan</a:t>
            </a:r>
            <a:r>
              <a:rPr lang="en-US" sz="1600" dirty="0">
                <a:ea typeface="IBM Plex Sans" charset="0"/>
                <a:cs typeface="IBM Plex Sans" charset="0"/>
              </a:rPr>
              <a:t>, Paolo </a:t>
            </a:r>
            <a:r>
              <a:rPr lang="en-US" sz="1600" dirty="0" err="1">
                <a:ea typeface="IBM Plex Sans" charset="0"/>
                <a:cs typeface="IBM Plex Sans" charset="0"/>
              </a:rPr>
              <a:t>Sironi</a:t>
            </a:r>
            <a:r>
              <a:rPr lang="en-US" sz="1600" dirty="0">
                <a:ea typeface="IBM Plex Sans" charset="0"/>
                <a:cs typeface="IBM Plex Sans" charset="0"/>
              </a:rPr>
              <a:t>, and Diane Connelly. </a:t>
            </a:r>
            <a:r>
              <a:rPr lang="en-US" sz="1600" i="1" dirty="0">
                <a:ea typeface="IBM Plex Sans" charset="0"/>
                <a:cs typeface="IBM Plex Sans" charset="0"/>
              </a:rPr>
              <a:t>Foundations of banking excellence: Practices and priorities to accelerate digital transformation. </a:t>
            </a:r>
            <a:r>
              <a:rPr lang="en-US" sz="1600" dirty="0">
                <a:ea typeface="IBM Plex Sans" charset="0"/>
                <a:cs typeface="IBM Plex Sans" charset="0"/>
              </a:rPr>
              <a:t>IBM. 2022. </a:t>
            </a:r>
            <a:r>
              <a:rPr lang="en-US" sz="1600" dirty="0">
                <a:ea typeface="IBM Plex Sans" charset="0"/>
                <a:cs typeface="IBM Plex Sans" charset="0"/>
                <a:hlinkClick r:id="rId4"/>
              </a:rPr>
              <a:t>https://w3.ibm.com/services/lighthouse/spaces/view/banking-financial-markets/documents/190607?ref=190607_1246_File</a:t>
            </a:r>
            <a:endParaRPr lang="en-US" sz="1600" i="1" kern="0" dirty="0">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772101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Appendices – Open Innovation and Ecosystems</a:t>
            </a:r>
          </a:p>
          <a:p>
            <a:pPr algn="l" defTabSz="914400"/>
            <a:endParaRPr lang="en-US" sz="1600" kern="0" dirty="0"/>
          </a:p>
          <a:p>
            <a:pPr marL="342900" indent="-342900">
              <a:buFont typeface="+mj-lt"/>
              <a:buAutoNum type="arabicPeriod"/>
            </a:pPr>
            <a:r>
              <a:rPr lang="en-US" sz="1600" i="1" dirty="0">
                <a:solidFill>
                  <a:schemeClr val="tx1"/>
                </a:solidFill>
                <a:ea typeface="IBM Plex Sans" charset="0"/>
                <a:cs typeface="IBM Plex Sans" charset="0"/>
              </a:rPr>
              <a:t>Payment services: revised rules to improve consumer protection and competition in electronic payments. </a:t>
            </a:r>
            <a:r>
              <a:rPr lang="en-US" sz="1600" dirty="0">
                <a:solidFill>
                  <a:schemeClr val="tx1"/>
                </a:solidFill>
                <a:ea typeface="IBM Plex Sans" charset="0"/>
                <a:cs typeface="IBM Plex Sans" charset="0"/>
              </a:rPr>
              <a:t>European Commission. 2023. </a:t>
            </a:r>
            <a:r>
              <a:rPr lang="en-US" sz="1600" dirty="0">
                <a:solidFill>
                  <a:schemeClr val="tx1"/>
                </a:solidFill>
                <a:ea typeface="IBM Plex Sans" charset="0"/>
                <a:cs typeface="IBM Plex Sans" charset="0"/>
                <a:hlinkClick r:id="rId3"/>
              </a:rPr>
              <a:t>https://ec.europa.eu/commission/presscorner/detail/en/qanda_23_3544</a:t>
            </a:r>
            <a:endParaRPr lang="en-US" sz="1600" i="1" dirty="0">
              <a:ea typeface="IBM Plex Sans" charset="0"/>
              <a:cs typeface="IBM Plex Sans" charset="0"/>
            </a:endParaRPr>
          </a:p>
          <a:p>
            <a:pPr marL="342900" indent="-342900">
              <a:buFont typeface="+mj-lt"/>
              <a:buAutoNum type="arabicPeriod"/>
            </a:pPr>
            <a:r>
              <a:rPr lang="en-IN" sz="1600" dirty="0"/>
              <a:t>Ramamurthy, Shanker</a:t>
            </a:r>
            <a:r>
              <a:rPr lang="en-US" sz="1600" dirty="0">
                <a:solidFill>
                  <a:schemeClr val="tx1"/>
                </a:solidFill>
                <a:ea typeface="IBM Plex Sans" charset="0"/>
                <a:cs typeface="IBM Plex Sans" charset="0"/>
              </a:rPr>
              <a:t>, John </a:t>
            </a:r>
            <a:r>
              <a:rPr lang="en-US" sz="1600" dirty="0" err="1">
                <a:solidFill>
                  <a:schemeClr val="tx1"/>
                </a:solidFill>
                <a:ea typeface="IBM Plex Sans" charset="0"/>
                <a:cs typeface="IBM Plex Sans" charset="0"/>
              </a:rPr>
              <a:t>Duigenan</a:t>
            </a:r>
            <a:r>
              <a:rPr lang="en-US" sz="1600" dirty="0">
                <a:solidFill>
                  <a:schemeClr val="tx1"/>
                </a:solidFill>
                <a:ea typeface="IBM Plex Sans" charset="0"/>
                <a:cs typeface="IBM Plex Sans" charset="0"/>
              </a:rPr>
              <a:t>, Paolo </a:t>
            </a:r>
            <a:r>
              <a:rPr lang="en-US" sz="1600" dirty="0" err="1">
                <a:solidFill>
                  <a:schemeClr val="tx1"/>
                </a:solidFill>
                <a:ea typeface="IBM Plex Sans" charset="0"/>
                <a:cs typeface="IBM Plex Sans" charset="0"/>
              </a:rPr>
              <a:t>Sironi</a:t>
            </a:r>
            <a:r>
              <a:rPr lang="en-US" sz="1600" dirty="0">
                <a:solidFill>
                  <a:schemeClr val="tx1"/>
                </a:solidFill>
                <a:ea typeface="IBM Plex Sans" charset="0"/>
                <a:cs typeface="IBM Plex Sans" charset="0"/>
              </a:rPr>
              <a:t>, Diane Connelly, and Connor </a:t>
            </a:r>
            <a:r>
              <a:rPr lang="en-US" sz="1600" dirty="0" err="1">
                <a:solidFill>
                  <a:schemeClr val="tx1"/>
                </a:solidFill>
                <a:ea typeface="IBM Plex Sans" charset="0"/>
                <a:cs typeface="IBM Plex Sans" charset="0"/>
              </a:rPr>
              <a:t>Loessl</a:t>
            </a:r>
            <a:r>
              <a:rPr lang="en-US" sz="1600" dirty="0">
                <a:solidFill>
                  <a:schemeClr val="tx1"/>
                </a:solidFill>
                <a:ea typeface="IBM Plex Sans" charset="0"/>
                <a:cs typeface="IBM Plex Sans" charset="0"/>
              </a:rPr>
              <a:t>. </a:t>
            </a:r>
            <a:r>
              <a:rPr lang="en-US" sz="1600" i="1" dirty="0">
                <a:solidFill>
                  <a:schemeClr val="tx1"/>
                </a:solidFill>
                <a:ea typeface="IBM Plex Sans" charset="0"/>
                <a:cs typeface="IBM Plex Sans" charset="0"/>
              </a:rPr>
              <a:t>Embedded finance: Creating the everywhere, everyday bank. </a:t>
            </a:r>
            <a:r>
              <a:rPr lang="en-US" sz="1600" dirty="0">
                <a:solidFill>
                  <a:schemeClr val="tx1"/>
                </a:solidFill>
                <a:ea typeface="IBM Plex Sans" charset="0"/>
                <a:cs typeface="IBM Plex Sans" charset="0"/>
              </a:rPr>
              <a:t>IBM. 2023. </a:t>
            </a:r>
            <a:r>
              <a:rPr lang="en-US" sz="1600" dirty="0">
                <a:solidFill>
                  <a:schemeClr val="tx1"/>
                </a:solidFill>
                <a:ea typeface="IBM Plex Sans" charset="0"/>
                <a:cs typeface="IBM Plex Sans" charset="0"/>
                <a:hlinkClick r:id="rId4"/>
              </a:rPr>
              <a:t>https://w3.ibm.com/services/lighthouse/spaces/view/banking-financial-markets/documents/206716?ref=206716_1246_File</a:t>
            </a:r>
            <a:endParaRPr lang="en-US" sz="1600" dirty="0">
              <a:solidFill>
                <a:schemeClr val="tx1"/>
              </a:solidFill>
              <a:ea typeface="IBM Plex Sans" charset="0"/>
              <a:cs typeface="IBM Plex Sans" charset="0"/>
            </a:endParaRPr>
          </a:p>
          <a:p>
            <a:pPr algn="l" defTabSz="914400"/>
            <a:endParaRPr lang="en-US" sz="16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4062662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800" b="1" kern="0" dirty="0"/>
              <a:t>Appendices – KPI &amp; Industry Benchmarks</a:t>
            </a:r>
          </a:p>
          <a:p>
            <a:pPr algn="l" defTabSz="914400"/>
            <a:endParaRPr lang="en-US" sz="800" kern="0" dirty="0"/>
          </a:p>
          <a:p>
            <a:pPr marL="342900" indent="-342900">
              <a:buFont typeface="+mj-lt"/>
              <a:buAutoNum type="arabicPeriod"/>
            </a:pPr>
            <a:r>
              <a:rPr lang="en-US" sz="800" i="1" dirty="0">
                <a:solidFill>
                  <a:schemeClr val="tx1"/>
                </a:solidFill>
                <a:ea typeface="IBM Plex Sans" charset="0"/>
                <a:cs typeface="IBM Plex Sans" charset="0"/>
              </a:rPr>
              <a:t>Metrics and benchmarks for retail banks. </a:t>
            </a:r>
            <a:r>
              <a:rPr lang="en-US" sz="800" dirty="0">
                <a:solidFill>
                  <a:schemeClr val="tx1"/>
                </a:solidFill>
                <a:ea typeface="IBM Plex Sans" charset="0"/>
                <a:cs typeface="IBM Plex Sans" charset="0"/>
              </a:rPr>
              <a:t>IBM. 2022. </a:t>
            </a:r>
            <a:r>
              <a:rPr lang="en-US" sz="800" dirty="0">
                <a:solidFill>
                  <a:schemeClr val="tx1"/>
                </a:solidFill>
                <a:ea typeface="IBM Plex Sans" charset="0"/>
                <a:cs typeface="IBM Plex Sans" charset="0"/>
                <a:hlinkClick r:id="rId3"/>
              </a:rPr>
              <a:t>https://w3.ibm.com/services/lighthouse/spaces/view/banking-financial-markets/documents/206244?ref=206244_1246_File</a:t>
            </a:r>
            <a:endParaRPr lang="en-US" sz="800" i="1" dirty="0">
              <a:solidFill>
                <a:schemeClr val="tx1"/>
              </a:solidFill>
              <a:ea typeface="IBM Plex Sans" charset="0"/>
              <a:cs typeface="IBM Plex Sans" charset="0"/>
            </a:endParaRPr>
          </a:p>
          <a:p>
            <a:pPr algn="l" defTabSz="914400"/>
            <a:endParaRPr lang="en-US" sz="800" kern="0" dirty="0"/>
          </a:p>
          <a:p>
            <a:endParaRPr lang="en-US" sz="800" b="0" i="0" dirty="0">
              <a:solidFill>
                <a:schemeClr val="bg1"/>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72044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800" b="1" kern="0" dirty="0"/>
              <a:t>Appendices – KPI &amp; Industry Benchmarks</a:t>
            </a:r>
          </a:p>
          <a:p>
            <a:pPr algn="l" defTabSz="914400"/>
            <a:endParaRPr lang="en-US" sz="800" kern="0" dirty="0"/>
          </a:p>
          <a:p>
            <a:pPr marL="342900" indent="-342900">
              <a:buFont typeface="+mj-lt"/>
              <a:buAutoNum type="arabicPeriod"/>
            </a:pPr>
            <a:r>
              <a:rPr lang="en-US" sz="800" i="1" dirty="0">
                <a:solidFill>
                  <a:schemeClr val="tx1"/>
                </a:solidFill>
                <a:ea typeface="IBM Plex Sans" charset="0"/>
                <a:cs typeface="IBM Plex Sans" charset="0"/>
              </a:rPr>
              <a:t>Metrics and benchmarks for retail banks. </a:t>
            </a:r>
            <a:r>
              <a:rPr lang="en-US" sz="800" dirty="0">
                <a:solidFill>
                  <a:schemeClr val="tx1"/>
                </a:solidFill>
                <a:ea typeface="IBM Plex Sans" charset="0"/>
                <a:cs typeface="IBM Plex Sans" charset="0"/>
              </a:rPr>
              <a:t>IBM. 2022. </a:t>
            </a:r>
            <a:r>
              <a:rPr lang="en-US" sz="800" dirty="0">
                <a:solidFill>
                  <a:schemeClr val="tx1"/>
                </a:solidFill>
                <a:ea typeface="IBM Plex Sans" charset="0"/>
                <a:cs typeface="IBM Plex Sans" charset="0"/>
                <a:hlinkClick r:id="rId3"/>
              </a:rPr>
              <a:t>https://w3.ibm.com/services/lighthouse/spaces/view/banking-financial-markets/documents/206244?ref=206244_1246_File</a:t>
            </a:r>
            <a:endParaRPr lang="en-US" sz="800" i="1" dirty="0">
              <a:solidFill>
                <a:schemeClr val="tx1"/>
              </a:solidFill>
              <a:ea typeface="IBM Plex Sans" charset="0"/>
              <a:cs typeface="IBM Plex Sans" charset="0"/>
            </a:endParaRPr>
          </a:p>
          <a:p>
            <a:pPr algn="l" defTabSz="914400"/>
            <a:endParaRPr lang="en-US" sz="800" kern="0" dirty="0"/>
          </a:p>
          <a:p>
            <a:endParaRPr lang="en-US" sz="800" b="0" i="0" dirty="0">
              <a:solidFill>
                <a:schemeClr val="bg1"/>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90162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1463040" rtl="0" eaLnBrk="1" fontAlgn="auto" latinLnBrk="0" hangingPunct="1">
              <a:lnSpc>
                <a:spcPct val="100000"/>
              </a:lnSpc>
              <a:spcAft>
                <a:spcPts val="0"/>
              </a:spcAft>
              <a:buClrTx/>
              <a:buSzTx/>
              <a:tabLst/>
              <a:defRPr/>
            </a:pPr>
            <a:endParaRPr lang="en-IN" sz="1600" u="none" strike="noStrike" dirty="0">
              <a:solidFill>
                <a:srgbClr val="161616"/>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72CFAB3D-19EB-7741-9F38-85E6A7050416}" type="slidenum">
              <a:rPr lang="en-US" smtClean="0"/>
              <a:t>4</a:t>
            </a:fld>
            <a:endParaRPr lang="en-US"/>
          </a:p>
        </p:txBody>
      </p:sp>
    </p:spTree>
    <p:extLst>
      <p:ext uri="{BB962C8B-B14F-4D97-AF65-F5344CB8AC3E}">
        <p14:creationId xmlns:p14="http://schemas.microsoft.com/office/powerpoint/2010/main" val="639916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800" b="1" kern="0" dirty="0"/>
              <a:t>Appendices – Component Business Model</a:t>
            </a:r>
          </a:p>
          <a:p>
            <a:pPr algn="l" defTabSz="914400"/>
            <a:endParaRPr lang="en-US" sz="800" kern="0" dirty="0"/>
          </a:p>
          <a:p>
            <a:pPr marL="342900" indent="-342900">
              <a:buFont typeface="+mj-lt"/>
              <a:buAutoNum type="arabicPeriod"/>
            </a:pPr>
            <a:r>
              <a:rPr lang="en-US" sz="800" i="1" dirty="0">
                <a:solidFill>
                  <a:schemeClr val="tx1"/>
                </a:solidFill>
                <a:ea typeface="IBM Plex Sans" charset="0"/>
                <a:cs typeface="IBM Plex Sans" charset="0"/>
              </a:rPr>
              <a:t>Full-Service Banking Extended (3 accountability levels view).</a:t>
            </a:r>
            <a:r>
              <a:rPr lang="en-US" sz="800" dirty="0">
                <a:solidFill>
                  <a:schemeClr val="tx1"/>
                </a:solidFill>
                <a:ea typeface="IBM Plex Sans" charset="0"/>
                <a:cs typeface="IBM Plex Sans" charset="0"/>
              </a:rPr>
              <a:t> IBM. Accessed in October 2023. </a:t>
            </a:r>
            <a:r>
              <a:rPr lang="en-US" sz="800" dirty="0">
                <a:solidFill>
                  <a:schemeClr val="tx1"/>
                </a:solidFill>
                <a:ea typeface="IBM Plex Sans" charset="0"/>
                <a:cs typeface="IBM Plex Sans" charset="0"/>
                <a:hlinkClick r:id="rId3"/>
              </a:rPr>
              <a:t>https://cbm-ai.wdc1a.cirrus.ibm.com/Library/repo:f29fa11b-7dfd-4329-9d04-9dcf9d6a898a</a:t>
            </a:r>
            <a:endParaRPr lang="en-US" sz="800" i="1" dirty="0">
              <a:solidFill>
                <a:schemeClr val="tx1"/>
              </a:solidFill>
              <a:ea typeface="IBM Plex Sans" charset="0"/>
              <a:cs typeface="IBM Plex Sans" charset="0"/>
            </a:endParaRPr>
          </a:p>
          <a:p>
            <a:pPr marL="342900" indent="-342900">
              <a:buFont typeface="+mj-lt"/>
              <a:buAutoNum type="arabicPeriod"/>
            </a:pPr>
            <a:endParaRPr lang="en-US" sz="800" i="1" dirty="0">
              <a:solidFill>
                <a:schemeClr val="tx1"/>
              </a:solidFill>
              <a:ea typeface="IBM Plex Sans" charset="0"/>
              <a:cs typeface="IBM Plex Sans" charset="0"/>
            </a:endParaRPr>
          </a:p>
          <a:p>
            <a:pPr algn="l" defTabSz="914400"/>
            <a:endParaRPr lang="en-US" sz="8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163831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978208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2CFAB3D-19EB-7741-9F38-85E6A7050416}" type="slidenum">
              <a:rPr lang="en-US" smtClean="0"/>
              <a:t>34</a:t>
            </a:fld>
            <a:endParaRPr lang="en-US" dirty="0"/>
          </a:p>
        </p:txBody>
      </p:sp>
    </p:spTree>
    <p:extLst>
      <p:ext uri="{BB962C8B-B14F-4D97-AF65-F5344CB8AC3E}">
        <p14:creationId xmlns:p14="http://schemas.microsoft.com/office/powerpoint/2010/main" val="4283001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00668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2488138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184631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1463040" rtl="0" eaLnBrk="1" fontAlgn="auto" latinLnBrk="0" hangingPunct="1">
              <a:lnSpc>
                <a:spcPct val="100000"/>
              </a:lnSpc>
              <a:spcAft>
                <a:spcPts val="0"/>
              </a:spcAft>
              <a:buClrTx/>
              <a:buSzTx/>
              <a:tabLst/>
              <a:defRPr/>
            </a:pPr>
            <a:endParaRPr lang="en-IN" sz="1600" u="none" strike="noStrike" dirty="0">
              <a:solidFill>
                <a:srgbClr val="161616"/>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72CFAB3D-19EB-7741-9F38-85E6A7050416}" type="slidenum">
              <a:rPr lang="en-US" smtClean="0"/>
              <a:t>5</a:t>
            </a:fld>
            <a:endParaRPr lang="en-US"/>
          </a:p>
        </p:txBody>
      </p:sp>
    </p:spTree>
    <p:extLst>
      <p:ext uri="{BB962C8B-B14F-4D97-AF65-F5344CB8AC3E}">
        <p14:creationId xmlns:p14="http://schemas.microsoft.com/office/powerpoint/2010/main" val="47244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1463040" rtl="0" eaLnBrk="1" fontAlgn="auto" latinLnBrk="0" hangingPunct="1">
              <a:lnSpc>
                <a:spcPct val="100000"/>
              </a:lnSpc>
              <a:spcAft>
                <a:spcPts val="0"/>
              </a:spcAft>
              <a:buClrTx/>
              <a:buSzTx/>
              <a:tabLst/>
              <a:defRPr/>
            </a:pPr>
            <a:endParaRPr lang="en-IN" sz="1600" u="none" strike="noStrike" dirty="0">
              <a:solidFill>
                <a:srgbClr val="161616"/>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72CFAB3D-19EB-7741-9F38-85E6A7050416}" type="slidenum">
              <a:rPr lang="en-US" smtClean="0"/>
              <a:t>6</a:t>
            </a:fld>
            <a:endParaRPr lang="en-US"/>
          </a:p>
        </p:txBody>
      </p:sp>
    </p:spTree>
    <p:extLst>
      <p:ext uri="{BB962C8B-B14F-4D97-AF65-F5344CB8AC3E}">
        <p14:creationId xmlns:p14="http://schemas.microsoft.com/office/powerpoint/2010/main" val="201816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1463040" rtl="0" eaLnBrk="1" fontAlgn="auto" latinLnBrk="0" hangingPunct="1">
              <a:lnSpc>
                <a:spcPct val="100000"/>
              </a:lnSpc>
              <a:spcAft>
                <a:spcPts val="0"/>
              </a:spcAft>
              <a:buClrTx/>
              <a:buSzTx/>
              <a:tabLst/>
              <a:defRPr/>
            </a:pPr>
            <a:endParaRPr lang="en-IN" sz="1600" u="none" strike="noStrike" dirty="0">
              <a:solidFill>
                <a:srgbClr val="161616"/>
              </a:solidFill>
              <a:effectLst/>
              <a:latin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fld id="{72CFAB3D-19EB-7741-9F38-85E6A7050416}" type="slidenum">
              <a:rPr lang="en-US" smtClean="0"/>
              <a:t>7</a:t>
            </a:fld>
            <a:endParaRPr lang="en-US"/>
          </a:p>
        </p:txBody>
      </p:sp>
    </p:spTree>
    <p:extLst>
      <p:ext uri="{BB962C8B-B14F-4D97-AF65-F5344CB8AC3E}">
        <p14:creationId xmlns:p14="http://schemas.microsoft.com/office/powerpoint/2010/main" val="122484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Industry overview</a:t>
            </a:r>
          </a:p>
          <a:p>
            <a:endParaRPr lang="en-US" dirty="0"/>
          </a:p>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600" i="1" u="none" strike="noStrike" dirty="0">
                <a:solidFill>
                  <a:srgbClr val="000000"/>
                </a:solidFill>
                <a:effectLst/>
              </a:rPr>
              <a:t>2023 Chief Executive Officer Study. </a:t>
            </a:r>
            <a:r>
              <a:rPr lang="en-IN" sz="1600" u="none" strike="noStrike" dirty="0">
                <a:solidFill>
                  <a:srgbClr val="000000"/>
                </a:solidFill>
                <a:effectLst/>
              </a:rPr>
              <a:t>IBM. 2023. </a:t>
            </a:r>
            <a:r>
              <a:rPr lang="en-IN" sz="1600" u="none" strike="noStrike" dirty="0">
                <a:solidFill>
                  <a:srgbClr val="000000"/>
                </a:solidFill>
                <a:effectLst/>
                <a:hlinkClick r:id="rId3"/>
              </a:rPr>
              <a:t>https://w3.ibm.com/services/lighthouse/spaces/view/banking-financial-markets/documents/203094?ref=203094_1246_File</a:t>
            </a:r>
            <a:endParaRPr lang="en-IN" sz="1600" u="none" strike="noStrike" dirty="0">
              <a:solidFill>
                <a:srgbClr val="000000"/>
              </a:solidFill>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6105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Industry Dynamics</a:t>
            </a:r>
          </a:p>
          <a:p>
            <a:pPr algn="l" defTabSz="914400"/>
            <a:endParaRPr lang="en-US" sz="1800" kern="0" dirty="0"/>
          </a:p>
          <a:p>
            <a:pPr marL="342900" indent="-342900" algn="l">
              <a:buFont typeface="+mj-lt"/>
              <a:buAutoNum type="arabicPeriod"/>
            </a:pPr>
            <a:r>
              <a:rPr lang="en-IN" sz="1600" i="1" u="none" strike="noStrike" dirty="0">
                <a:effectLst/>
              </a:rPr>
              <a:t>Why Is Inflation So High Right Now? </a:t>
            </a:r>
            <a:r>
              <a:rPr lang="en-IN" sz="1600" u="none" strike="noStrike" dirty="0">
                <a:effectLst/>
              </a:rPr>
              <a:t>Entrepreneur. 2023. </a:t>
            </a:r>
            <a:r>
              <a:rPr lang="en-IN" sz="1600" u="none" strike="noStrike" dirty="0">
                <a:effectLst/>
                <a:hlinkClick r:id="rId3"/>
              </a:rPr>
              <a:t>https://entm.ag/cpZUUh</a:t>
            </a:r>
            <a:endParaRPr lang="en-IN" sz="1600" u="none" strike="noStrike" dirty="0">
              <a:effectLst/>
            </a:endParaRPr>
          </a:p>
          <a:p>
            <a:pPr marL="342900" indent="-342900">
              <a:buFont typeface="+mj-lt"/>
              <a:buAutoNum type="arabicPeriod"/>
            </a:pPr>
            <a:r>
              <a:rPr lang="en-IN" sz="1600" dirty="0"/>
              <a:t>Tepper, Taylor and Benjamin Curry. </a:t>
            </a:r>
            <a:r>
              <a:rPr lang="en-IN" sz="1600" i="1" dirty="0"/>
              <a:t>Federal Funds Rate History 1990 to 2023</a:t>
            </a:r>
            <a:r>
              <a:rPr lang="en-IN" sz="1600" dirty="0"/>
              <a:t>. Forbes. 2023. </a:t>
            </a:r>
            <a:r>
              <a:rPr lang="en-IN" sz="1600" dirty="0">
                <a:hlinkClick r:id="rId4"/>
              </a:rPr>
              <a:t>https://www.forbes.com/advisor/investing/fed-funds-rate-history/</a:t>
            </a:r>
            <a:endParaRPr lang="en-IN" sz="1600" u="none" strike="noStrike" dirty="0">
              <a:effectLst/>
            </a:endParaRPr>
          </a:p>
          <a:p>
            <a:pPr marL="342900" indent="-342900">
              <a:buFont typeface="+mj-lt"/>
              <a:buAutoNum type="arabicPeriod"/>
            </a:pPr>
            <a:r>
              <a:rPr lang="en-IN" sz="1600" dirty="0"/>
              <a:t>Ramamurthy, Shanker, John </a:t>
            </a:r>
            <a:r>
              <a:rPr lang="en-IN" sz="1600" dirty="0" err="1"/>
              <a:t>Duigenan</a:t>
            </a:r>
            <a:r>
              <a:rPr lang="en-IN" sz="1600" dirty="0"/>
              <a:t>, Paolo </a:t>
            </a:r>
            <a:r>
              <a:rPr lang="en-IN" sz="1600" dirty="0" err="1"/>
              <a:t>Sironi</a:t>
            </a:r>
            <a:r>
              <a:rPr lang="en-IN" sz="1600" dirty="0"/>
              <a:t>, Diane Connelly, and Connor </a:t>
            </a:r>
            <a:r>
              <a:rPr lang="en-IN" sz="1600" dirty="0" err="1"/>
              <a:t>Loessl</a:t>
            </a:r>
            <a:r>
              <a:rPr lang="en-IN" sz="1600" dirty="0"/>
              <a:t>. </a:t>
            </a:r>
            <a:r>
              <a:rPr lang="en-IN" sz="1600" i="1" dirty="0"/>
              <a:t>2023 Global Outlook for Banking and Financial Markets. </a:t>
            </a:r>
            <a:r>
              <a:rPr lang="en-IN" sz="1600" dirty="0"/>
              <a:t>IBM. 2023. </a:t>
            </a:r>
            <a:r>
              <a:rPr lang="en-IN" sz="1600" b="0" i="0" u="none" strike="noStrike" dirty="0">
                <a:solidFill>
                  <a:srgbClr val="000000"/>
                </a:solidFill>
                <a:effectLst/>
                <a:hlinkClick r:id="rId5"/>
              </a:rPr>
              <a:t>https://w3.ibm.com/services/lighthouse/documents/195084?ref=195084_1246_File</a:t>
            </a:r>
            <a:r>
              <a:rPr lang="en-IN" sz="1600" dirty="0">
                <a:hlinkClick r:id="rId5"/>
              </a:rPr>
              <a:t> </a:t>
            </a:r>
            <a:endParaRPr lang="en-IN" sz="1600" dirty="0"/>
          </a:p>
          <a:p>
            <a:pPr marL="342900" indent="-342900">
              <a:buFont typeface="+mj-lt"/>
              <a:buAutoNum type="arabicPeriod"/>
            </a:pPr>
            <a:r>
              <a:rPr lang="en-IN" sz="1600" dirty="0"/>
              <a:t>Duggan, Wayne and Michael Adams. </a:t>
            </a:r>
            <a:r>
              <a:rPr lang="en-IN" sz="1600" i="1" dirty="0"/>
              <a:t>September Fed Meeting: Interest Rates Are Put On Hold, One More Rate Hike Likely. </a:t>
            </a:r>
            <a:r>
              <a:rPr lang="en-IN" sz="1600" dirty="0"/>
              <a:t>Forbes. 2023. </a:t>
            </a:r>
            <a:r>
              <a:rPr lang="en-IN" sz="1600" dirty="0">
                <a:hlinkClick r:id="rId6"/>
              </a:rPr>
              <a:t>https://www.forbes.com/advisor/investing/fomc-meeting-federal-reserve/</a:t>
            </a:r>
            <a:endParaRPr lang="en-IN" sz="1600" dirty="0"/>
          </a:p>
          <a:p>
            <a:pPr marL="342900" indent="-342900">
              <a:buFont typeface="+mj-lt"/>
              <a:buAutoNum type="arabicPeriod"/>
            </a:pPr>
            <a:r>
              <a:rPr lang="en-IN" sz="1600" i="1" dirty="0"/>
              <a:t>Global Financial Stability Report</a:t>
            </a:r>
            <a:r>
              <a:rPr lang="en-IN" sz="1600" dirty="0"/>
              <a:t>. International Monetary Fund. 2023. </a:t>
            </a:r>
            <a:r>
              <a:rPr lang="en-IN" sz="1600" dirty="0">
                <a:hlinkClick r:id="rId7"/>
              </a:rPr>
              <a:t>https://www.imf.org/en/Publications/GFSR/Issues/2023/04/11/global-financial-stability-report-april-2023</a:t>
            </a:r>
            <a:endParaRPr lang="en-IN" sz="1600" dirty="0"/>
          </a:p>
          <a:p>
            <a:pPr marL="342900" indent="-342900">
              <a:buFont typeface="+mj-lt"/>
              <a:buAutoNum type="arabicPeriod"/>
            </a:pPr>
            <a:r>
              <a:rPr lang="en-IN" sz="1600" dirty="0"/>
              <a:t>Ibid</a:t>
            </a:r>
          </a:p>
          <a:p>
            <a:pPr marL="342900" indent="-342900">
              <a:buFont typeface="+mj-lt"/>
              <a:buAutoNum type="arabicPeriod"/>
            </a:pPr>
            <a:r>
              <a:rPr lang="en-IN" sz="1600" dirty="0"/>
              <a:t>Ibid</a:t>
            </a:r>
          </a:p>
          <a:p>
            <a:pPr marL="342900" indent="-342900">
              <a:buFont typeface="+mj-lt"/>
              <a:buAutoNum type="arabicPeriod"/>
            </a:pPr>
            <a:r>
              <a:rPr lang="en-US" sz="1600" dirty="0">
                <a:solidFill>
                  <a:schemeClr val="tx1"/>
                </a:solidFill>
                <a:ea typeface="IBM Plex Sans" charset="0"/>
                <a:cs typeface="IBM Plex Sans" charset="0"/>
              </a:rPr>
              <a:t>Ramamurthy</a:t>
            </a:r>
            <a:r>
              <a:rPr lang="en-IN" sz="1600" dirty="0"/>
              <a:t> , Shanker</a:t>
            </a:r>
            <a:r>
              <a:rPr lang="en-US" sz="1600" dirty="0">
                <a:solidFill>
                  <a:schemeClr val="tx1"/>
                </a:solidFill>
                <a:ea typeface="IBM Plex Sans" charset="0"/>
                <a:cs typeface="IBM Plex Sans" charset="0"/>
              </a:rPr>
              <a:t>, John </a:t>
            </a:r>
            <a:r>
              <a:rPr lang="en-US" sz="1600" dirty="0" err="1">
                <a:solidFill>
                  <a:schemeClr val="tx1"/>
                </a:solidFill>
                <a:ea typeface="IBM Plex Sans" charset="0"/>
                <a:cs typeface="IBM Plex Sans" charset="0"/>
              </a:rPr>
              <a:t>Duigenan</a:t>
            </a:r>
            <a:r>
              <a:rPr lang="en-US" sz="1600" dirty="0">
                <a:solidFill>
                  <a:schemeClr val="tx1"/>
                </a:solidFill>
                <a:ea typeface="IBM Plex Sans" charset="0"/>
                <a:cs typeface="IBM Plex Sans" charset="0"/>
              </a:rPr>
              <a:t>, Paolo </a:t>
            </a:r>
            <a:r>
              <a:rPr lang="en-US" sz="1600" dirty="0" err="1">
                <a:solidFill>
                  <a:schemeClr val="tx1"/>
                </a:solidFill>
                <a:ea typeface="IBM Plex Sans" charset="0"/>
                <a:cs typeface="IBM Plex Sans" charset="0"/>
              </a:rPr>
              <a:t>Sironi</a:t>
            </a:r>
            <a:r>
              <a:rPr lang="en-US" sz="1600" dirty="0">
                <a:solidFill>
                  <a:schemeClr val="tx1"/>
                </a:solidFill>
                <a:ea typeface="IBM Plex Sans" charset="0"/>
                <a:cs typeface="IBM Plex Sans" charset="0"/>
              </a:rPr>
              <a:t>, Diane Connelly, and Connor </a:t>
            </a:r>
            <a:r>
              <a:rPr lang="en-US" sz="1600" dirty="0" err="1">
                <a:solidFill>
                  <a:schemeClr val="tx1"/>
                </a:solidFill>
                <a:ea typeface="IBM Plex Sans" charset="0"/>
                <a:cs typeface="IBM Plex Sans" charset="0"/>
              </a:rPr>
              <a:t>Loessl</a:t>
            </a:r>
            <a:r>
              <a:rPr lang="en-US" sz="1600" dirty="0">
                <a:solidFill>
                  <a:schemeClr val="tx1"/>
                </a:solidFill>
                <a:ea typeface="IBM Plex Sans" charset="0"/>
                <a:cs typeface="IBM Plex Sans" charset="0"/>
              </a:rPr>
              <a:t>. </a:t>
            </a:r>
            <a:r>
              <a:rPr lang="en-US" sz="1600" i="1" dirty="0">
                <a:solidFill>
                  <a:schemeClr val="tx1"/>
                </a:solidFill>
                <a:ea typeface="IBM Plex Sans" charset="0"/>
                <a:cs typeface="IBM Plex Sans" charset="0"/>
              </a:rPr>
              <a:t>Embedded finance: Creating the everywhere, everyday bank. </a:t>
            </a:r>
            <a:r>
              <a:rPr lang="en-US" sz="1600" dirty="0">
                <a:solidFill>
                  <a:schemeClr val="tx1"/>
                </a:solidFill>
                <a:ea typeface="IBM Plex Sans" charset="0"/>
                <a:cs typeface="IBM Plex Sans" charset="0"/>
              </a:rPr>
              <a:t>IBM. 2023. </a:t>
            </a:r>
            <a:r>
              <a:rPr lang="en-US" sz="1600" dirty="0">
                <a:solidFill>
                  <a:schemeClr val="tx1"/>
                </a:solidFill>
                <a:ea typeface="IBM Plex Sans" charset="0"/>
                <a:cs typeface="IBM Plex Sans" charset="0"/>
                <a:hlinkClick r:id="rId8"/>
              </a:rPr>
              <a:t>https://w3.ibm.com/services/lighthouse/spaces/view/banking-financial-markets/documents/206716?ref=206716_1246_File</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solidFill>
                  <a:schemeClr val="tx1"/>
                </a:solidFill>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i="1" dirty="0">
                <a:ea typeface="IBM Plex Sans" charset="0"/>
                <a:cs typeface="IBM Plex Sans" charset="0"/>
              </a:rPr>
              <a:t>2023 Chief Executive Officer Study. </a:t>
            </a:r>
            <a:r>
              <a:rPr lang="en-US" sz="1600" dirty="0">
                <a:ea typeface="IBM Plex Sans" charset="0"/>
                <a:cs typeface="IBM Plex Sans" charset="0"/>
              </a:rPr>
              <a:t>IBM. 2023. </a:t>
            </a:r>
            <a:r>
              <a:rPr lang="en-US" sz="1600" dirty="0">
                <a:ea typeface="IBM Plex Sans" charset="0"/>
                <a:cs typeface="IBM Plex Sans" charset="0"/>
                <a:hlinkClick r:id="rId9"/>
              </a:rPr>
              <a:t>https://w3.ibm.com/services/lighthouse/spaces/view/banking-financial-markets/documents/203094?ref=203094_1246_File</a:t>
            </a:r>
            <a:endParaRPr lang="en-US" sz="1600" dirty="0">
              <a:ea typeface="IBM Plex Sans" charset="0"/>
              <a:cs typeface="IBM Plex Sans" charset="0"/>
            </a:endParaRPr>
          </a:p>
          <a:p>
            <a:pPr marL="342900" indent="-342900">
              <a:buFont typeface="+mj-lt"/>
              <a:buAutoNum type="arabicPeriod"/>
            </a:pPr>
            <a:r>
              <a:rPr lang="en-US" sz="1600" kern="0" dirty="0"/>
              <a:t>Ibid</a:t>
            </a:r>
          </a:p>
          <a:p>
            <a:pPr marL="342900" indent="-342900">
              <a:buFont typeface="+mj-lt"/>
              <a:buAutoNum type="arabicPeriod"/>
            </a:pPr>
            <a:r>
              <a:rPr lang="en-US" sz="1600" kern="0" dirty="0"/>
              <a:t>Ibid</a:t>
            </a:r>
            <a:endParaRPr lang="en-US" sz="1800" kern="0"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72CFAB3D-19EB-7741-9F38-85E6A7050416}"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92803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14400"/>
            <a:r>
              <a:rPr lang="en-US" sz="1600" b="1" kern="0" dirty="0"/>
              <a:t>Industry Dynamics</a:t>
            </a:r>
          </a:p>
          <a:p>
            <a:pPr algn="l" defTabSz="914400"/>
            <a:endParaRPr lang="en-US" sz="1800" kern="0" dirty="0"/>
          </a:p>
          <a:p>
            <a:pPr marL="342900" indent="-342900" algn="l">
              <a:buFont typeface="+mj-lt"/>
              <a:buAutoNum type="arabicPeriod"/>
            </a:pPr>
            <a:r>
              <a:rPr lang="en-IN" sz="1600" i="1" u="none" strike="noStrike" dirty="0">
                <a:effectLst/>
              </a:rPr>
              <a:t>Why Is Inflation So High Right Now? </a:t>
            </a:r>
            <a:r>
              <a:rPr lang="en-IN" sz="1600" u="none" strike="noStrike" dirty="0">
                <a:effectLst/>
              </a:rPr>
              <a:t>Entrepreneur. 2023. </a:t>
            </a:r>
            <a:r>
              <a:rPr lang="en-IN" sz="1600" u="none" strike="noStrike" dirty="0">
                <a:effectLst/>
                <a:hlinkClick r:id="rId3"/>
              </a:rPr>
              <a:t>https://entm.ag/cpZUUh</a:t>
            </a:r>
            <a:endParaRPr lang="en-IN" sz="1600" u="none" strike="noStrike" dirty="0">
              <a:effectLst/>
            </a:endParaRPr>
          </a:p>
          <a:p>
            <a:pPr marL="342900" indent="-342900">
              <a:buFont typeface="+mj-lt"/>
              <a:buAutoNum type="arabicPeriod"/>
            </a:pPr>
            <a:r>
              <a:rPr lang="en-IN" sz="1600" dirty="0"/>
              <a:t>Tepper, Taylor and Benjamin Curry. </a:t>
            </a:r>
            <a:r>
              <a:rPr lang="en-IN" sz="1600" i="1" dirty="0"/>
              <a:t>Federal Funds Rate History 1990 to 2023</a:t>
            </a:r>
            <a:r>
              <a:rPr lang="en-IN" sz="1600" dirty="0"/>
              <a:t>. Forbes. 2023. </a:t>
            </a:r>
            <a:r>
              <a:rPr lang="en-IN" sz="1600" dirty="0">
                <a:hlinkClick r:id="rId4"/>
              </a:rPr>
              <a:t>https://www.forbes.com/advisor/investing/fed-funds-rate-history/</a:t>
            </a:r>
            <a:endParaRPr lang="en-IN" sz="1600" u="none" strike="noStrike" dirty="0">
              <a:effectLst/>
            </a:endParaRPr>
          </a:p>
          <a:p>
            <a:pPr marL="342900" indent="-342900">
              <a:buFont typeface="+mj-lt"/>
              <a:buAutoNum type="arabicPeriod"/>
            </a:pPr>
            <a:r>
              <a:rPr lang="en-IN" sz="1600" dirty="0"/>
              <a:t>Ramamurthy, Shanker, John </a:t>
            </a:r>
            <a:r>
              <a:rPr lang="en-IN" sz="1600" dirty="0" err="1"/>
              <a:t>Duigenan</a:t>
            </a:r>
            <a:r>
              <a:rPr lang="en-IN" sz="1600" dirty="0"/>
              <a:t>, Paolo </a:t>
            </a:r>
            <a:r>
              <a:rPr lang="en-IN" sz="1600" dirty="0" err="1"/>
              <a:t>Sironi</a:t>
            </a:r>
            <a:r>
              <a:rPr lang="en-IN" sz="1600" dirty="0"/>
              <a:t>, Diane Connelly, and Connor </a:t>
            </a:r>
            <a:r>
              <a:rPr lang="en-IN" sz="1600" dirty="0" err="1"/>
              <a:t>Loessl</a:t>
            </a:r>
            <a:r>
              <a:rPr lang="en-IN" sz="1600" dirty="0"/>
              <a:t>. </a:t>
            </a:r>
            <a:r>
              <a:rPr lang="en-IN" sz="1600" i="1" dirty="0"/>
              <a:t>2023 Global Outlook for Banking and Financial Markets. </a:t>
            </a:r>
            <a:r>
              <a:rPr lang="en-IN" sz="1600" dirty="0"/>
              <a:t>IBM. 2023. </a:t>
            </a:r>
            <a:r>
              <a:rPr lang="en-IN" sz="1600" b="0" i="0" u="none" strike="noStrike" dirty="0">
                <a:solidFill>
                  <a:srgbClr val="000000"/>
                </a:solidFill>
                <a:effectLst/>
                <a:hlinkClick r:id="rId5"/>
              </a:rPr>
              <a:t>https://w3.ibm.com/services/lighthouse/documents/195084?ref=195084_1246_File</a:t>
            </a:r>
            <a:r>
              <a:rPr lang="en-IN" sz="1600" dirty="0">
                <a:hlinkClick r:id="rId5"/>
              </a:rPr>
              <a:t> </a:t>
            </a:r>
            <a:endParaRPr lang="en-IN" sz="1600" dirty="0"/>
          </a:p>
          <a:p>
            <a:pPr marL="342900" indent="-342900">
              <a:buFont typeface="+mj-lt"/>
              <a:buAutoNum type="arabicPeriod"/>
            </a:pPr>
            <a:r>
              <a:rPr lang="en-IN" sz="1600" dirty="0"/>
              <a:t>Duggan, Wayne and Michael Adams. </a:t>
            </a:r>
            <a:r>
              <a:rPr lang="en-IN" sz="1600" i="1" dirty="0"/>
              <a:t>September Fed Meeting: Interest Rates Are Put On Hold, One More Rate Hike Likely. </a:t>
            </a:r>
            <a:r>
              <a:rPr lang="en-IN" sz="1600" dirty="0"/>
              <a:t>Forbes. 2023. </a:t>
            </a:r>
            <a:r>
              <a:rPr lang="en-IN" sz="1600" dirty="0">
                <a:hlinkClick r:id="rId6"/>
              </a:rPr>
              <a:t>https://www.forbes.com/advisor/investing/fomc-meeting-federal-reserve/</a:t>
            </a:r>
            <a:endParaRPr lang="en-IN" sz="1600" dirty="0"/>
          </a:p>
          <a:p>
            <a:pPr marL="342900" indent="-342900">
              <a:buFont typeface="+mj-lt"/>
              <a:buAutoNum type="arabicPeriod"/>
            </a:pPr>
            <a:r>
              <a:rPr lang="en-IN" sz="1600" i="1" dirty="0"/>
              <a:t>Global Financial Stability Report</a:t>
            </a:r>
            <a:r>
              <a:rPr lang="en-IN" sz="1600" dirty="0"/>
              <a:t>. International Monetary Fund. 2023. </a:t>
            </a:r>
            <a:r>
              <a:rPr lang="en-IN" sz="1600" dirty="0">
                <a:hlinkClick r:id="rId7"/>
              </a:rPr>
              <a:t>https://www.imf.org/en/Publications/GFSR/Issues/2023/04/11/global-financial-stability-report-april-2023</a:t>
            </a:r>
            <a:endParaRPr lang="en-IN" sz="1600" dirty="0"/>
          </a:p>
          <a:p>
            <a:pPr marL="342900" indent="-342900">
              <a:buFont typeface="+mj-lt"/>
              <a:buAutoNum type="arabicPeriod"/>
            </a:pPr>
            <a:r>
              <a:rPr lang="en-IN" sz="1600" dirty="0"/>
              <a:t>Ibid</a:t>
            </a:r>
          </a:p>
          <a:p>
            <a:pPr marL="342900" indent="-342900">
              <a:buFont typeface="+mj-lt"/>
              <a:buAutoNum type="arabicPeriod"/>
            </a:pPr>
            <a:r>
              <a:rPr lang="en-IN" sz="1600" dirty="0"/>
              <a:t>Ibid</a:t>
            </a:r>
          </a:p>
          <a:p>
            <a:pPr marL="342900" indent="-342900">
              <a:buFont typeface="+mj-lt"/>
              <a:buAutoNum type="arabicPeriod"/>
            </a:pPr>
            <a:r>
              <a:rPr lang="en-US" sz="1600" dirty="0">
                <a:solidFill>
                  <a:schemeClr val="tx1"/>
                </a:solidFill>
                <a:ea typeface="IBM Plex Sans" charset="0"/>
                <a:cs typeface="IBM Plex Sans" charset="0"/>
              </a:rPr>
              <a:t>Ramamurthy</a:t>
            </a:r>
            <a:r>
              <a:rPr lang="en-IN" sz="1600" dirty="0"/>
              <a:t> , Shanker</a:t>
            </a:r>
            <a:r>
              <a:rPr lang="en-US" sz="1600" dirty="0">
                <a:solidFill>
                  <a:schemeClr val="tx1"/>
                </a:solidFill>
                <a:ea typeface="IBM Plex Sans" charset="0"/>
                <a:cs typeface="IBM Plex Sans" charset="0"/>
              </a:rPr>
              <a:t>, John </a:t>
            </a:r>
            <a:r>
              <a:rPr lang="en-US" sz="1600" dirty="0" err="1">
                <a:solidFill>
                  <a:schemeClr val="tx1"/>
                </a:solidFill>
                <a:ea typeface="IBM Plex Sans" charset="0"/>
                <a:cs typeface="IBM Plex Sans" charset="0"/>
              </a:rPr>
              <a:t>Duigenan</a:t>
            </a:r>
            <a:r>
              <a:rPr lang="en-US" sz="1600" dirty="0">
                <a:solidFill>
                  <a:schemeClr val="tx1"/>
                </a:solidFill>
                <a:ea typeface="IBM Plex Sans" charset="0"/>
                <a:cs typeface="IBM Plex Sans" charset="0"/>
              </a:rPr>
              <a:t>, Paolo </a:t>
            </a:r>
            <a:r>
              <a:rPr lang="en-US" sz="1600" dirty="0" err="1">
                <a:solidFill>
                  <a:schemeClr val="tx1"/>
                </a:solidFill>
                <a:ea typeface="IBM Plex Sans" charset="0"/>
                <a:cs typeface="IBM Plex Sans" charset="0"/>
              </a:rPr>
              <a:t>Sironi</a:t>
            </a:r>
            <a:r>
              <a:rPr lang="en-US" sz="1600" dirty="0">
                <a:solidFill>
                  <a:schemeClr val="tx1"/>
                </a:solidFill>
                <a:ea typeface="IBM Plex Sans" charset="0"/>
                <a:cs typeface="IBM Plex Sans" charset="0"/>
              </a:rPr>
              <a:t>, Diane Connelly, and Connor </a:t>
            </a:r>
            <a:r>
              <a:rPr lang="en-US" sz="1600" dirty="0" err="1">
                <a:solidFill>
                  <a:schemeClr val="tx1"/>
                </a:solidFill>
                <a:ea typeface="IBM Plex Sans" charset="0"/>
                <a:cs typeface="IBM Plex Sans" charset="0"/>
              </a:rPr>
              <a:t>Loessl</a:t>
            </a:r>
            <a:r>
              <a:rPr lang="en-US" sz="1600" dirty="0">
                <a:solidFill>
                  <a:schemeClr val="tx1"/>
                </a:solidFill>
                <a:ea typeface="IBM Plex Sans" charset="0"/>
                <a:cs typeface="IBM Plex Sans" charset="0"/>
              </a:rPr>
              <a:t>. </a:t>
            </a:r>
            <a:r>
              <a:rPr lang="en-US" sz="1600" i="1" dirty="0">
                <a:solidFill>
                  <a:schemeClr val="tx1"/>
                </a:solidFill>
                <a:ea typeface="IBM Plex Sans" charset="0"/>
                <a:cs typeface="IBM Plex Sans" charset="0"/>
              </a:rPr>
              <a:t>Embedded finance: Creating the everywhere, everyday bank. </a:t>
            </a:r>
            <a:r>
              <a:rPr lang="en-US" sz="1600" dirty="0">
                <a:solidFill>
                  <a:schemeClr val="tx1"/>
                </a:solidFill>
                <a:ea typeface="IBM Plex Sans" charset="0"/>
                <a:cs typeface="IBM Plex Sans" charset="0"/>
              </a:rPr>
              <a:t>IBM. 2023. </a:t>
            </a:r>
            <a:r>
              <a:rPr lang="en-US" sz="1600" dirty="0">
                <a:solidFill>
                  <a:schemeClr val="tx1"/>
                </a:solidFill>
                <a:ea typeface="IBM Plex Sans" charset="0"/>
                <a:cs typeface="IBM Plex Sans" charset="0"/>
                <a:hlinkClick r:id="rId8"/>
              </a:rPr>
              <a:t>https://w3.ibm.com/services/lighthouse/spaces/view/banking-financial-markets/documents/206716?ref=206716_1246_File</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dirty="0">
                <a:solidFill>
                  <a:schemeClr val="tx1"/>
                </a:solidFill>
                <a:ea typeface="IBM Plex Sans" charset="0"/>
                <a:cs typeface="IBM Plex Sans" charset="0"/>
              </a:rPr>
              <a:t>Ibid</a:t>
            </a:r>
          </a:p>
          <a:p>
            <a:pPr marL="342900" indent="-342900">
              <a:buFont typeface="+mj-lt"/>
              <a:buAutoNum type="arabicPeriod"/>
            </a:pPr>
            <a:r>
              <a:rPr lang="en-US" sz="1600" dirty="0">
                <a:ea typeface="IBM Plex Sans" charset="0"/>
                <a:cs typeface="IBM Plex Sans" charset="0"/>
              </a:rPr>
              <a:t>Ibid</a:t>
            </a:r>
            <a:endParaRPr lang="en-US" sz="1600" dirty="0">
              <a:solidFill>
                <a:schemeClr val="tx1"/>
              </a:solidFill>
              <a:ea typeface="IBM Plex Sans" charset="0"/>
              <a:cs typeface="IBM Plex Sans" charset="0"/>
            </a:endParaRPr>
          </a:p>
          <a:p>
            <a:pPr marL="342900" indent="-342900">
              <a:buFont typeface="+mj-lt"/>
              <a:buAutoNum type="arabicPeriod"/>
            </a:pPr>
            <a:r>
              <a:rPr lang="en-US" sz="1600" dirty="0">
                <a:ea typeface="IBM Plex Sans" charset="0"/>
                <a:cs typeface="IBM Plex Sans" charset="0"/>
              </a:rPr>
              <a:t>Ibid</a:t>
            </a:r>
          </a:p>
          <a:p>
            <a:pPr marL="342900" indent="-342900">
              <a:buFont typeface="+mj-lt"/>
              <a:buAutoNum type="arabicPeriod"/>
            </a:pPr>
            <a:r>
              <a:rPr lang="en-US" sz="1600" i="1" dirty="0">
                <a:ea typeface="IBM Plex Sans" charset="0"/>
                <a:cs typeface="IBM Plex Sans" charset="0"/>
              </a:rPr>
              <a:t>2023 Chief Executive Officer Study. </a:t>
            </a:r>
            <a:r>
              <a:rPr lang="en-US" sz="1600" dirty="0">
                <a:ea typeface="IBM Plex Sans" charset="0"/>
                <a:cs typeface="IBM Plex Sans" charset="0"/>
              </a:rPr>
              <a:t>IBM. 2023. </a:t>
            </a:r>
            <a:r>
              <a:rPr lang="en-US" sz="1600" dirty="0">
                <a:ea typeface="IBM Plex Sans" charset="0"/>
                <a:cs typeface="IBM Plex Sans" charset="0"/>
                <a:hlinkClick r:id="rId9"/>
              </a:rPr>
              <a:t>https://w3.ibm.com/services/lighthouse/spaces/view/banking-financial-markets/documents/203094?ref=203094_1246_File</a:t>
            </a:r>
            <a:endParaRPr lang="en-US" sz="1600" dirty="0">
              <a:ea typeface="IBM Plex Sans" charset="0"/>
              <a:cs typeface="IBM Plex Sans" charset="0"/>
            </a:endParaRPr>
          </a:p>
          <a:p>
            <a:pPr marL="342900" indent="-342900">
              <a:buFont typeface="+mj-lt"/>
              <a:buAutoNum type="arabicPeriod"/>
            </a:pPr>
            <a:r>
              <a:rPr lang="en-US" sz="1600" kern="0" dirty="0"/>
              <a:t>Ibid</a:t>
            </a:r>
          </a:p>
          <a:p>
            <a:pPr marL="342900" indent="-342900">
              <a:buFont typeface="+mj-lt"/>
              <a:buAutoNum type="arabicPeriod"/>
            </a:pPr>
            <a:r>
              <a:rPr lang="en-US" sz="1600" kern="0" dirty="0"/>
              <a:t>Ibid</a:t>
            </a:r>
            <a:endParaRPr lang="en-US" sz="1800" kern="0"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72CFAB3D-19EB-7741-9F38-85E6A7050416}"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42624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Divider ">
    <p:bg>
      <p:bgPr>
        <a:solidFill>
          <a:srgbClr val="82D0FF">
            <a:alpha val="1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936886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182880" rIns="182880"/>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543799"/>
            <a:ext cx="3200396" cy="2560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89E347B7-65C1-2C9E-AC18-57173972DDC4}"/>
              </a:ext>
            </a:extLst>
          </p:cNvPr>
          <p:cNvSpPr>
            <a:spLocks noGrp="1"/>
          </p:cNvSpPr>
          <p:nvPr>
            <p:ph type="body" sz="quarter" idx="18" hasCustomPrompt="1"/>
          </p:nvPr>
        </p:nvSpPr>
        <p:spPr>
          <a:xfrm>
            <a:off x="457199" y="182880"/>
            <a:ext cx="3200393"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664592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E0E0E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a:latin typeface="Arial Regular" charset="0"/>
            </a:endParaRPr>
          </a:p>
        </p:txBody>
      </p:sp>
      <p:sp>
        <p:nvSpPr>
          <p:cNvPr id="2" name="Title 1"/>
          <p:cNvSpPr>
            <a:spLocks noGrp="1"/>
          </p:cNvSpPr>
          <p:nvPr>
            <p:ph type="title"/>
          </p:nvPr>
        </p:nvSpPr>
        <p:spPr>
          <a:xfrm>
            <a:off x="457200" y="1874522"/>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2"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1" y="182882"/>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14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1" y="182882"/>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0872723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9"/>
            <a:ext cx="6400800" cy="7204175"/>
          </a:xfrm>
        </p:spPr>
        <p:txBody>
          <a:bodyPr lIns="91440" tIns="91440" rIns="91440" bIns="91440" anchor="ctr"/>
          <a:lstStyle>
            <a:lvl1pPr algn="ctr">
              <a:defRPr sz="12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1"/>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1" y="182882"/>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0021191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D0E2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73" indent="0">
              <a:buFontTx/>
              <a:buNone/>
              <a:defRPr sz="1400">
                <a:solidFill>
                  <a:schemeClr val="tx1"/>
                </a:solidFill>
              </a:defRPr>
            </a:lvl3pPr>
            <a:lvl4pPr marL="365746" indent="0">
              <a:buFontTx/>
              <a:buNone/>
              <a:defRPr sz="1400">
                <a:solidFill>
                  <a:schemeClr val="tx1"/>
                </a:solidFill>
              </a:defRPr>
            </a:lvl4pPr>
            <a:lvl5pPr marL="548618"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463241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_Title and 4 column">
    <p:bg>
      <p:bgRef idx="1001">
        <a:schemeClr val="bg1"/>
      </p:bgRef>
    </p:bg>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2"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3"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3635" y="1295400"/>
            <a:ext cx="10512030" cy="1219200"/>
          </a:xfrm>
        </p:spPr>
        <p:txBody>
          <a:bodyPr/>
          <a:lstStyle>
            <a:lvl1pPr>
              <a:lnSpc>
                <a:spcPct val="100000"/>
              </a:lnSpc>
              <a:defRPr sz="2782">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695">
                <a:solidFill>
                  <a:schemeClr val="tx1">
                    <a:alpha val="60000"/>
                  </a:schemeClr>
                </a:solidFill>
              </a:defRPr>
            </a:lvl1pPr>
          </a:lstStyle>
          <a:p>
            <a:endParaRPr lang="en-US" dirty="0"/>
          </a:p>
        </p:txBody>
      </p:sp>
      <p:sp>
        <p:nvSpPr>
          <p:cNvPr id="3" name="Footer Placeholder 3">
            <a:extLst>
              <a:ext uri="{FF2B5EF4-FFF2-40B4-BE49-F238E27FC236}">
                <a16:creationId xmlns:a16="http://schemas.microsoft.com/office/drawing/2014/main" id="{26379C8D-B218-6E0E-FE56-8662B8AA957A}"/>
              </a:ext>
            </a:extLst>
          </p:cNvPr>
          <p:cNvSpPr txBox="1">
            <a:spLocks/>
          </p:cNvSpPr>
          <p:nvPr userDrawn="1"/>
        </p:nvSpPr>
        <p:spPr>
          <a:xfrm>
            <a:off x="3886200" y="7947557"/>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55" b="0" i="0" dirty="0">
                <a:solidFill>
                  <a:schemeClr val="tx1"/>
                </a:solidFill>
                <a:latin typeface="IBM Plex Sans Thin" panose="020B0203050203000203" pitchFamily="34" charset="0"/>
                <a:ea typeface="IBM Plex Sans" charset="0"/>
                <a:cs typeface="IBM Plex Sans" charset="0"/>
              </a:rPr>
              <a:t>© 2023 IBM Corporation               </a:t>
            </a:r>
          </a:p>
        </p:txBody>
      </p:sp>
      <p:pic>
        <p:nvPicPr>
          <p:cNvPr id="4" name="Picture 3">
            <a:extLst>
              <a:ext uri="{FF2B5EF4-FFF2-40B4-BE49-F238E27FC236}">
                <a16:creationId xmlns:a16="http://schemas.microsoft.com/office/drawing/2014/main" id="{E79DD520-F39C-8EF6-2549-AE0A4453D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itle 1">
            <a:extLst>
              <a:ext uri="{FF2B5EF4-FFF2-40B4-BE49-F238E27FC236}">
                <a16:creationId xmlns:a16="http://schemas.microsoft.com/office/drawing/2014/main" id="{50563EE5-2A62-018A-502D-33D12FD7DF6B}"/>
              </a:ext>
            </a:extLst>
          </p:cNvPr>
          <p:cNvSpPr txBox="1">
            <a:spLocks/>
          </p:cNvSpPr>
          <p:nvPr userDrawn="1"/>
        </p:nvSpPr>
        <p:spPr>
          <a:xfrm>
            <a:off x="457201" y="303580"/>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dirty="0">
                <a:latin typeface="IBM Plex Serif Light" panose="02060403050406000203" pitchFamily="18" charset="77"/>
              </a:rPr>
              <a:t>Global Industry Primer</a:t>
            </a:r>
          </a:p>
          <a:p>
            <a:pPr defTabSz="914364"/>
            <a:r>
              <a:rPr lang="en-US" sz="1400" i="1" kern="0" dirty="0">
                <a:latin typeface="IBM Plex Serif Light" panose="02060403050406000203" pitchFamily="18" charset="77"/>
              </a:rPr>
              <a:t>Telecommunications</a:t>
            </a:r>
            <a:endParaRPr lang="en-US" sz="4400" kern="0" dirty="0"/>
          </a:p>
        </p:txBody>
      </p:sp>
      <p:sp>
        <p:nvSpPr>
          <p:cNvPr id="2" name="TextBox 1">
            <a:extLst>
              <a:ext uri="{FF2B5EF4-FFF2-40B4-BE49-F238E27FC236}">
                <a16:creationId xmlns:a16="http://schemas.microsoft.com/office/drawing/2014/main" id="{BB3DA06C-9AD5-E46B-6270-39B3F1DC4C8A}"/>
              </a:ext>
            </a:extLst>
          </p:cNvPr>
          <p:cNvSpPr txBox="1"/>
          <p:nvPr userDrawn="1"/>
        </p:nvSpPr>
        <p:spPr>
          <a:xfrm>
            <a:off x="12996329" y="43876"/>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Tree>
    <p:extLst>
      <p:ext uri="{BB962C8B-B14F-4D97-AF65-F5344CB8AC3E}">
        <p14:creationId xmlns:p14="http://schemas.microsoft.com/office/powerpoint/2010/main" val="70892287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5] 4-column ">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857998" cy="1287475"/>
          </a:xfrm>
        </p:spPr>
        <p:txBody>
          <a:bodyPr/>
          <a:lstStyle>
            <a:lvl1pPr>
              <a:defRPr sz="3000">
                <a:solidFill>
                  <a:schemeClr val="tx1"/>
                </a:solidFill>
              </a:defRPr>
            </a:lvl1pPr>
          </a:lstStyle>
          <a:p>
            <a:r>
              <a:rPr lang="en-US" dirty="0"/>
              <a:t>Click to edit Master title style</a:t>
            </a:r>
          </a:p>
        </p:txBody>
      </p:sp>
      <p:sp>
        <p:nvSpPr>
          <p:cNvPr id="6" name="Text Placeholder 1"/>
          <p:cNvSpPr>
            <a:spLocks noGrp="1"/>
          </p:cNvSpPr>
          <p:nvPr>
            <p:ph type="body" sz="quarter" idx="12"/>
          </p:nvPr>
        </p:nvSpPr>
        <p:spPr>
          <a:xfrm>
            <a:off x="457200" y="2057400"/>
            <a:ext cx="32004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8861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543798" y="2057400"/>
            <a:ext cx="34290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1201400" y="2057400"/>
            <a:ext cx="2971800" cy="5486400"/>
          </a:xfrm>
          <a:ln w="3175">
            <a:solidFill>
              <a:srgbClr val="C6C6C6"/>
            </a:solidFill>
          </a:ln>
        </p:spPr>
        <p:txBody>
          <a:bodyPr lIns="228600" tIns="2057400" rIns="2286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3">
            <a:extLst>
              <a:ext uri="{FF2B5EF4-FFF2-40B4-BE49-F238E27FC236}">
                <a16:creationId xmlns:a16="http://schemas.microsoft.com/office/drawing/2014/main" id="{3B27B3CA-6C9F-B645-B2EC-76608E192EDF}"/>
              </a:ext>
            </a:extLst>
          </p:cNvPr>
          <p:cNvSpPr>
            <a:spLocks noGrp="1"/>
          </p:cNvSpPr>
          <p:nvPr>
            <p:ph type="body" sz="quarter" idx="16"/>
          </p:nvPr>
        </p:nvSpPr>
        <p:spPr>
          <a:xfrm>
            <a:off x="457200" y="7315201"/>
            <a:ext cx="3200396"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0FAAB340-DA0C-3F65-9E06-41AECABC46CF}"/>
              </a:ext>
            </a:extLst>
          </p:cNvPr>
          <p:cNvSpPr>
            <a:spLocks noGrp="1"/>
          </p:cNvSpPr>
          <p:nvPr>
            <p:ph type="body" sz="quarter" idx="19" hasCustomPrompt="1"/>
          </p:nvPr>
        </p:nvSpPr>
        <p:spPr>
          <a:xfrm>
            <a:off x="11201400" y="2057400"/>
            <a:ext cx="29718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4">
            <a:extLst>
              <a:ext uri="{FF2B5EF4-FFF2-40B4-BE49-F238E27FC236}">
                <a16:creationId xmlns:a16="http://schemas.microsoft.com/office/drawing/2014/main" id="{106F4451-1770-CA22-C458-C2F5BA675AD6}"/>
              </a:ext>
            </a:extLst>
          </p:cNvPr>
          <p:cNvSpPr>
            <a:spLocks noGrp="1"/>
          </p:cNvSpPr>
          <p:nvPr>
            <p:ph type="body" sz="quarter" idx="20" hasCustomPrompt="1"/>
          </p:nvPr>
        </p:nvSpPr>
        <p:spPr>
          <a:xfrm>
            <a:off x="7543800"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5" name="Text Placeholder 4">
            <a:extLst>
              <a:ext uri="{FF2B5EF4-FFF2-40B4-BE49-F238E27FC236}">
                <a16:creationId xmlns:a16="http://schemas.microsoft.com/office/drawing/2014/main" id="{9DDFA44D-6CDA-6846-5298-766EA2CEF034}"/>
              </a:ext>
            </a:extLst>
          </p:cNvPr>
          <p:cNvSpPr>
            <a:spLocks noGrp="1"/>
          </p:cNvSpPr>
          <p:nvPr>
            <p:ph type="body" sz="quarter" idx="21" hasCustomPrompt="1"/>
          </p:nvPr>
        </p:nvSpPr>
        <p:spPr>
          <a:xfrm>
            <a:off x="3886199" y="2057400"/>
            <a:ext cx="34290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6" name="Text Placeholder 4">
            <a:extLst>
              <a:ext uri="{FF2B5EF4-FFF2-40B4-BE49-F238E27FC236}">
                <a16:creationId xmlns:a16="http://schemas.microsoft.com/office/drawing/2014/main" id="{7BF8B085-3833-5C98-9358-FB6A52C8185C}"/>
              </a:ext>
            </a:extLst>
          </p:cNvPr>
          <p:cNvSpPr>
            <a:spLocks noGrp="1"/>
          </p:cNvSpPr>
          <p:nvPr>
            <p:ph type="body" sz="quarter" idx="22" hasCustomPrompt="1"/>
          </p:nvPr>
        </p:nvSpPr>
        <p:spPr>
          <a:xfrm>
            <a:off x="457196" y="2057400"/>
            <a:ext cx="3200400" cy="1510283"/>
          </a:xfrm>
          <a:ln w="3175">
            <a:noFill/>
          </a:ln>
        </p:spPr>
        <p:txBody>
          <a:bodyPr lIns="228600" tIns="182880" rIns="228600"/>
          <a:lstStyle>
            <a:lvl1pPr>
              <a:defRPr sz="7200" b="0" i="0">
                <a:solidFill>
                  <a:srgbClr val="1192E8"/>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4" name="Text Placeholder 7">
            <a:extLst>
              <a:ext uri="{FF2B5EF4-FFF2-40B4-BE49-F238E27FC236}">
                <a16:creationId xmlns:a16="http://schemas.microsoft.com/office/drawing/2014/main" id="{F8A06D59-B511-D848-EB3E-40734B43FDE5}"/>
              </a:ext>
            </a:extLst>
          </p:cNvPr>
          <p:cNvSpPr>
            <a:spLocks noGrp="1"/>
          </p:cNvSpPr>
          <p:nvPr>
            <p:ph type="body" sz="quarter" idx="23"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56144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 4-column ">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4111141"/>
          </a:xfrm>
          <a:noFill/>
        </p:spPr>
        <p:txBody>
          <a:bodyPr lIns="457200" tIns="457200" rIns="228600" bIns="228600"/>
          <a:lstStyle>
            <a:lvl1pPr>
              <a:defRPr sz="7200" b="0" i="0">
                <a:solidFill>
                  <a:schemeClr val="tx1"/>
                </a:solidFill>
                <a:latin typeface="IBM Plex Sans ExtLt" panose="020B0303050203000203" pitchFamily="34" charset="0"/>
              </a:defRPr>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noFill/>
        </p:spPr>
        <p:txBody>
          <a:bodyPr lIns="457200" tIns="0"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28600" tIns="0"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28600" tIns="0" rIns="457200" bIns="228600"/>
          <a:lstStyle>
            <a:lvl1pPr>
              <a:defRPr>
                <a:solidFill>
                  <a:schemeClr val="tx1"/>
                </a:solidFill>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114800"/>
            <a:ext cx="0" cy="37033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111142"/>
            <a:ext cx="0" cy="370697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3">
            <a:extLst>
              <a:ext uri="{FF2B5EF4-FFF2-40B4-BE49-F238E27FC236}">
                <a16:creationId xmlns:a16="http://schemas.microsoft.com/office/drawing/2014/main" id="{A3F9652D-1ED3-764F-8248-7935C4D05E74}"/>
              </a:ext>
            </a:extLst>
          </p:cNvPr>
          <p:cNvSpPr>
            <a:spLocks noGrp="1"/>
          </p:cNvSpPr>
          <p:nvPr>
            <p:ph type="body" sz="quarter" idx="15"/>
          </p:nvPr>
        </p:nvSpPr>
        <p:spPr>
          <a:xfrm>
            <a:off x="457201" y="7315201"/>
            <a:ext cx="297179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30F58E0B-5609-316D-3129-010266CADBA6}"/>
              </a:ext>
            </a:extLst>
          </p:cNvPr>
          <p:cNvSpPr>
            <a:spLocks noGrp="1"/>
          </p:cNvSpPr>
          <p:nvPr>
            <p:ph type="body" sz="quarter" idx="21"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44776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 4-column ">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4A82D6-4DC9-6F47-3EB8-50E648F2D359}"/>
              </a:ext>
            </a:extLst>
          </p:cNvPr>
          <p:cNvSpPr/>
          <p:nvPr userDrawn="1"/>
        </p:nvSpPr>
        <p:spPr bwMode="auto">
          <a:xfrm>
            <a:off x="0" y="4114800"/>
            <a:ext cx="14630400" cy="4114800"/>
          </a:xfrm>
          <a:prstGeom prst="rect">
            <a:avLst/>
          </a:prstGeom>
          <a:solidFill>
            <a:srgbClr val="4481FC">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6" name="Content Placeholder 2"/>
          <p:cNvSpPr>
            <a:spLocks noGrp="1"/>
          </p:cNvSpPr>
          <p:nvPr>
            <p:ph idx="13"/>
          </p:nvPr>
        </p:nvSpPr>
        <p:spPr>
          <a:xfrm>
            <a:off x="7315200" y="4123947"/>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4"/>
          </p:nvPr>
        </p:nvSpPr>
        <p:spPr>
          <a:xfrm>
            <a:off x="10973773" y="4123947"/>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4123944"/>
            <a:ext cx="3657600" cy="4114800"/>
          </a:xfrm>
          <a:prstGeom prst="rect">
            <a:avLst/>
          </a:prstGeom>
          <a:noFill/>
        </p:spPr>
        <p:txBody>
          <a:bodyPr lIns="4572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657600" y="4123947"/>
            <a:ext cx="3657600" cy="4114800"/>
          </a:xfrm>
          <a:prstGeom prst="rect">
            <a:avLst/>
          </a:prstGeom>
          <a:noFill/>
        </p:spPr>
        <p:txBody>
          <a:bodyPr lIns="228600" tIns="228600" rIns="228600">
            <a:noAutofit/>
          </a:bodyPr>
          <a:lstStyle>
            <a:lvl1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438912"/>
            <a:ext cx="8686800" cy="1143000"/>
          </a:xfrm>
        </p:spPr>
        <p:txBody>
          <a:bodyPr>
            <a:noAutofit/>
          </a:bodyPr>
          <a:lstStyle>
            <a:lvl1pPr>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1" name="Date Placeholder 2"/>
          <p:cNvSpPr txBox="1">
            <a:spLocks/>
          </p:cNvSpPr>
          <p:nvPr userDrawn="1"/>
        </p:nvSpPr>
        <p:spPr>
          <a:xfrm>
            <a:off x="2256150" y="7899657"/>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bg2">
                    <a:alpha val="60000"/>
                  </a:schemeClr>
                </a:solidFill>
                <a:latin typeface="IBM Plex Sans" charset="0"/>
                <a:ea typeface="IBM Plex Sans" charset="0"/>
                <a:cs typeface="IBM Plex Sans" charset="0"/>
              </a:rPr>
              <a:t> </a:t>
            </a:r>
            <a:fld id="{7C9968D1-C8E5-4FE3-AED4-7D4518C301B3}" type="datetime3">
              <a:rPr lang="en-US" sz="798"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November 2023</a:t>
            </a:fld>
            <a:endParaRPr lang="en-US" sz="798" b="0" i="0" dirty="0">
              <a:solidFill>
                <a:schemeClr val="bg2">
                  <a:alpha val="60000"/>
                </a:schemeClr>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803969F6-865B-0B4F-8298-67A388D41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cxnSp>
        <p:nvCxnSpPr>
          <p:cNvPr id="6" name="Straight Connector 5">
            <a:extLst>
              <a:ext uri="{FF2B5EF4-FFF2-40B4-BE49-F238E27FC236}">
                <a16:creationId xmlns:a16="http://schemas.microsoft.com/office/drawing/2014/main" id="{4E5B9D5C-D12E-4156-D73A-70AD9E5EAAA0}"/>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3B57EE0-2027-64C5-37BE-11D5CA2AB609}"/>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AA72CF-4F11-DB8A-48D9-916C9FF9BFB4}"/>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3">
            <a:extLst>
              <a:ext uri="{FF2B5EF4-FFF2-40B4-BE49-F238E27FC236}">
                <a16:creationId xmlns:a16="http://schemas.microsoft.com/office/drawing/2014/main" id="{32109157-B1C1-37A4-025F-FFCC7F383B05}"/>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10" name="Footer Placeholder 3">
            <a:extLst>
              <a:ext uri="{FF2B5EF4-FFF2-40B4-BE49-F238E27FC236}">
                <a16:creationId xmlns:a16="http://schemas.microsoft.com/office/drawing/2014/main" id="{4356F305-2C49-348E-A612-6F480BB26CAC}"/>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Box 10">
            <a:extLst>
              <a:ext uri="{FF2B5EF4-FFF2-40B4-BE49-F238E27FC236}">
                <a16:creationId xmlns:a16="http://schemas.microsoft.com/office/drawing/2014/main" id="{BF425C24-473B-038D-035D-11F33758B5C2}"/>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9" name="Text Placeholder 13">
            <a:extLst>
              <a:ext uri="{FF2B5EF4-FFF2-40B4-BE49-F238E27FC236}">
                <a16:creationId xmlns:a16="http://schemas.microsoft.com/office/drawing/2014/main" id="{6798544B-6270-4946-957E-CC2C772008D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F620D948-17C0-BAA2-E2CF-AD6656849CA1}"/>
              </a:ext>
            </a:extLst>
          </p:cNvPr>
          <p:cNvSpPr>
            <a:spLocks noGrp="1"/>
          </p:cNvSpPr>
          <p:nvPr>
            <p:ph type="body" sz="quarter" idx="17" hasCustomPrompt="1"/>
          </p:nvPr>
        </p:nvSpPr>
        <p:spPr>
          <a:xfrm>
            <a:off x="457199" y="182880"/>
            <a:ext cx="3200393" cy="246887"/>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Box 3">
            <a:extLst>
              <a:ext uri="{FF2B5EF4-FFF2-40B4-BE49-F238E27FC236}">
                <a16:creationId xmlns:a16="http://schemas.microsoft.com/office/drawing/2014/main" id="{6635B831-FA19-A9A6-5442-C87BA66A4194}"/>
              </a:ext>
            </a:extLst>
          </p:cNvPr>
          <p:cNvSpPr txBox="1"/>
          <p:nvPr userDrawn="1"/>
        </p:nvSpPr>
        <p:spPr>
          <a:xfrm>
            <a:off x="1749287" y="333954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3608515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 3 co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7A91E8-27A9-964C-8402-CAA5D6AE9A76}"/>
              </a:ext>
            </a:extLst>
          </p:cNvPr>
          <p:cNvSpPr/>
          <p:nvPr userDrawn="1"/>
        </p:nvSpPr>
        <p:spPr>
          <a:xfrm>
            <a:off x="-2" y="0"/>
            <a:ext cx="3654203" cy="8229600"/>
          </a:xfrm>
          <a:prstGeom prst="rect">
            <a:avLst/>
          </a:prstGeom>
          <a:solidFill>
            <a:srgbClr val="82D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7A7C1D1-E1CB-1742-A3BF-94023278D39A}"/>
              </a:ext>
            </a:extLst>
          </p:cNvPr>
          <p:cNvSpPr>
            <a:spLocks noGrp="1"/>
          </p:cNvSpPr>
          <p:nvPr>
            <p:ph type="title"/>
          </p:nvPr>
        </p:nvSpPr>
        <p:spPr>
          <a:xfrm>
            <a:off x="457201" y="685800"/>
            <a:ext cx="2971800" cy="3154994"/>
          </a:xfrm>
        </p:spPr>
        <p:txBody>
          <a:bodyPr lIns="0" tIns="0" rIns="0" bIns="0" anchor="t" anchorCtr="0"/>
          <a:lstStyle>
            <a:lvl1pPr>
              <a:defRPr sz="3200">
                <a:solidFill>
                  <a:srgbClr val="001141"/>
                </a:solidFill>
              </a:defRPr>
            </a:lvl1pPr>
          </a:lstStyle>
          <a:p>
            <a:r>
              <a:rPr lang="en-US" dirty="0"/>
              <a:t>Click to edit Master title style</a:t>
            </a:r>
          </a:p>
        </p:txBody>
      </p:sp>
      <p:sp>
        <p:nvSpPr>
          <p:cNvPr id="9" name="Text Placeholder 3">
            <a:extLst>
              <a:ext uri="{FF2B5EF4-FFF2-40B4-BE49-F238E27FC236}">
                <a16:creationId xmlns:a16="http://schemas.microsoft.com/office/drawing/2014/main" id="{D4D69191-E751-6A44-8799-858D837B74D0}"/>
              </a:ext>
            </a:extLst>
          </p:cNvPr>
          <p:cNvSpPr>
            <a:spLocks noGrp="1"/>
          </p:cNvSpPr>
          <p:nvPr>
            <p:ph type="body" sz="half" idx="2"/>
          </p:nvPr>
        </p:nvSpPr>
        <p:spPr>
          <a:xfrm>
            <a:off x="457201" y="4114799"/>
            <a:ext cx="2971800" cy="2926397"/>
          </a:xfrm>
        </p:spPr>
        <p:txBody>
          <a:bodyPr lIns="0" tIns="0" rIns="0" bIns="0"/>
          <a:lstStyle>
            <a:lvl1pPr marL="0" indent="0">
              <a:buNone/>
              <a:defRPr sz="16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697BCA7-C177-124C-A104-55300A7FA178}"/>
              </a:ext>
            </a:extLst>
          </p:cNvPr>
          <p:cNvCxnSpPr/>
          <p:nvPr userDrawn="1"/>
        </p:nvCxnSpPr>
        <p:spPr>
          <a:xfrm flipV="1">
            <a:off x="10972800"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B577B-B07D-D447-A615-CA819C93FEE4}"/>
              </a:ext>
            </a:extLst>
          </p:cNvPr>
          <p:cNvCxnSpPr/>
          <p:nvPr userDrawn="1"/>
        </p:nvCxnSpPr>
        <p:spPr>
          <a:xfrm flipV="1">
            <a:off x="7313146" y="457200"/>
            <a:ext cx="0" cy="7315200"/>
          </a:xfrm>
          <a:prstGeom prst="line">
            <a:avLst/>
          </a:prstGeom>
          <a:ln w="3175">
            <a:solidFill>
              <a:srgbClr val="001141"/>
            </a:solidFill>
          </a:ln>
        </p:spPr>
        <p:style>
          <a:lnRef idx="1">
            <a:schemeClr val="accent1"/>
          </a:lnRef>
          <a:fillRef idx="0">
            <a:schemeClr val="accent1"/>
          </a:fillRef>
          <a:effectRef idx="0">
            <a:schemeClr val="accent1"/>
          </a:effectRef>
          <a:fontRef idx="minor">
            <a:schemeClr val="tx1"/>
          </a:fontRef>
        </p:style>
      </p:cxnSp>
      <p:sp>
        <p:nvSpPr>
          <p:cNvPr id="22" name="Footer Placeholder 3">
            <a:extLst>
              <a:ext uri="{FF2B5EF4-FFF2-40B4-BE49-F238E27FC236}">
                <a16:creationId xmlns:a16="http://schemas.microsoft.com/office/drawing/2014/main" id="{6764DBC5-489D-7E4E-944D-52ABEDA307DC}"/>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26" name="Content Placeholder 2">
            <a:extLst>
              <a:ext uri="{FF2B5EF4-FFF2-40B4-BE49-F238E27FC236}">
                <a16:creationId xmlns:a16="http://schemas.microsoft.com/office/drawing/2014/main" id="{0B3512A8-17BF-9949-A2C4-C98E61A5AD47}"/>
              </a:ext>
            </a:extLst>
          </p:cNvPr>
          <p:cNvSpPr>
            <a:spLocks noGrp="1"/>
          </p:cNvSpPr>
          <p:nvPr>
            <p:ph idx="15"/>
          </p:nvPr>
        </p:nvSpPr>
        <p:spPr>
          <a:xfrm>
            <a:off x="75438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2">
            <a:extLst>
              <a:ext uri="{FF2B5EF4-FFF2-40B4-BE49-F238E27FC236}">
                <a16:creationId xmlns:a16="http://schemas.microsoft.com/office/drawing/2014/main" id="{54059447-EDE4-1A4B-868A-000E1469CEE2}"/>
              </a:ext>
            </a:extLst>
          </p:cNvPr>
          <p:cNvSpPr>
            <a:spLocks noGrp="1"/>
          </p:cNvSpPr>
          <p:nvPr>
            <p:ph idx="16"/>
          </p:nvPr>
        </p:nvSpPr>
        <p:spPr>
          <a:xfrm>
            <a:off x="3886200" y="2057401"/>
            <a:ext cx="32004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F5BF4055-FFDF-9348-A2BB-C92C1D1F1C84}"/>
              </a:ext>
            </a:extLst>
          </p:cNvPr>
          <p:cNvSpPr>
            <a:spLocks noGrp="1"/>
          </p:cNvSpPr>
          <p:nvPr>
            <p:ph idx="17"/>
          </p:nvPr>
        </p:nvSpPr>
        <p:spPr>
          <a:xfrm>
            <a:off x="11201400" y="2057401"/>
            <a:ext cx="301752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3">
            <a:extLst>
              <a:ext uri="{FF2B5EF4-FFF2-40B4-BE49-F238E27FC236}">
                <a16:creationId xmlns:a16="http://schemas.microsoft.com/office/drawing/2014/main" id="{A39FE51C-EC10-E84B-86FF-C2D36AF6AA67}"/>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B55232CE-1271-6A46-BD1B-04B7E7F30491}"/>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3" name="Text Placeholder 7">
            <a:extLst>
              <a:ext uri="{FF2B5EF4-FFF2-40B4-BE49-F238E27FC236}">
                <a16:creationId xmlns:a16="http://schemas.microsoft.com/office/drawing/2014/main" id="{2457793A-26AD-4E03-28D3-B1C6A5DB6900}"/>
              </a:ext>
            </a:extLst>
          </p:cNvPr>
          <p:cNvSpPr>
            <a:spLocks noGrp="1"/>
          </p:cNvSpPr>
          <p:nvPr>
            <p:ph type="body" sz="quarter" idx="19"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532174744"/>
      </p:ext>
    </p:extLst>
  </p:cSld>
  <p:clrMapOvr>
    <a:masterClrMapping/>
  </p:clrMapOvr>
  <p:extLst>
    <p:ext uri="{DCECCB84-F9BA-43D5-87BE-67443E8EF086}">
      <p15:sldGuideLst xmlns:p15="http://schemas.microsoft.com/office/powerpoint/2012/main">
        <p15:guide id="1" orient="horz" pos="25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 3 col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62C2B9-5432-CA10-F618-841A174FC850}"/>
              </a:ext>
            </a:extLst>
          </p:cNvPr>
          <p:cNvSpPr>
            <a:spLocks noGrp="1"/>
          </p:cNvSpPr>
          <p:nvPr>
            <p:ph type="body" sz="half" idx="2"/>
          </p:nvPr>
        </p:nvSpPr>
        <p:spPr>
          <a:xfrm>
            <a:off x="365760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Content Placeholder 2"/>
          <p:cNvSpPr>
            <a:spLocks noGrp="1"/>
          </p:cNvSpPr>
          <p:nvPr>
            <p:ph idx="16"/>
          </p:nvPr>
        </p:nvSpPr>
        <p:spPr>
          <a:xfrm>
            <a:off x="36576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9" name="Content Placeholder 2"/>
          <p:cNvSpPr>
            <a:spLocks noGrp="1"/>
          </p:cNvSpPr>
          <p:nvPr>
            <p:ph idx="15"/>
          </p:nvPr>
        </p:nvSpPr>
        <p:spPr>
          <a:xfrm>
            <a:off x="73152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11" name="Content Placeholder 2"/>
          <p:cNvSpPr>
            <a:spLocks noGrp="1"/>
          </p:cNvSpPr>
          <p:nvPr>
            <p:ph idx="17"/>
          </p:nvPr>
        </p:nvSpPr>
        <p:spPr>
          <a:xfrm>
            <a:off x="10972800" y="2057401"/>
            <a:ext cx="3657600" cy="6172200"/>
          </a:xfrm>
        </p:spPr>
        <p:txBody>
          <a:bodyPr lIns="228600" tIns="0" rIns="228600">
            <a:noAutofit/>
          </a:bodyPr>
          <a:lstStyle>
            <a:lvl1pPr>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2200" b="1">
                <a:solidFill>
                  <a:schemeClr val="bg2"/>
                </a:solidFill>
                <a:latin typeface="IBM Plex Sans" charset="0"/>
                <a:ea typeface="IBM Plex Sans" charset="0"/>
                <a:cs typeface="IBM Plex Sans" charset="0"/>
              </a:defRPr>
            </a:lvl2pPr>
            <a:lvl3pPr>
              <a:defRPr sz="2200" b="1">
                <a:solidFill>
                  <a:schemeClr val="bg2"/>
                </a:solidFill>
                <a:latin typeface="IBM Plex Sans" charset="0"/>
                <a:ea typeface="IBM Plex Sans" charset="0"/>
                <a:cs typeface="IBM Plex Sans" charset="0"/>
              </a:defRPr>
            </a:lvl3pPr>
            <a:lvl4pPr>
              <a:defRPr sz="2200" b="1">
                <a:solidFill>
                  <a:schemeClr val="bg2"/>
                </a:solidFill>
                <a:latin typeface="IBM Plex Sans" charset="0"/>
                <a:ea typeface="IBM Plex Sans" charset="0"/>
                <a:cs typeface="IBM Plex Sans" charset="0"/>
              </a:defRPr>
            </a:lvl4pPr>
            <a:lvl5pPr>
              <a:defRPr sz="2200" b="1">
                <a:solidFill>
                  <a:schemeClr val="bg2"/>
                </a:solidFill>
                <a:latin typeface="IBM Plex Sans" charset="0"/>
                <a:ea typeface="IBM Plex Sans" charset="0"/>
                <a:cs typeface="IBM Plex Sans" charset="0"/>
              </a:defRPr>
            </a:lvl5pPr>
          </a:lstStyle>
          <a:p>
            <a:pPr lvl="0"/>
            <a:r>
              <a:rPr lang="en-US"/>
              <a:t>Click to edit Master text styles</a:t>
            </a:r>
          </a:p>
        </p:txBody>
      </p:sp>
      <p:sp>
        <p:nvSpPr>
          <p:cNvPr id="5" name="Title 1"/>
          <p:cNvSpPr>
            <a:spLocks noGrp="1"/>
          </p:cNvSpPr>
          <p:nvPr>
            <p:ph type="title"/>
          </p:nvPr>
        </p:nvSpPr>
        <p:spPr>
          <a:xfrm>
            <a:off x="457201" y="2057400"/>
            <a:ext cx="2971800" cy="3657600"/>
          </a:xfrm>
        </p:spPr>
        <p:txBody>
          <a:bodyPr>
            <a:noAutofit/>
          </a:bodyPr>
          <a:lstStyle>
            <a:lvl1pPr>
              <a:defRPr sz="2800" b="0" i="0">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a:t>Click to edit Master title style</a:t>
            </a:r>
            <a:endParaRPr lang="en-US" dirty="0"/>
          </a:p>
        </p:txBody>
      </p:sp>
      <p:sp>
        <p:nvSpPr>
          <p:cNvPr id="12" name="Text Placeholder 13">
            <a:extLst>
              <a:ext uri="{FF2B5EF4-FFF2-40B4-BE49-F238E27FC236}">
                <a16:creationId xmlns:a16="http://schemas.microsoft.com/office/drawing/2014/main" id="{FCBAA316-876A-094A-90E1-07FF5F9BC66A}"/>
              </a:ext>
            </a:extLst>
          </p:cNvPr>
          <p:cNvSpPr>
            <a:spLocks noGrp="1"/>
          </p:cNvSpPr>
          <p:nvPr>
            <p:ph type="body" sz="quarter" idx="18"/>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68B145D-D538-C0DF-3517-643AFFDAF28C}"/>
              </a:ext>
            </a:extLst>
          </p:cNvPr>
          <p:cNvSpPr>
            <a:spLocks noGrp="1"/>
          </p:cNvSpPr>
          <p:nvPr>
            <p:ph type="body" sz="quarter" idx="20"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14" name="Text Placeholder 3">
            <a:extLst>
              <a:ext uri="{FF2B5EF4-FFF2-40B4-BE49-F238E27FC236}">
                <a16:creationId xmlns:a16="http://schemas.microsoft.com/office/drawing/2014/main" id="{0AFDD405-D4C4-B0E0-7115-E1E7DA8AE228}"/>
              </a:ext>
            </a:extLst>
          </p:cNvPr>
          <p:cNvSpPr>
            <a:spLocks noGrp="1"/>
          </p:cNvSpPr>
          <p:nvPr>
            <p:ph type="body" sz="half" idx="21"/>
          </p:nvPr>
        </p:nvSpPr>
        <p:spPr>
          <a:xfrm>
            <a:off x="732028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EFA99CD5-64AF-E1EA-1A16-19E44905244E}"/>
              </a:ext>
            </a:extLst>
          </p:cNvPr>
          <p:cNvSpPr>
            <a:spLocks noGrp="1"/>
          </p:cNvSpPr>
          <p:nvPr>
            <p:ph type="body" sz="half" idx="22"/>
          </p:nvPr>
        </p:nvSpPr>
        <p:spPr>
          <a:xfrm>
            <a:off x="10967720" y="0"/>
            <a:ext cx="3657600" cy="2057400"/>
          </a:xfrm>
        </p:spPr>
        <p:txBody>
          <a:bodyPr lIns="228600" tIns="640080" rIns="228600" bIns="0"/>
          <a:lstStyle>
            <a:lvl1pPr marL="0" indent="0">
              <a:buNone/>
              <a:defRPr sz="2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199333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 3 col">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9" name="Content Placeholder 2"/>
          <p:cNvSpPr>
            <a:spLocks noGrp="1"/>
          </p:cNvSpPr>
          <p:nvPr>
            <p:ph idx="10"/>
          </p:nvPr>
        </p:nvSpPr>
        <p:spPr>
          <a:xfrm>
            <a:off x="7543800" y="2057401"/>
            <a:ext cx="338328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2"/>
          </p:nvPr>
        </p:nvSpPr>
        <p:spPr>
          <a:xfrm>
            <a:off x="3886200" y="2057401"/>
            <a:ext cx="338328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11201400" y="2057401"/>
            <a:ext cx="3200400" cy="5257800"/>
          </a:xfrm>
        </p:spPr>
        <p:txBody>
          <a:bodyPr tIns="0">
            <a:noAutofit/>
          </a:bodyPr>
          <a:lstStyle>
            <a:lvl1pPr>
              <a:defRPr sz="1800">
                <a:solidFill>
                  <a:schemeClr val="tx1"/>
                </a:solidFill>
              </a:defRPr>
            </a:lvl1pPr>
            <a:lvl2pPr marL="182880" indent="-182880">
              <a:lnSpc>
                <a:spcPct val="110000"/>
              </a:lnSpc>
              <a:spcBef>
                <a:spcPts val="18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16" name="Footer Placeholder 3">
            <a:extLst>
              <a:ext uri="{FF2B5EF4-FFF2-40B4-BE49-F238E27FC236}">
                <a16:creationId xmlns:a16="http://schemas.microsoft.com/office/drawing/2014/main" id="{3F37BFFE-91A3-7B4D-B5B4-7DCEC3D1F2C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82274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4] 3 col">
    <p:spTree>
      <p:nvGrpSpPr>
        <p:cNvPr id="1" name=""/>
        <p:cNvGrpSpPr/>
        <p:nvPr/>
      </p:nvGrpSpPr>
      <p:grpSpPr>
        <a:xfrm>
          <a:off x="0" y="0"/>
          <a:ext cx="0" cy="0"/>
          <a:chOff x="0" y="0"/>
          <a:chExt cx="0" cy="0"/>
        </a:xfrm>
      </p:grpSpPr>
      <p:sp>
        <p:nvSpPr>
          <p:cNvPr id="17" name="Content Placeholder 2"/>
          <p:cNvSpPr>
            <a:spLocks noGrp="1"/>
          </p:cNvSpPr>
          <p:nvPr>
            <p:ph idx="16"/>
          </p:nvPr>
        </p:nvSpPr>
        <p:spPr>
          <a:xfrm>
            <a:off x="10973773" y="4114798"/>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7315200" y="4114800"/>
            <a:ext cx="3657600" cy="4114800"/>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17"/>
          </p:nvPr>
        </p:nvSpPr>
        <p:spPr>
          <a:xfrm>
            <a:off x="3657600" y="4114800"/>
            <a:ext cx="3657600" cy="4114798"/>
          </a:xfrm>
          <a:prstGeom prst="rect">
            <a:avLst/>
          </a:prstGeom>
          <a:noFill/>
        </p:spPr>
        <p:txBody>
          <a:bodyPr lIns="228600" tIns="640080" rIns="228600">
            <a:noAutofit/>
          </a:bodyPr>
          <a:lstStyle>
            <a:lvl1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8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a:xfrm>
            <a:off x="-973" y="0"/>
            <a:ext cx="3657600" cy="8229600"/>
          </a:xfrm>
          <a:prstGeom prst="rect">
            <a:avLst/>
          </a:prstGeom>
          <a:solidFill>
            <a:srgbClr val="4481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457201" y="2057400"/>
            <a:ext cx="2971800" cy="1994403"/>
          </a:xfrm>
        </p:spPr>
        <p:txBody>
          <a:bodyPr>
            <a:noAutofit/>
          </a:bodyPr>
          <a:lstStyle>
            <a:lvl1pPr>
              <a:defRPr sz="4800" b="0" i="0">
                <a:solidFill>
                  <a:schemeClr val="tx1"/>
                </a:solidFill>
                <a:latin typeface="IBM Plex Sans ExtLt" panose="020B0303050203000203" pitchFamily="34" charset="0"/>
              </a:defRPr>
            </a:lvl1pPr>
          </a:lstStyle>
          <a:p>
            <a:r>
              <a:rPr lang="en-US"/>
              <a:t>Click to edit Master title style</a:t>
            </a:r>
            <a:endParaRPr lang="en-US" dirty="0"/>
          </a:p>
        </p:txBody>
      </p:sp>
      <p:cxnSp>
        <p:nvCxnSpPr>
          <p:cNvPr id="19" name="Straight Connector 18"/>
          <p:cNvCxnSpPr/>
          <p:nvPr userDrawn="1"/>
        </p:nvCxnSpPr>
        <p:spPr>
          <a:xfrm>
            <a:off x="73152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343401"/>
            <a:ext cx="0" cy="3429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ext Placeholder 13">
            <a:extLst>
              <a:ext uri="{FF2B5EF4-FFF2-40B4-BE49-F238E27FC236}">
                <a16:creationId xmlns:a16="http://schemas.microsoft.com/office/drawing/2014/main" id="{0F82FA72-2A24-094F-A9B6-D759E2DBA861}"/>
              </a:ext>
            </a:extLst>
          </p:cNvPr>
          <p:cNvSpPr>
            <a:spLocks noGrp="1"/>
          </p:cNvSpPr>
          <p:nvPr>
            <p:ph type="body" sz="quarter" idx="18"/>
          </p:nvPr>
        </p:nvSpPr>
        <p:spPr>
          <a:xfrm>
            <a:off x="457200" y="7315201"/>
            <a:ext cx="297180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E6C0175D-7D21-5641-9B79-6DAF02D3BC30}"/>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4" name="Footer Placeholder 3">
            <a:extLst>
              <a:ext uri="{FF2B5EF4-FFF2-40B4-BE49-F238E27FC236}">
                <a16:creationId xmlns:a16="http://schemas.microsoft.com/office/drawing/2014/main" id="{B9DE19C4-6F2E-1B41-8EDE-C945BCBE1687}"/>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sp>
        <p:nvSpPr>
          <p:cNvPr id="5" name="Text Placeholder">
            <a:extLst>
              <a:ext uri="{FF2B5EF4-FFF2-40B4-BE49-F238E27FC236}">
                <a16:creationId xmlns:a16="http://schemas.microsoft.com/office/drawing/2014/main" id="{C42C7725-C130-D5DC-6CCE-637D3CBA7E60}"/>
              </a:ext>
            </a:extLst>
          </p:cNvPr>
          <p:cNvSpPr>
            <a:spLocks noGrp="1"/>
          </p:cNvSpPr>
          <p:nvPr>
            <p:ph type="body" sz="quarter" idx="20"/>
          </p:nvPr>
        </p:nvSpPr>
        <p:spPr>
          <a:xfrm>
            <a:off x="454859" y="4114800"/>
            <a:ext cx="3201768" cy="3200400"/>
          </a:xfrm>
        </p:spPr>
        <p:txBody>
          <a:bodyPr lIns="0" tIns="640080" rIns="228600"/>
          <a:lstStyle>
            <a:lvl1pPr>
              <a:defRPr sz="2000" b="0" i="0">
                <a:solidFill>
                  <a:schemeClr val="tx1"/>
                </a:solidFill>
                <a:latin typeface="IBM Plex Sans Medm" panose="020B0503050203000203" pitchFamily="34" charset="0"/>
              </a:defRPr>
            </a:lvl1pPr>
            <a:lvl2pPr>
              <a:defRPr b="0" i="0">
                <a:solidFill>
                  <a:schemeClr val="tx1"/>
                </a:solidFill>
                <a:latin typeface="IBM Plex Sans Medm" panose="020B0503050203000203" pitchFamily="34" charset="0"/>
              </a:defRPr>
            </a:lvl2pPr>
            <a:lvl3pPr>
              <a:defRPr b="0" i="0">
                <a:solidFill>
                  <a:schemeClr val="tx1"/>
                </a:solidFill>
                <a:latin typeface="IBM Plex Sans Medm" panose="020B0503050203000203" pitchFamily="34" charset="0"/>
              </a:defRPr>
            </a:lvl3pPr>
            <a:lvl4pPr>
              <a:defRPr b="0" i="0">
                <a:solidFill>
                  <a:schemeClr val="tx1"/>
                </a:solidFill>
                <a:latin typeface="IBM Plex Sans Medm" panose="020B0503050203000203" pitchFamily="34" charset="0"/>
              </a:defRPr>
            </a:lvl4pPr>
            <a:lvl5pPr>
              <a:defRPr b="0" i="0">
                <a:solidFill>
                  <a:schemeClr val="tx1"/>
                </a:solidFill>
                <a:latin typeface="IBM Plex Sans Medm" panose="020B0503050203000203" pitchFamily="34" charset="0"/>
              </a:defRPr>
            </a:lvl5pPr>
          </a:lstStyle>
          <a:p>
            <a:pPr lvl="0"/>
            <a:r>
              <a:rPr lang="en-US"/>
              <a:t>Click to edit Master text styles</a:t>
            </a:r>
          </a:p>
        </p:txBody>
      </p:sp>
      <p:sp>
        <p:nvSpPr>
          <p:cNvPr id="4" name="Text Placeholder 7">
            <a:extLst>
              <a:ext uri="{FF2B5EF4-FFF2-40B4-BE49-F238E27FC236}">
                <a16:creationId xmlns:a16="http://schemas.microsoft.com/office/drawing/2014/main" id="{1016687C-2F65-7D9F-4101-9086FFF7B037}"/>
              </a:ext>
            </a:extLst>
          </p:cNvPr>
          <p:cNvSpPr>
            <a:spLocks noGrp="1"/>
          </p:cNvSpPr>
          <p:nvPr>
            <p:ph type="body" sz="quarter" idx="21"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8D8D8D"/>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7" name="Picture Placeholder 2">
            <a:extLst>
              <a:ext uri="{FF2B5EF4-FFF2-40B4-BE49-F238E27FC236}">
                <a16:creationId xmlns:a16="http://schemas.microsoft.com/office/drawing/2014/main" id="{EBB0630C-5093-37CE-8A13-1808791E6063}"/>
              </a:ext>
            </a:extLst>
          </p:cNvPr>
          <p:cNvSpPr>
            <a:spLocks noGrp="1"/>
          </p:cNvSpPr>
          <p:nvPr>
            <p:ph type="pic" idx="1"/>
          </p:nvPr>
        </p:nvSpPr>
        <p:spPr>
          <a:xfrm>
            <a:off x="3656627" y="0"/>
            <a:ext cx="10973773"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874527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5] 2 or 3 col">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6" name="Text Placeholder 1">
            <a:extLst>
              <a:ext uri="{FF2B5EF4-FFF2-40B4-BE49-F238E27FC236}">
                <a16:creationId xmlns:a16="http://schemas.microsoft.com/office/drawing/2014/main" id="{E969A9A4-3F85-5C56-0099-BFE60CC57C0D}"/>
              </a:ext>
            </a:extLst>
          </p:cNvPr>
          <p:cNvSpPr>
            <a:spLocks noGrp="1"/>
          </p:cNvSpPr>
          <p:nvPr>
            <p:ph type="body" sz="quarter" idx="18"/>
          </p:nvPr>
        </p:nvSpPr>
        <p:spPr>
          <a:xfrm>
            <a:off x="7543800" y="2057400"/>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6C2E2674-6C86-7459-7DAE-DB41910EC33D}"/>
              </a:ext>
            </a:extLst>
          </p:cNvPr>
          <p:cNvSpPr>
            <a:spLocks noGrp="1"/>
          </p:cNvSpPr>
          <p:nvPr>
            <p:ph type="body" sz="quarter" idx="17"/>
          </p:nvPr>
        </p:nvSpPr>
        <p:spPr>
          <a:xfrm>
            <a:off x="3886200" y="2057398"/>
            <a:ext cx="3200400" cy="548640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1" name="Content Placeholder 2"/>
          <p:cNvSpPr>
            <a:spLocks noGrp="1"/>
          </p:cNvSpPr>
          <p:nvPr>
            <p:ph idx="13"/>
          </p:nvPr>
        </p:nvSpPr>
        <p:spPr>
          <a:xfrm>
            <a:off x="10972800" y="-2"/>
            <a:ext cx="3657600" cy="8229600"/>
          </a:xfrm>
        </p:spPr>
        <p:txBody>
          <a:bodyPr lIns="228600" tIns="2057400">
            <a:noAutofit/>
          </a:bodyPr>
          <a:lstStyle>
            <a:lvl1pPr>
              <a:defRPr sz="1600">
                <a:solidFill>
                  <a:schemeClr val="tx1"/>
                </a:solidFill>
              </a:defRPr>
            </a:lvl1pPr>
            <a:lvl2pPr marL="182880" indent="-182880">
              <a:lnSpc>
                <a:spcPct val="110000"/>
              </a:lnSpc>
              <a:spcBef>
                <a:spcPts val="1200"/>
              </a:spcBef>
              <a:defRPr sz="1600">
                <a:solidFill>
                  <a:schemeClr val="tx1"/>
                </a:solidFill>
              </a:defRPr>
            </a:lvl2pPr>
            <a:lvl3pPr marL="365760" indent="-182880">
              <a:lnSpc>
                <a:spcPct val="110000"/>
              </a:lnSpc>
              <a:spcBef>
                <a:spcPts val="0"/>
              </a:spcBef>
              <a:defRPr sz="1600">
                <a:solidFill>
                  <a:schemeClr val="tx1"/>
                </a:solidFill>
              </a:defRPr>
            </a:lvl3pPr>
            <a:lvl4pPr marL="548640" indent="-182880">
              <a:lnSpc>
                <a:spcPct val="110000"/>
              </a:lnSpc>
              <a:spcBef>
                <a:spcPts val="0"/>
              </a:spcBef>
              <a:defRPr sz="1600">
                <a:solidFill>
                  <a:schemeClr val="tx1"/>
                </a:solidFill>
              </a:defRPr>
            </a:lvl4pPr>
            <a:lvl5pPr marL="731520" indent="-182880">
              <a:lnSpc>
                <a:spcPct val="11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2" name="Text Placeholder 13">
            <a:extLst>
              <a:ext uri="{FF2B5EF4-FFF2-40B4-BE49-F238E27FC236}">
                <a16:creationId xmlns:a16="http://schemas.microsoft.com/office/drawing/2014/main" id="{C13ABAB6-1960-7F42-9DF0-3CD4A60666E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15" name="Picture 14">
            <a:extLst>
              <a:ext uri="{FF2B5EF4-FFF2-40B4-BE49-F238E27FC236}">
                <a16:creationId xmlns:a16="http://schemas.microsoft.com/office/drawing/2014/main" id="{2E7B4578-5E3D-4E42-B60E-3073CC174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8" name="Text Placeholder 7">
            <a:extLst>
              <a:ext uri="{FF2B5EF4-FFF2-40B4-BE49-F238E27FC236}">
                <a16:creationId xmlns:a16="http://schemas.microsoft.com/office/drawing/2014/main" id="{B750C3FD-7D83-E46A-8237-19CDF88A925C}"/>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739935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1] 4 small boxe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709541B-BC9A-16AA-C43A-82287F9C7314}"/>
              </a:ext>
            </a:extLst>
          </p:cNvPr>
          <p:cNvSpPr>
            <a:spLocks noGrp="1"/>
          </p:cNvSpPr>
          <p:nvPr>
            <p:ph sz="quarter" idx="21"/>
          </p:nvPr>
        </p:nvSpPr>
        <p:spPr>
          <a:xfrm>
            <a:off x="10972800" y="4114800"/>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2" name="Title"/>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62940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28600" tIns="45720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7315200" y="4112262"/>
            <a:ext cx="3657600" cy="4117339"/>
          </a:xfrm>
          <a:noFill/>
          <a:ln>
            <a:noFill/>
          </a:ln>
        </p:spPr>
        <p:txBody>
          <a:bodyPr lIns="219456" tIns="274320"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5" name="Text Placeholder 13">
            <a:extLst>
              <a:ext uri="{FF2B5EF4-FFF2-40B4-BE49-F238E27FC236}">
                <a16:creationId xmlns:a16="http://schemas.microsoft.com/office/drawing/2014/main" id="{03BF5629-C542-C840-BC11-867A1C3A66DF}"/>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A8A85A7E-B994-D4F8-6C5D-7437C0D5E529}"/>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cxnSp>
        <p:nvCxnSpPr>
          <p:cNvPr id="6" name="Straight Connector 5">
            <a:extLst>
              <a:ext uri="{FF2B5EF4-FFF2-40B4-BE49-F238E27FC236}">
                <a16:creationId xmlns:a16="http://schemas.microsoft.com/office/drawing/2014/main" id="{3620AAD6-B306-D39A-A157-F27039EF649B}"/>
              </a:ext>
            </a:extLst>
          </p:cNvPr>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C9E178D-3F44-AA79-3509-4C51486078E4}"/>
              </a:ext>
            </a:extLst>
          </p:cNvPr>
          <p:cNvCxnSpPr>
            <a:cxnSpLocks/>
          </p:cNvCxnSpPr>
          <p:nvPr userDrawn="1"/>
        </p:nvCxnSpPr>
        <p:spPr bwMode="auto">
          <a:xfrm flipV="1">
            <a:off x="10972800" y="457198"/>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890A1C8-96E4-2649-822E-08F3D6947596}"/>
              </a:ext>
            </a:extLst>
          </p:cNvPr>
          <p:cNvCxnSpPr>
            <a:cxnSpLocks/>
          </p:cNvCxnSpPr>
          <p:nvPr userDrawn="1"/>
        </p:nvCxnSpPr>
        <p:spPr bwMode="auto">
          <a:xfrm>
            <a:off x="7315200" y="4112261"/>
            <a:ext cx="68580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57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Divider ">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580FE6-9413-EB3C-DA8A-E56C5AE9CAA9}"/>
              </a:ext>
            </a:extLst>
          </p:cNvPr>
          <p:cNvSpPr>
            <a:spLocks noGrp="1"/>
          </p:cNvSpPr>
          <p:nvPr>
            <p:ph type="pic" idx="1" hasCustomPrompt="1"/>
          </p:nvPr>
        </p:nvSpPr>
        <p:spPr>
          <a:xfrm>
            <a:off x="0" y="0"/>
            <a:ext cx="14630400" cy="82296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a:t>
            </a:r>
            <a:br>
              <a:rPr lang="en-US" dirty="0"/>
            </a:br>
            <a:r>
              <a:rPr lang="en-US" dirty="0"/>
              <a:t>https://ibm.box.com/s/ilk923usharowy37umckc74a37onpiep</a:t>
            </a:r>
          </a:p>
        </p:txBody>
      </p:sp>
      <p:sp>
        <p:nvSpPr>
          <p:cNvPr id="2" name="Title 1"/>
          <p:cNvSpPr>
            <a:spLocks noGrp="1"/>
          </p:cNvSpPr>
          <p:nvPr>
            <p:ph type="title"/>
          </p:nvPr>
        </p:nvSpPr>
        <p:spPr>
          <a:xfrm>
            <a:off x="457200" y="246888"/>
            <a:ext cx="6858000" cy="5257800"/>
          </a:xfrm>
        </p:spPr>
        <p:txBody>
          <a:bodyPr>
            <a:noAutofit/>
          </a:bodyPr>
          <a:lstStyle>
            <a:lvl1pPr>
              <a:defRPr sz="110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71FF3146-B2AE-E1AD-4E20-D3FBEF40EA78}"/>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Tree>
    <p:extLst>
      <p:ext uri="{BB962C8B-B14F-4D97-AF65-F5344CB8AC3E}">
        <p14:creationId xmlns:p14="http://schemas.microsoft.com/office/powerpoint/2010/main" val="220055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2] 6 small boxes">
    <p:bg>
      <p:bgPr>
        <a:solidFill>
          <a:srgbClr val="F4F4F4"/>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noFill/>
        </p:spPr>
        <p:txBody>
          <a:bodyPr lIns="457200" tIns="228600" rIns="228600" bIns="228600"/>
          <a:lstStyle>
            <a:lvl1pPr>
              <a:defRPr sz="16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txBox="1">
            <a:spLocks/>
          </p:cNvSpPr>
          <p:nvPr userDrawn="1"/>
        </p:nvSpPr>
        <p:spPr>
          <a:xfrm>
            <a:off x="0" y="0"/>
            <a:ext cx="7315200" cy="4114800"/>
          </a:xfrm>
          <a:prstGeom prst="rect">
            <a:avLst/>
          </a:prstGeom>
          <a:solidFill>
            <a:schemeClr val="bg1"/>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30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2"/>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228600" tIns="228600" rIns="228600" bIns="228600"/>
          <a:lstStyle>
            <a:lvl1pPr>
              <a:defRPr sz="16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E80335C3-4AA3-9645-8AE7-08ABA55D46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4" name="Text Placeholder 13">
            <a:extLst>
              <a:ext uri="{FF2B5EF4-FFF2-40B4-BE49-F238E27FC236}">
                <a16:creationId xmlns:a16="http://schemas.microsoft.com/office/drawing/2014/main" id="{9C2C4D05-C8C1-1246-99FB-606F4450C382}"/>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216B4543-D1F6-B868-EA61-00085C9D73E1}"/>
              </a:ext>
            </a:extLst>
          </p:cNvPr>
          <p:cNvCxnSpPr>
            <a:cxnSpLocks/>
          </p:cNvCxnSpPr>
          <p:nvPr userDrawn="1"/>
        </p:nvCxnSpPr>
        <p:spPr bwMode="auto">
          <a:xfrm flipV="1">
            <a:off x="10969230" y="45720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D2C624A-71D5-8D69-4667-2D30D417B23B}"/>
              </a:ext>
            </a:extLst>
          </p:cNvPr>
          <p:cNvCxnSpPr>
            <a:cxnSpLocks/>
          </p:cNvCxnSpPr>
          <p:nvPr userDrawn="1"/>
        </p:nvCxnSpPr>
        <p:spPr bwMode="auto">
          <a:xfrm flipV="1">
            <a:off x="109728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6FBD7E8-12C5-5349-9A4F-92C4D9DCE5F3}"/>
              </a:ext>
            </a:extLst>
          </p:cNvPr>
          <p:cNvCxnSpPr>
            <a:cxnSpLocks/>
          </p:cNvCxnSpPr>
          <p:nvPr userDrawn="1"/>
        </p:nvCxnSpPr>
        <p:spPr bwMode="auto">
          <a:xfrm flipV="1">
            <a:off x="73152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09FCF35-7890-E5DD-F479-D2026D9A5976}"/>
              </a:ext>
            </a:extLst>
          </p:cNvPr>
          <p:cNvCxnSpPr>
            <a:cxnSpLocks/>
          </p:cNvCxnSpPr>
          <p:nvPr userDrawn="1"/>
        </p:nvCxnSpPr>
        <p:spPr bwMode="auto">
          <a:xfrm flipV="1">
            <a:off x="3657600" y="4389120"/>
            <a:ext cx="3570" cy="3429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7">
            <a:extLst>
              <a:ext uri="{FF2B5EF4-FFF2-40B4-BE49-F238E27FC236}">
                <a16:creationId xmlns:a16="http://schemas.microsoft.com/office/drawing/2014/main" id="{20112896-9B20-00A8-51E5-42D46B9922BC}"/>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03880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 6 small boxes">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rgbClr val="F4F4F4"/>
          </a:solidFill>
        </p:spPr>
        <p:txBody>
          <a:bodyPr lIns="457200" tIns="228600" rIns="228600" bIns="228600"/>
          <a:lstStyle>
            <a:lvl1pPr>
              <a:defRPr sz="18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rgbClr val="E0E0E0">
              <a:alpha val="6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2" name="Title 1"/>
          <p:cNvSpPr>
            <a:spLocks noGrp="1"/>
          </p:cNvSpPr>
          <p:nvPr>
            <p:ph type="title" hasCustomPrompt="1"/>
          </p:nvPr>
        </p:nvSpPr>
        <p:spPr>
          <a:xfrm>
            <a:off x="457200" y="685800"/>
            <a:ext cx="6583680" cy="2743200"/>
          </a:xfrm>
        </p:spPr>
        <p:txBody>
          <a:bodyPr>
            <a:noAutofit/>
          </a:bodyPr>
          <a:lstStyle>
            <a:lvl1pPr>
              <a:defRPr sz="2800"/>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solidFill>
            <a:schemeClr val="bg1"/>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rgbClr val="F4F4F4"/>
          </a:solidFill>
        </p:spPr>
        <p:txBody>
          <a:bodyPr lIns="228600" tIns="228600" rIns="228600" bIns="228600"/>
          <a:lstStyle>
            <a:lvl1pPr>
              <a:defRPr sz="1800" b="0" i="0">
                <a:solidFill>
                  <a:schemeClr val="tx1"/>
                </a:solidFill>
                <a:latin typeface="IBM Plex Sans" charset="0"/>
                <a:ea typeface="IBM Plex Sans" charset="0"/>
                <a:cs typeface="IBM Plex Sans"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4" name="Text Placeholder 7">
            <a:extLst>
              <a:ext uri="{FF2B5EF4-FFF2-40B4-BE49-F238E27FC236}">
                <a16:creationId xmlns:a16="http://schemas.microsoft.com/office/drawing/2014/main" id="{482AEBE7-81C6-9BC5-0838-F7EE168AEBE4}"/>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24930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 6 small boxes">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chemeClr val="accent2">
              <a:lumMod val="20000"/>
              <a:lumOff val="80000"/>
              <a:alpha val="40000"/>
            </a:scheme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2971801" cy="3429000"/>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0"/>
            <a:ext cx="3657600" cy="4114800"/>
          </a:xfrm>
          <a:prstGeom prst="rect">
            <a:avLst/>
          </a:prstGeom>
          <a:noFill/>
        </p:spPr>
        <p:txBody>
          <a:bodyPr lIns="0" tIns="5486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457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4114799"/>
            <a:ext cx="2971800" cy="2926397"/>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7">
            <a:extLst>
              <a:ext uri="{FF2B5EF4-FFF2-40B4-BE49-F238E27FC236}">
                <a16:creationId xmlns:a16="http://schemas.microsoft.com/office/drawing/2014/main" id="{59C200C3-CDC3-6BEB-BD50-22DABF021245}"/>
              </a:ext>
            </a:extLst>
          </p:cNvPr>
          <p:cNvSpPr>
            <a:spLocks noGrp="1"/>
          </p:cNvSpPr>
          <p:nvPr>
            <p:ph type="body" sz="quarter" idx="22"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799586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 9 small boxes">
    <p:bg>
      <p:bgPr>
        <a:solidFill>
          <a:schemeClr val="accent2">
            <a:lumMod val="20000"/>
            <a:lumOff val="80000"/>
            <a:alpha val="40000"/>
          </a:schemeClr>
        </a:solidFill>
        <a:effectLst/>
      </p:bgPr>
    </p:bg>
    <p:spTree>
      <p:nvGrpSpPr>
        <p:cNvPr id="1" name=""/>
        <p:cNvGrpSpPr/>
        <p:nvPr/>
      </p:nvGrpSpPr>
      <p:grpSpPr>
        <a:xfrm>
          <a:off x="0" y="0"/>
          <a:ext cx="0" cy="0"/>
          <a:chOff x="0" y="0"/>
          <a:chExt cx="0" cy="0"/>
        </a:xfrm>
      </p:grpSpPr>
      <p:sp>
        <p:nvSpPr>
          <p:cNvPr id="6" name="Title 5"/>
          <p:cNvSpPr txBox="1">
            <a:spLocks/>
          </p:cNvSpPr>
          <p:nvPr userDrawn="1"/>
        </p:nvSpPr>
        <p:spPr>
          <a:xfrm>
            <a:off x="0" y="0"/>
            <a:ext cx="14630400" cy="8229600"/>
          </a:xfrm>
          <a:prstGeom prst="rect">
            <a:avLst/>
          </a:prstGeom>
          <a:solidFill>
            <a:srgbClr val="82D0FF">
              <a:alpha val="10000"/>
            </a:srgbClr>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837" b="0" i="0" dirty="0">
              <a:latin typeface="Arial Regular" charset="0"/>
            </a:endParaRPr>
          </a:p>
        </p:txBody>
      </p:sp>
      <p:sp>
        <p:nvSpPr>
          <p:cNvPr id="10" name="Content Placeholder 4"/>
          <p:cNvSpPr>
            <a:spLocks noGrp="1"/>
          </p:cNvSpPr>
          <p:nvPr>
            <p:ph sz="quarter" idx="18"/>
          </p:nvPr>
        </p:nvSpPr>
        <p:spPr>
          <a:xfrm>
            <a:off x="109728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457200" y="457200"/>
            <a:ext cx="6629401" cy="1326195"/>
          </a:xfrm>
        </p:spPr>
        <p:txBody>
          <a:bodyPr>
            <a:noAutofit/>
          </a:bodyPr>
          <a:lstStyle>
            <a:lvl1pPr>
              <a:defRPr sz="2800">
                <a:solidFill>
                  <a:srgbClr val="001141"/>
                </a:solidFill>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36576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7315200" y="20574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109728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1" y="7818144"/>
            <a:ext cx="566118" cy="228602"/>
          </a:xfrm>
          <a:prstGeom prst="rect">
            <a:avLst/>
          </a:prstGeom>
        </p:spPr>
      </p:pic>
      <p:sp>
        <p:nvSpPr>
          <p:cNvPr id="19" name="Content Placeholder 9"/>
          <p:cNvSpPr>
            <a:spLocks noGrp="1"/>
          </p:cNvSpPr>
          <p:nvPr>
            <p:ph sz="quarter" idx="19"/>
          </p:nvPr>
        </p:nvSpPr>
        <p:spPr>
          <a:xfrm>
            <a:off x="36576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7315200" y="4114799"/>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7" name="Footer Placeholder 3">
            <a:extLst>
              <a:ext uri="{FF2B5EF4-FFF2-40B4-BE49-F238E27FC236}">
                <a16:creationId xmlns:a16="http://schemas.microsoft.com/office/drawing/2014/main" id="{B1C0CBA1-460E-2448-B276-CE4017DE072F}"/>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Institute for Business Value</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0" name="Footer Placeholder 3">
            <a:extLst>
              <a:ext uri="{FF2B5EF4-FFF2-40B4-BE49-F238E27FC236}">
                <a16:creationId xmlns:a16="http://schemas.microsoft.com/office/drawing/2014/main" id="{468DF8D0-1210-C147-8207-2FCB05CD93A5}"/>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6" name="TextBox 15">
            <a:extLst>
              <a:ext uri="{FF2B5EF4-FFF2-40B4-BE49-F238E27FC236}">
                <a16:creationId xmlns:a16="http://schemas.microsoft.com/office/drawing/2014/main" id="{4FF182AC-E336-C449-99C6-CD76F5385E49}"/>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6576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73152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10972800" y="20574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7315199"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109728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657600" y="41148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457200" y="4572000"/>
            <a:ext cx="2286000" cy="1219200"/>
          </a:xfrm>
          <a:prstGeom prst="rect">
            <a:avLst/>
          </a:prstGeom>
          <a:noFill/>
        </p:spPr>
        <p:txBody>
          <a:bodyPr wrap="squar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457201" y="2057401"/>
            <a:ext cx="2971800" cy="4983796"/>
          </a:xfrm>
        </p:spPr>
        <p:txBody>
          <a:bodyPr lIns="0" tIns="0" rIns="0" bIns="0"/>
          <a:lstStyle>
            <a:lvl1pPr marL="0" indent="0">
              <a:buNone/>
              <a:defRPr sz="2000">
                <a:solidFill>
                  <a:srgbClr val="00114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Content Placeholder 13">
            <a:extLst>
              <a:ext uri="{FF2B5EF4-FFF2-40B4-BE49-F238E27FC236}">
                <a16:creationId xmlns:a16="http://schemas.microsoft.com/office/drawing/2014/main" id="{DA435784-C6E0-4E6D-683A-428BA3CE9C45}"/>
              </a:ext>
            </a:extLst>
          </p:cNvPr>
          <p:cNvSpPr>
            <a:spLocks noGrp="1"/>
          </p:cNvSpPr>
          <p:nvPr>
            <p:ph sz="quarter" idx="22"/>
          </p:nvPr>
        </p:nvSpPr>
        <p:spPr>
          <a:xfrm>
            <a:off x="3662081"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5" name="Content Placeholder 13">
            <a:extLst>
              <a:ext uri="{FF2B5EF4-FFF2-40B4-BE49-F238E27FC236}">
                <a16:creationId xmlns:a16="http://schemas.microsoft.com/office/drawing/2014/main" id="{7FA03454-7049-8711-41A2-6392644568D4}"/>
              </a:ext>
            </a:extLst>
          </p:cNvPr>
          <p:cNvSpPr>
            <a:spLocks noGrp="1"/>
          </p:cNvSpPr>
          <p:nvPr>
            <p:ph sz="quarter" idx="23"/>
          </p:nvPr>
        </p:nvSpPr>
        <p:spPr>
          <a:xfrm>
            <a:off x="7315200" y="6172200"/>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7" name="Content Placeholder 13">
            <a:extLst>
              <a:ext uri="{FF2B5EF4-FFF2-40B4-BE49-F238E27FC236}">
                <a16:creationId xmlns:a16="http://schemas.microsoft.com/office/drawing/2014/main" id="{A55675DA-63F6-5360-A31E-FBCE3C2387E2}"/>
              </a:ext>
            </a:extLst>
          </p:cNvPr>
          <p:cNvSpPr>
            <a:spLocks noGrp="1"/>
          </p:cNvSpPr>
          <p:nvPr>
            <p:ph sz="quarter" idx="24"/>
          </p:nvPr>
        </p:nvSpPr>
        <p:spPr>
          <a:xfrm>
            <a:off x="10972800" y="6172201"/>
            <a:ext cx="3657600" cy="2057400"/>
          </a:xfrm>
          <a:prstGeom prst="rect">
            <a:avLst/>
          </a:prstGeom>
          <a:noFill/>
        </p:spPr>
        <p:txBody>
          <a:bodyPr lIns="0" tIns="91440" rIns="365760" bIns="228600"/>
          <a:lstStyle>
            <a:lvl1pPr>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B6DF9D18-25FF-188C-D13A-93D98DCB25EF}"/>
              </a:ext>
            </a:extLst>
          </p:cNvPr>
          <p:cNvCxnSpPr/>
          <p:nvPr userDrawn="1"/>
        </p:nvCxnSpPr>
        <p:spPr bwMode="auto">
          <a:xfrm>
            <a:off x="3657600" y="6172200"/>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B13EFE4-4F38-A6E4-094C-78CC74C8DBDF}"/>
              </a:ext>
            </a:extLst>
          </p:cNvPr>
          <p:cNvCxnSpPr/>
          <p:nvPr userDrawn="1"/>
        </p:nvCxnSpPr>
        <p:spPr bwMode="auto">
          <a:xfrm>
            <a:off x="73152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023CBAF-CC2A-D210-A5D4-6A045DC72208}"/>
              </a:ext>
            </a:extLst>
          </p:cNvPr>
          <p:cNvCxnSpPr/>
          <p:nvPr userDrawn="1"/>
        </p:nvCxnSpPr>
        <p:spPr bwMode="auto">
          <a:xfrm>
            <a:off x="10972800" y="6172199"/>
            <a:ext cx="3429001" cy="0"/>
          </a:xfrm>
          <a:prstGeom prst="line">
            <a:avLst/>
          </a:prstGeom>
          <a:ln w="3175">
            <a:solidFill>
              <a:srgbClr val="00114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4252187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1] 1/4 : 3/4">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10" name="Content Placeholder 2"/>
          <p:cNvSpPr>
            <a:spLocks noGrp="1"/>
          </p:cNvSpPr>
          <p:nvPr>
            <p:ph idx="12"/>
          </p:nvPr>
        </p:nvSpPr>
        <p:spPr>
          <a:xfrm>
            <a:off x="3886199" y="2057401"/>
            <a:ext cx="10286999" cy="54864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457201" y="2057398"/>
            <a:ext cx="2971800" cy="5486400"/>
          </a:xfrm>
        </p:spPr>
        <p:txBody>
          <a:bodyPr>
            <a:noAutofit/>
          </a:bodyPr>
          <a:lstStyle>
            <a:lvl1pPr>
              <a:lnSpc>
                <a:spcPct val="100000"/>
              </a:lnSpc>
              <a:spcBef>
                <a:spcPts val="1800"/>
              </a:spcBef>
              <a:defRPr sz="2400"/>
            </a:lvl1pPr>
          </a:lstStyle>
          <a:p>
            <a:r>
              <a:rPr lang="en-US" dirty="0"/>
              <a:t>Click to edit Master title style</a:t>
            </a:r>
          </a:p>
        </p:txBody>
      </p:sp>
      <p:sp>
        <p:nvSpPr>
          <p:cNvPr id="16" name="Footer Placeholder 3">
            <a:extLst>
              <a:ext uri="{FF2B5EF4-FFF2-40B4-BE49-F238E27FC236}">
                <a16:creationId xmlns:a16="http://schemas.microsoft.com/office/drawing/2014/main" id="{8E03DF42-7E41-A54A-84B0-C95813E2CC0F}"/>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457201" y="7315200"/>
            <a:ext cx="2971796"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20F25A9B-A1BE-A642-B57F-BF7F96FFE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457200" y="182880"/>
            <a:ext cx="2971796"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03960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2] 1/4 : 3/4 full ">
    <p:spTree>
      <p:nvGrpSpPr>
        <p:cNvPr id="1" name=""/>
        <p:cNvGrpSpPr/>
        <p:nvPr/>
      </p:nvGrpSpPr>
      <p:grpSpPr>
        <a:xfrm>
          <a:off x="0" y="0"/>
          <a:ext cx="0" cy="0"/>
          <a:chOff x="0" y="0"/>
          <a:chExt cx="0" cy="0"/>
        </a:xfrm>
      </p:grpSpPr>
      <p:sp>
        <p:nvSpPr>
          <p:cNvPr id="2" name="Title"/>
          <p:cNvSpPr>
            <a:spLocks noGrp="1"/>
          </p:cNvSpPr>
          <p:nvPr>
            <p:ph type="title"/>
          </p:nvPr>
        </p:nvSpPr>
        <p:spPr>
          <a:xfrm>
            <a:off x="457201" y="457200"/>
            <a:ext cx="2940710" cy="1287475"/>
          </a:xfrm>
        </p:spPr>
        <p:txBody>
          <a:bodyPr/>
          <a:lstStyle>
            <a:lvl1pPr>
              <a:lnSpc>
                <a:spcPct val="100000"/>
              </a:lnSpc>
              <a:defRPr sz="2400">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57200" y="2057399"/>
            <a:ext cx="2971800" cy="525780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657600" y="0"/>
            <a:ext cx="10972800" cy="8229600"/>
          </a:xfrm>
        </p:spPr>
        <p:txBody>
          <a:bodyPr lIns="228600" tIns="2057400" rIns="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D6CAAF14-776C-FC4F-8C7B-A7AE358A964D}"/>
              </a:ext>
            </a:extLst>
          </p:cNvPr>
          <p:cNvSpPr>
            <a:spLocks noGrp="1"/>
          </p:cNvSpPr>
          <p:nvPr>
            <p:ph type="body" sz="quarter" idx="15"/>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28074AF-1709-0929-491C-6396CCC8E51C}"/>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961629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3] 1/4 : 3/4">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629400" cy="1371600"/>
          </a:xfrm>
        </p:spPr>
        <p:txBody>
          <a:bodyPr/>
          <a:lstStyle>
            <a:lvl1pPr>
              <a:defRPr sz="3200">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457200" y="2057400"/>
            <a:ext cx="2971800" cy="5486400"/>
          </a:xfrm>
        </p:spPr>
        <p:txBody>
          <a:bodyPr lIns="0" tIns="182880"/>
          <a:lstStyle>
            <a:lvl1pPr>
              <a:defRPr sz="16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a:t>Click to edit Master text styles</a:t>
            </a:r>
          </a:p>
        </p:txBody>
      </p:sp>
      <p:sp>
        <p:nvSpPr>
          <p:cNvPr id="12" name="Content Placeholder 3"/>
          <p:cNvSpPr>
            <a:spLocks noGrp="1"/>
          </p:cNvSpPr>
          <p:nvPr>
            <p:ph sz="quarter" idx="19"/>
          </p:nvPr>
        </p:nvSpPr>
        <p:spPr>
          <a:xfrm>
            <a:off x="3886201" y="2057400"/>
            <a:ext cx="10287000" cy="5486400"/>
          </a:xfrm>
          <a:noFill/>
          <a:ln>
            <a:noFill/>
          </a:ln>
        </p:spPr>
        <p:txBody>
          <a:bodyPr lIns="0" tIns="182880" rIns="228600" bIns="228600"/>
          <a:lstStyle>
            <a:lvl1pPr>
              <a:defRPr sz="1600" b="0" i="0">
                <a:solidFill>
                  <a:schemeClr val="tx1"/>
                </a:solidFill>
                <a:latin typeface="IBM Plex Sans Light" panose="020B0403050203000203" pitchFamily="34" charset="0"/>
              </a:defRPr>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3">
            <a:extLst>
              <a:ext uri="{FF2B5EF4-FFF2-40B4-BE49-F238E27FC236}">
                <a16:creationId xmlns:a16="http://schemas.microsoft.com/office/drawing/2014/main" id="{724407BF-0571-C04D-9A3F-D62B514C88BE}"/>
              </a:ext>
            </a:extLst>
          </p:cNvPr>
          <p:cNvSpPr>
            <a:spLocks noGrp="1"/>
          </p:cNvSpPr>
          <p:nvPr>
            <p:ph type="body" sz="quarter" idx="15"/>
          </p:nvPr>
        </p:nvSpPr>
        <p:spPr>
          <a:xfrm>
            <a:off x="457201" y="7315200"/>
            <a:ext cx="2971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7" name="Text Placeholder 7">
            <a:extLst>
              <a:ext uri="{FF2B5EF4-FFF2-40B4-BE49-F238E27FC236}">
                <a16:creationId xmlns:a16="http://schemas.microsoft.com/office/drawing/2014/main" id="{A5A7A515-3713-F585-8C03-D105F6C98285}"/>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5163127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4] 1/4 : 3/4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rgbClr val="4481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defRPr sz="3200">
                <a:solidFill>
                  <a:schemeClr val="tx1"/>
                </a:solidFill>
              </a:defRPr>
            </a:lvl1pPr>
          </a:lstStyle>
          <a:p>
            <a:r>
              <a:rPr lang="en-US" dirty="0"/>
              <a:t>Click to edit Master title style</a:t>
            </a:r>
            <a:br>
              <a:rPr lang="en-US" dirty="0"/>
            </a:br>
            <a:endParaRPr lang="en-US" dirty="0"/>
          </a:p>
        </p:txBody>
      </p:sp>
      <p:sp>
        <p:nvSpPr>
          <p:cNvPr id="20" name="Content Placeholder 2"/>
          <p:cNvSpPr>
            <a:spLocks noGrp="1"/>
          </p:cNvSpPr>
          <p:nvPr>
            <p:ph idx="12"/>
          </p:nvPr>
        </p:nvSpPr>
        <p:spPr>
          <a:xfrm>
            <a:off x="3886200" y="2057401"/>
            <a:ext cx="10287000" cy="54864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457200" y="7342632"/>
            <a:ext cx="2971796"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14FC4D8D-97B6-45AA-E29A-913778D6236E}"/>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4119047-6482-C786-58C5-EB35F1D8D341}"/>
              </a:ext>
            </a:extLst>
          </p:cNvPr>
          <p:cNvSpPr>
            <a:spLocks noGrp="1"/>
          </p:cNvSpPr>
          <p:nvPr>
            <p:ph type="body" sz="quarter" idx="13"/>
          </p:nvPr>
        </p:nvSpPr>
        <p:spPr>
          <a:xfrm>
            <a:off x="457200" y="2057400"/>
            <a:ext cx="2971800" cy="5486400"/>
          </a:xfrm>
        </p:spPr>
        <p:txBody>
          <a:bodyPr lIns="0" t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1705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5] 1/4 : 3/4 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57200" y="2057399"/>
            <a:ext cx="2940710" cy="5486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886200" y="457199"/>
            <a:ext cx="10287000" cy="7086600"/>
          </a:xfrm>
        </p:spPr>
        <p:txBody>
          <a:bodyPr lIns="0" tIns="0" rIns="91440" bIns="91440" anchor="ctr"/>
          <a:lstStyle>
            <a:lvl1pPr algn="ctr">
              <a:defRPr sz="1200">
                <a:solidFill>
                  <a:srgbClr val="A8A8A8"/>
                </a:solidFill>
              </a:defRPr>
            </a:lvl1pPr>
          </a:lstStyle>
          <a:p>
            <a:endParaRPr lang="en-US" dirty="0"/>
          </a:p>
          <a:p>
            <a:endParaRPr lang="en-US" dirty="0"/>
          </a:p>
          <a:p>
            <a:endParaRPr lang="en-US" dirty="0"/>
          </a:p>
          <a:p>
            <a:r>
              <a:rPr lang="en-US" dirty="0"/>
              <a:t>Click icon to add a table.</a:t>
            </a:r>
            <a:br>
              <a:rPr lang="en-US" dirty="0"/>
            </a:br>
            <a:r>
              <a:rPr lang="en-US" dirty="0"/>
              <a:t>This will result in a Microsoft default table.</a:t>
            </a:r>
            <a:br>
              <a:rPr lang="en-US" dirty="0"/>
            </a:br>
            <a:r>
              <a:rPr lang="en-US" dirty="0"/>
              <a:t>Alternatively, you can choose a table from the Best Practices deck</a:t>
            </a:r>
          </a:p>
        </p:txBody>
      </p:sp>
      <p:sp>
        <p:nvSpPr>
          <p:cNvPr id="8" name="Title">
            <a:extLst>
              <a:ext uri="{FF2B5EF4-FFF2-40B4-BE49-F238E27FC236}">
                <a16:creationId xmlns:a16="http://schemas.microsoft.com/office/drawing/2014/main" id="{6527F677-5D33-4040-AABF-918B61C806CC}"/>
              </a:ext>
            </a:extLst>
          </p:cNvPr>
          <p:cNvSpPr>
            <a:spLocks noGrp="1"/>
          </p:cNvSpPr>
          <p:nvPr>
            <p:ph type="title"/>
          </p:nvPr>
        </p:nvSpPr>
        <p:spPr>
          <a:xfrm>
            <a:off x="457201" y="457200"/>
            <a:ext cx="2940710" cy="1371600"/>
          </a:xfrm>
        </p:spPr>
        <p:txBody>
          <a:bodyPr/>
          <a:lstStyle>
            <a:lvl1pPr>
              <a:defRPr sz="2800">
                <a:solidFill>
                  <a:schemeClr val="tx1"/>
                </a:solidFill>
              </a:defRPr>
            </a:lvl1pPr>
          </a:lstStyle>
          <a:p>
            <a:r>
              <a:rPr lang="en-US"/>
              <a:t>Click to edit Master title style</a:t>
            </a:r>
            <a:endParaRPr lang="en-US" dirty="0"/>
          </a:p>
        </p:txBody>
      </p:sp>
      <p:sp>
        <p:nvSpPr>
          <p:cNvPr id="5" name="Text Placeholder 13">
            <a:extLst>
              <a:ext uri="{FF2B5EF4-FFF2-40B4-BE49-F238E27FC236}">
                <a16:creationId xmlns:a16="http://schemas.microsoft.com/office/drawing/2014/main" id="{80EABE29-6942-D641-9F42-89B444AF7239}"/>
              </a:ext>
            </a:extLst>
          </p:cNvPr>
          <p:cNvSpPr>
            <a:spLocks noGrp="1"/>
          </p:cNvSpPr>
          <p:nvPr>
            <p:ph type="body" sz="quarter" idx="15"/>
          </p:nvPr>
        </p:nvSpPr>
        <p:spPr>
          <a:xfrm>
            <a:off x="457201" y="7315201"/>
            <a:ext cx="294071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2" name="Text Placeholder 7">
            <a:extLst>
              <a:ext uri="{FF2B5EF4-FFF2-40B4-BE49-F238E27FC236}">
                <a16:creationId xmlns:a16="http://schemas.microsoft.com/office/drawing/2014/main" id="{F5446133-653F-2F9D-1942-37FE5C2AA320}"/>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57589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82D0FF">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23203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Divider ">
    <p:bg>
      <p:bgPr>
        <a:solidFill>
          <a:srgbClr val="82D0FF">
            <a:alpha val="10000"/>
          </a:srgb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 </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400" cy="5486401"/>
          </a:xfrm>
        </p:spPr>
        <p:txBody>
          <a:bodyPr>
            <a:noAutofit/>
          </a:bodyPr>
          <a:lstStyle>
            <a:lvl1pPr>
              <a:defRPr sz="5400" b="0" i="0">
                <a:solidFill>
                  <a:schemeClr val="accent3"/>
                </a:solidFill>
                <a:latin typeface="IBM Plex Sans ExtLt" panose="020B030305020300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4F658013-2014-033B-DFF7-77A414D7721C}"/>
              </a:ext>
            </a:extLst>
          </p:cNvPr>
          <p:cNvSpPr txBox="1"/>
          <p:nvPr userDrawn="1"/>
        </p:nvSpPr>
        <p:spPr>
          <a:xfrm>
            <a:off x="2260600" y="8061325"/>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340564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6-1] hd_txt">
    <p:bg>
      <p:bgPr>
        <a:solidFill>
          <a:srgbClr val="82D0FF">
            <a:alpha val="10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991876"/>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t>Industry</a:t>
            </a:r>
            <a:br>
              <a:rPr lang="en-US" kern="0" dirty="0"/>
            </a:br>
            <a:r>
              <a:rPr lang="en-US" kern="0" dirty="0"/>
              <a:t>Overview—</a:t>
            </a:r>
          </a:p>
        </p:txBody>
      </p:sp>
      <p:sp>
        <p:nvSpPr>
          <p:cNvPr id="2" name="Title"/>
          <p:cNvSpPr>
            <a:spLocks noGrp="1"/>
          </p:cNvSpPr>
          <p:nvPr>
            <p:ph type="title" hasCustomPrompt="1"/>
          </p:nvPr>
        </p:nvSpPr>
        <p:spPr>
          <a:xfrm>
            <a:off x="457200" y="2057400"/>
            <a:ext cx="2971796"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5"/>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AC7A9C5-406A-748E-A747-7E1DE59CE6E7}"/>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9" name="Title 44">
            <a:extLst>
              <a:ext uri="{FF2B5EF4-FFF2-40B4-BE49-F238E27FC236}">
                <a16:creationId xmlns:a16="http://schemas.microsoft.com/office/drawing/2014/main" id="{0E3A3BE2-2FB9-C491-B6EE-D8F190F7A70D}"/>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3095444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6-1] hd_txt">
    <p:bg>
      <p:bgPr>
        <a:solidFill>
          <a:srgbClr val="82D0FF">
            <a:alpha val="10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88855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t>Industry</a:t>
            </a:r>
            <a:br>
              <a:rPr lang="en-US" kern="0" dirty="0"/>
            </a:br>
            <a:r>
              <a:rPr lang="en-US" kern="0" dirty="0"/>
              <a:t>Overview—</a:t>
            </a:r>
          </a:p>
        </p:txBody>
      </p:sp>
      <p:sp>
        <p:nvSpPr>
          <p:cNvPr id="2" name="Title"/>
          <p:cNvSpPr>
            <a:spLocks noGrp="1"/>
          </p:cNvSpPr>
          <p:nvPr>
            <p:ph type="title" hasCustomPrompt="1"/>
          </p:nvPr>
        </p:nvSpPr>
        <p:spPr>
          <a:xfrm>
            <a:off x="457200" y="1957130"/>
            <a:ext cx="3200400"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457200" y="4148642"/>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Technologies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5438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imperatives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a:extLst>
              <a:ext uri="{FF2B5EF4-FFF2-40B4-BE49-F238E27FC236}">
                <a16:creationId xmlns:a16="http://schemas.microsoft.com/office/drawing/2014/main" id="{FD3394FC-C20A-2BE9-B19C-A27835C49C33}"/>
              </a:ext>
            </a:extLst>
          </p:cNvPr>
          <p:cNvSpPr>
            <a:spLocks noGrp="1"/>
          </p:cNvSpPr>
          <p:nvPr>
            <p:ph type="body" sz="quarter" idx="23" hasCustomPrompt="1"/>
          </p:nvPr>
        </p:nvSpPr>
        <p:spPr>
          <a:xfrm>
            <a:off x="4572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4" name="TextBox 3">
            <a:extLst>
              <a:ext uri="{FF2B5EF4-FFF2-40B4-BE49-F238E27FC236}">
                <a16:creationId xmlns:a16="http://schemas.microsoft.com/office/drawing/2014/main" id="{AB3CCF93-E3CC-CD42-C47B-26C7BF606E9F}"/>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6" name="Title 44">
            <a:extLst>
              <a:ext uri="{FF2B5EF4-FFF2-40B4-BE49-F238E27FC236}">
                <a16:creationId xmlns:a16="http://schemas.microsoft.com/office/drawing/2014/main" id="{CF25E375-4C9D-5D13-F071-B7484375DC33}"/>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33016801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6-1] hd_txt">
    <p:bg>
      <p:bgPr>
        <a:solidFill>
          <a:srgbClr val="82D0FF">
            <a:alpha val="10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91038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t>Technology:</a:t>
            </a:r>
          </a:p>
        </p:txBody>
      </p:sp>
      <p:sp>
        <p:nvSpPr>
          <p:cNvPr id="2" name="Title"/>
          <p:cNvSpPr>
            <a:spLocks noGrp="1"/>
          </p:cNvSpPr>
          <p:nvPr>
            <p:ph type="title" hasCustomPrompt="1"/>
          </p:nvPr>
        </p:nvSpPr>
        <p:spPr>
          <a:xfrm>
            <a:off x="457200" y="1445560"/>
            <a:ext cx="5029200" cy="611840"/>
          </a:xfrm>
        </p:spPr>
        <p:txBody>
          <a:bodyPr/>
          <a:lstStyle>
            <a:lvl1pPr>
              <a:defRPr sz="3600" b="0" i="0">
                <a:solidFill>
                  <a:schemeClr val="tx1"/>
                </a:solidFill>
                <a:latin typeface="IBM Plex Sans ExtLt" panose="020B0303050203000203" pitchFamily="34" charset="0"/>
              </a:defRPr>
            </a:lvl1pPr>
          </a:lstStyle>
          <a:p>
            <a:r>
              <a:rPr lang="en-US" dirty="0"/>
              <a:t>Click to edit header</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772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chart header</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hasCustomPrompt="1"/>
          </p:nvPr>
        </p:nvSpPr>
        <p:spPr>
          <a:xfrm>
            <a:off x="77724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4" name="Text Placeholder">
            <a:extLst>
              <a:ext uri="{FF2B5EF4-FFF2-40B4-BE49-F238E27FC236}">
                <a16:creationId xmlns:a16="http://schemas.microsoft.com/office/drawing/2014/main" id="{ADD859AD-DAC7-42A1-874C-F724FEBA60EB}"/>
              </a:ext>
            </a:extLst>
          </p:cNvPr>
          <p:cNvSpPr>
            <a:spLocks noGrp="1"/>
          </p:cNvSpPr>
          <p:nvPr>
            <p:ph type="body" sz="quarter" idx="23"/>
          </p:nvPr>
        </p:nvSpPr>
        <p:spPr>
          <a:xfrm>
            <a:off x="457198" y="4114800"/>
            <a:ext cx="5029200" cy="554934"/>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
        <p:nvSpPr>
          <p:cNvPr id="9" name="Text Placeholder 4">
            <a:extLst>
              <a:ext uri="{FF2B5EF4-FFF2-40B4-BE49-F238E27FC236}">
                <a16:creationId xmlns:a16="http://schemas.microsoft.com/office/drawing/2014/main" id="{A96D2E17-5F43-6429-5FF0-478281896E66}"/>
              </a:ext>
            </a:extLst>
          </p:cNvPr>
          <p:cNvSpPr>
            <a:spLocks noGrp="1"/>
          </p:cNvSpPr>
          <p:nvPr>
            <p:ph type="body" sz="quarter" idx="24" hasCustomPrompt="1"/>
          </p:nvPr>
        </p:nvSpPr>
        <p:spPr>
          <a:xfrm>
            <a:off x="228600" y="4495800"/>
            <a:ext cx="5257798" cy="1510283"/>
          </a:xfrm>
          <a:ln w="3175">
            <a:noFill/>
          </a:ln>
        </p:spPr>
        <p:txBody>
          <a:bodyPr lIns="228600" tIns="182880" rIns="228600"/>
          <a:lstStyle>
            <a:lvl1pPr>
              <a:defRPr sz="7200" b="0" i="0">
                <a:solidFill>
                  <a:schemeClr val="accent3"/>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a:extLst>
              <a:ext uri="{FF2B5EF4-FFF2-40B4-BE49-F238E27FC236}">
                <a16:creationId xmlns:a16="http://schemas.microsoft.com/office/drawing/2014/main" id="{252CE69E-E294-D19D-33AE-6136C87840B8}"/>
              </a:ext>
            </a:extLst>
          </p:cNvPr>
          <p:cNvSpPr>
            <a:spLocks noGrp="1"/>
          </p:cNvSpPr>
          <p:nvPr>
            <p:ph type="body" sz="quarter" idx="25"/>
          </p:nvPr>
        </p:nvSpPr>
        <p:spPr>
          <a:xfrm>
            <a:off x="457200" y="6172200"/>
            <a:ext cx="5047050" cy="1600200"/>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
        <p:nvSpPr>
          <p:cNvPr id="6" name="TextBox 5">
            <a:extLst>
              <a:ext uri="{FF2B5EF4-FFF2-40B4-BE49-F238E27FC236}">
                <a16:creationId xmlns:a16="http://schemas.microsoft.com/office/drawing/2014/main" id="{00546C95-CB7C-5B82-C188-8E06ECD6A590}"/>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10" name="Title 44">
            <a:extLst>
              <a:ext uri="{FF2B5EF4-FFF2-40B4-BE49-F238E27FC236}">
                <a16:creationId xmlns:a16="http://schemas.microsoft.com/office/drawing/2014/main" id="{D9385684-873D-7DF1-1A94-0868B2FCB225}"/>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1547266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5"/>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457200" y="975669"/>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Dynamics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1006149"/>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1006149"/>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1006149"/>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4" name="TextBox 3">
            <a:extLst>
              <a:ext uri="{FF2B5EF4-FFF2-40B4-BE49-F238E27FC236}">
                <a16:creationId xmlns:a16="http://schemas.microsoft.com/office/drawing/2014/main" id="{E702B97E-3BF0-CA13-3B24-AE6E9B6D5171}"/>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6" name="Title 44">
            <a:extLst>
              <a:ext uri="{FF2B5EF4-FFF2-40B4-BE49-F238E27FC236}">
                <a16:creationId xmlns:a16="http://schemas.microsoft.com/office/drawing/2014/main" id="{949A3388-8B54-C261-D047-278D731D0F06}"/>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4022546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Business demand</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799" y="864966"/>
            <a:ext cx="6611545"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25" name="Text Placeholder">
            <a:extLst>
              <a:ext uri="{FF2B5EF4-FFF2-40B4-BE49-F238E27FC236}">
                <a16:creationId xmlns:a16="http://schemas.microsoft.com/office/drawing/2014/main" id="{E2A80A90-5ACC-861F-20C7-4A0096F8C92A}"/>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2" name="TextBox 1">
            <a:extLst>
              <a:ext uri="{FF2B5EF4-FFF2-40B4-BE49-F238E27FC236}">
                <a16:creationId xmlns:a16="http://schemas.microsoft.com/office/drawing/2014/main" id="{704FC524-1F97-A3B2-AB89-B91BCA2366E6}"/>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D4F1DF4F-5DD2-0D66-D811-7000A698B0C8}"/>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3442380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6-1] hd_txt">
    <p:bg>
      <p:bgPr>
        <a:solidFill>
          <a:srgbClr val="4481FC">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 name="TextBox 1">
            <a:extLst>
              <a:ext uri="{FF2B5EF4-FFF2-40B4-BE49-F238E27FC236}">
                <a16:creationId xmlns:a16="http://schemas.microsoft.com/office/drawing/2014/main" id="{5003D085-8D30-D471-43AF-8A38D20C5B46}"/>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BAD094EE-81B0-6D14-349B-A0FFFEEEE71D}"/>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
        <p:nvSpPr>
          <p:cNvPr id="9" name="Title">
            <a:extLst>
              <a:ext uri="{FF2B5EF4-FFF2-40B4-BE49-F238E27FC236}">
                <a16:creationId xmlns:a16="http://schemas.microsoft.com/office/drawing/2014/main" id="{B1376AA7-9FD3-27C5-E14B-AB9D9A5D4C04}"/>
              </a:ext>
            </a:extLst>
          </p:cNvPr>
          <p:cNvSpPr>
            <a:spLocks noGrp="1"/>
          </p:cNvSpPr>
          <p:nvPr>
            <p:ph type="title" hasCustomPrompt="1"/>
          </p:nvPr>
        </p:nvSpPr>
        <p:spPr>
          <a:xfrm>
            <a:off x="457200" y="987453"/>
            <a:ext cx="2971796" cy="1926534"/>
          </a:xfrm>
        </p:spPr>
        <p:txBody>
          <a:bodyPr/>
          <a:lstStyle>
            <a:lvl1pPr>
              <a:defRPr sz="3600" b="0" i="0">
                <a:solidFill>
                  <a:schemeClr val="tx1"/>
                </a:solidFill>
                <a:latin typeface="IBM Plex Sans ExtLt" panose="020B0303050203000203" pitchFamily="34" charset="0"/>
              </a:defRPr>
            </a:lvl1pPr>
          </a:lstStyle>
          <a:p>
            <a:r>
              <a:rPr lang="en-US" dirty="0"/>
              <a:t>[Title]</a:t>
            </a:r>
            <a:br>
              <a:rPr lang="en-US" dirty="0"/>
            </a:br>
            <a:endParaRPr lang="en-US" dirty="0"/>
          </a:p>
        </p:txBody>
      </p:sp>
    </p:spTree>
    <p:extLst>
      <p:ext uri="{BB962C8B-B14F-4D97-AF65-F5344CB8AC3E}">
        <p14:creationId xmlns:p14="http://schemas.microsoft.com/office/powerpoint/2010/main" val="2086500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6-1] hd_txt">
    <p:bg>
      <p:bgPr>
        <a:solidFill>
          <a:srgbClr val="4481FC">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1033283"/>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t>Industry</a:t>
            </a:r>
            <a:br>
              <a:rPr lang="en-US" kern="0" dirty="0"/>
            </a:br>
            <a:r>
              <a:rPr lang="en-US" kern="0" dirty="0"/>
              <a:t>dynamics—</a:t>
            </a:r>
          </a:p>
        </p:txBody>
      </p:sp>
      <p:sp>
        <p:nvSpPr>
          <p:cNvPr id="2" name="Title"/>
          <p:cNvSpPr>
            <a:spLocks noGrp="1"/>
          </p:cNvSpPr>
          <p:nvPr>
            <p:ph type="title" hasCustomPrompt="1"/>
          </p:nvPr>
        </p:nvSpPr>
        <p:spPr>
          <a:xfrm>
            <a:off x="457200" y="2178055"/>
            <a:ext cx="2971796" cy="2133600"/>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IT supply</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7315200" y="868680"/>
            <a:ext cx="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799" y="864966"/>
            <a:ext cx="6611545"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11" name="Text Placeholder">
            <a:extLst>
              <a:ext uri="{FF2B5EF4-FFF2-40B4-BE49-F238E27FC236}">
                <a16:creationId xmlns:a16="http://schemas.microsoft.com/office/drawing/2014/main" id="{B99BC46B-6D91-C05C-2E73-5F4ADDC3E876}"/>
              </a:ext>
            </a:extLst>
          </p:cNvPr>
          <p:cNvSpPr>
            <a:spLocks noGrp="1"/>
          </p:cNvSpPr>
          <p:nvPr>
            <p:ph type="body" sz="quarter" idx="24" hasCustomPrompt="1"/>
          </p:nvPr>
        </p:nvSpPr>
        <p:spPr>
          <a:xfrm>
            <a:off x="457200" y="4311655"/>
            <a:ext cx="2971796" cy="2057400"/>
          </a:xfrm>
        </p:spPr>
        <p:txBody>
          <a:bodyPr/>
          <a:lstStyle>
            <a:lvl1pPr marL="0" indent="0">
              <a:buClr>
                <a:srgbClr val="001141"/>
              </a:buClr>
              <a:defRPr sz="1600" b="0" i="0">
                <a:solidFill>
                  <a:schemeClr val="accent3"/>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12" name="Text Placeholder">
            <a:extLst>
              <a:ext uri="{FF2B5EF4-FFF2-40B4-BE49-F238E27FC236}">
                <a16:creationId xmlns:a16="http://schemas.microsoft.com/office/drawing/2014/main" id="{FCF97B2B-4D15-3E2E-5CBD-13C291E8F3C5}"/>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9" name="TextBox 8">
            <a:extLst>
              <a:ext uri="{FF2B5EF4-FFF2-40B4-BE49-F238E27FC236}">
                <a16:creationId xmlns:a16="http://schemas.microsoft.com/office/drawing/2014/main" id="{8A8A2994-3E19-1595-61B1-28EA7B7216DD}"/>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13" name="Title 44">
            <a:extLst>
              <a:ext uri="{FF2B5EF4-FFF2-40B4-BE49-F238E27FC236}">
                <a16:creationId xmlns:a16="http://schemas.microsoft.com/office/drawing/2014/main" id="{6FCCBDC4-684E-2681-B255-8D7B25B0CCE5}"/>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2965951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6-1] hd_txt">
    <p:bg>
      <p:bgPr>
        <a:solidFill>
          <a:srgbClr val="4481FC">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5"/>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4038600"/>
            <a:ext cx="2971796" cy="2133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dirty="0"/>
              <a:t>New business</a:t>
            </a:r>
            <a:br>
              <a:rPr lang="en-US" kern="0" dirty="0"/>
            </a:br>
            <a:r>
              <a:rPr lang="en-US" kern="0" dirty="0"/>
              <a:t>capabilities</a:t>
            </a:r>
          </a:p>
        </p:txBody>
      </p:sp>
      <p:sp>
        <p:nvSpPr>
          <p:cNvPr id="2" name="Title"/>
          <p:cNvSpPr>
            <a:spLocks noGrp="1"/>
          </p:cNvSpPr>
          <p:nvPr>
            <p:ph type="title" hasCustomPrompt="1"/>
          </p:nvPr>
        </p:nvSpPr>
        <p:spPr>
          <a:xfrm>
            <a:off x="457200" y="987453"/>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imperatives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1017933"/>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1017933"/>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1017933"/>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4" name="TextBox 3">
            <a:extLst>
              <a:ext uri="{FF2B5EF4-FFF2-40B4-BE49-F238E27FC236}">
                <a16:creationId xmlns:a16="http://schemas.microsoft.com/office/drawing/2014/main" id="{A7AFD422-3FF5-677C-4F1E-630888CB9993}"/>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6" name="Title 44">
            <a:extLst>
              <a:ext uri="{FF2B5EF4-FFF2-40B4-BE49-F238E27FC236}">
                <a16:creationId xmlns:a16="http://schemas.microsoft.com/office/drawing/2014/main" id="{1686BBD2-82E9-62DE-96ED-BC69D9FE1CDC}"/>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3986902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6-1] hd_txt">
    <p:bg>
      <p:bgPr>
        <a:solidFill>
          <a:srgbClr val="4481FC">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1094133"/>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on two lines]</a:t>
            </a:r>
            <a:br>
              <a:rPr lang="en-US" dirty="0"/>
            </a:br>
            <a:endParaRPr lang="en-US" dirty="0"/>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145104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br>
              <a:rPr lang="en-US" kern="0" dirty="0"/>
            </a:br>
            <a:br>
              <a:rPr lang="en-US" kern="0" dirty="0"/>
            </a:br>
            <a:r>
              <a:rPr lang="en-US" kern="0" dirty="0"/>
              <a:t>Dynamics—</a:t>
            </a:r>
            <a:br>
              <a:rPr lang="en-US" kern="0" dirty="0"/>
            </a:br>
            <a:r>
              <a:rPr lang="en-US" kern="0" dirty="0"/>
              <a:t>A changing</a:t>
            </a:r>
            <a:br>
              <a:rPr lang="en-US" kern="0" dirty="0"/>
            </a:br>
            <a:r>
              <a:rPr lang="en-US" kern="0" dirty="0"/>
              <a:t>landscape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457200"/>
            <a:ext cx="3570" cy="7315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5"/>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A37E8ED6-F12E-7059-6ABE-346E41F6F898}"/>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9" name="Title 44">
            <a:extLst>
              <a:ext uri="{FF2B5EF4-FFF2-40B4-BE49-F238E27FC236}">
                <a16:creationId xmlns:a16="http://schemas.microsoft.com/office/drawing/2014/main" id="{ABBDE14B-EBCD-472C-187C-3F989F73A293}"/>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8517307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6-1] hd_txt">
    <p:bg>
      <p:bgPr>
        <a:solidFill>
          <a:srgbClr val="4481FC">
            <a:alpha val="10000"/>
          </a:srgbClr>
        </a:solidFill>
        <a:effectLst/>
      </p:bgPr>
    </p:bg>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FBA9C920-33E2-A991-2E41-1D12DF1D31E3}"/>
              </a:ext>
            </a:extLst>
          </p:cNvPr>
          <p:cNvSpPr txBox="1">
            <a:spLocks/>
          </p:cNvSpPr>
          <p:nvPr userDrawn="1"/>
        </p:nvSpPr>
        <p:spPr>
          <a:xfrm>
            <a:off x="457200" y="785774"/>
            <a:ext cx="2971800" cy="668182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6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4000" kern="0" dirty="0"/>
              <a:t>Click to edit industry name</a:t>
            </a:r>
          </a:p>
        </p:txBody>
      </p:sp>
      <p:sp>
        <p:nvSpPr>
          <p:cNvPr id="2" name="Title"/>
          <p:cNvSpPr>
            <a:spLocks noGrp="1"/>
          </p:cNvSpPr>
          <p:nvPr>
            <p:ph type="title"/>
          </p:nvPr>
        </p:nvSpPr>
        <p:spPr>
          <a:xfrm>
            <a:off x="4876800" y="738226"/>
            <a:ext cx="32004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3962400" y="466342"/>
            <a:ext cx="3124201" cy="6871411"/>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Footer Placeholder 3">
            <a:extLst>
              <a:ext uri="{FF2B5EF4-FFF2-40B4-BE49-F238E27FC236}">
                <a16:creationId xmlns:a16="http://schemas.microsoft.com/office/drawing/2014/main" id="{5EF7B8C5-33FC-DFD2-9F6B-066BA7A861C2}"/>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5" name="Title 44">
            <a:extLst>
              <a:ext uri="{FF2B5EF4-FFF2-40B4-BE49-F238E27FC236}">
                <a16:creationId xmlns:a16="http://schemas.microsoft.com/office/drawing/2014/main" id="{7CC4C16D-3315-0939-0341-9396385D076D}"/>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Tree>
    <p:extLst>
      <p:ext uri="{BB962C8B-B14F-4D97-AF65-F5344CB8AC3E}">
        <p14:creationId xmlns:p14="http://schemas.microsoft.com/office/powerpoint/2010/main" val="3296445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Divider ">
    <p:spTree>
      <p:nvGrpSpPr>
        <p:cNvPr id="1" name=""/>
        <p:cNvGrpSpPr/>
        <p:nvPr/>
      </p:nvGrpSpPr>
      <p:grpSpPr>
        <a:xfrm>
          <a:off x="0" y="0"/>
          <a:ext cx="0" cy="0"/>
          <a:chOff x="0" y="0"/>
          <a:chExt cx="0" cy="0"/>
        </a:xfrm>
      </p:grpSpPr>
      <p:sp>
        <p:nvSpPr>
          <p:cNvPr id="2" name="Title"/>
          <p:cNvSpPr>
            <a:spLocks noGrp="1"/>
          </p:cNvSpPr>
          <p:nvPr>
            <p:ph type="title"/>
          </p:nvPr>
        </p:nvSpPr>
        <p:spPr>
          <a:xfrm>
            <a:off x="457200" y="329184"/>
            <a:ext cx="64008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rgbClr val="82D0FF">
              <a:alpha val="10000"/>
            </a:srgbClr>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114800"/>
            <a:ext cx="6400800" cy="32138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D9E4C563-0ECA-96A5-A0C0-150F0E2C411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640990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4481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064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857856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360574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82D0FF">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3742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dirty="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5E62DC76-CCC6-11DE-6590-25C83155F71D}"/>
              </a:ext>
            </a:extLst>
          </p:cNvPr>
          <p:cNvSpPr txBox="1"/>
          <p:nvPr userDrawn="1"/>
        </p:nvSpPr>
        <p:spPr>
          <a:xfrm>
            <a:off x="3552825" y="2600325"/>
            <a:ext cx="0" cy="0"/>
          </a:xfrm>
          <a:prstGeom prst="rect">
            <a:avLst/>
          </a:prstGeom>
          <a:noFill/>
        </p:spPr>
        <p:txBody>
          <a:bodyPr wrap="none" lIns="0" tIns="0" rIns="0" bIns="0" rtlCol="0">
            <a:noAutofit/>
          </a:bodyPr>
          <a:lstStyle/>
          <a:p>
            <a:pPr algn="l">
              <a:lnSpc>
                <a:spcPct val="110000"/>
              </a:lnSpc>
              <a:spcBef>
                <a:spcPts val="1800"/>
              </a:spcBef>
            </a:pPr>
            <a:endParaRPr lang="en-CH" sz="1800" err="1">
              <a:solidFill>
                <a:schemeClr val="tx1"/>
              </a:solidFill>
              <a:latin typeface="+mn-lt"/>
              <a:ea typeface="IBM Plex Sans" charset="0"/>
              <a:cs typeface="IBM Plex Sans" charset="0"/>
            </a:endParaRPr>
          </a:p>
        </p:txBody>
      </p:sp>
      <p:sp>
        <p:nvSpPr>
          <p:cNvPr id="6" name="TextBox 5">
            <a:extLst>
              <a:ext uri="{FF2B5EF4-FFF2-40B4-BE49-F238E27FC236}">
                <a16:creationId xmlns:a16="http://schemas.microsoft.com/office/drawing/2014/main" id="{A349C44A-0994-45E6-1DDB-DEABF8C881C7}"/>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10" name="Title 44">
            <a:extLst>
              <a:ext uri="{FF2B5EF4-FFF2-40B4-BE49-F238E27FC236}">
                <a16:creationId xmlns:a16="http://schemas.microsoft.com/office/drawing/2014/main" id="{03D920F5-99AE-D6A3-7944-8312AAC61A09}"/>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
        <p:nvSpPr>
          <p:cNvPr id="2" name="TextBox 1">
            <a:extLst>
              <a:ext uri="{FF2B5EF4-FFF2-40B4-BE49-F238E27FC236}">
                <a16:creationId xmlns:a16="http://schemas.microsoft.com/office/drawing/2014/main" id="{BA573508-13BE-AF1C-459E-CA603351982E}"/>
              </a:ext>
            </a:extLst>
          </p:cNvPr>
          <p:cNvSpPr txBox="1"/>
          <p:nvPr userDrawn="1"/>
        </p:nvSpPr>
        <p:spPr>
          <a:xfrm>
            <a:off x="3441700" y="18034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656790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 Divider ">
    <p:bg>
      <p:bgPr>
        <a:solidFill>
          <a:srgbClr val="4481FC">
            <a:alpha val="1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457200"/>
            <a:ext cx="10515601" cy="3657600"/>
          </a:xfrm>
        </p:spPr>
        <p:txBody>
          <a:bodyPr>
            <a:noAutofit/>
          </a:bodyPr>
          <a:lstStyle>
            <a:lvl1pPr>
              <a:defRPr sz="8800" b="0" i="0">
                <a:solidFill>
                  <a:schemeClr val="accent3"/>
                </a:solidFill>
                <a:latin typeface="IBM Plex Sans ExtLt" panose="020B0303050203000203" pitchFamily="34"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0430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4 column">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1" y="2057400"/>
            <a:ext cx="3570" cy="5486400"/>
          </a:xfrm>
          <a:prstGeom prst="line">
            <a:avLst/>
          </a:prstGeom>
          <a:ln w="3175">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2" y="2057400"/>
            <a:ext cx="1" cy="5486400"/>
          </a:xfrm>
          <a:prstGeom prst="line">
            <a:avLst/>
          </a:prstGeom>
          <a:ln w="3175">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3635" y="1295400"/>
            <a:ext cx="10512030" cy="1219200"/>
          </a:xfrm>
        </p:spPr>
        <p:txBody>
          <a:bodyPr/>
          <a:lstStyle>
            <a:lvl1pPr>
              <a:lnSpc>
                <a:spcPct val="100000"/>
              </a:lnSpc>
              <a:defRPr sz="2782">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695">
                <a:solidFill>
                  <a:schemeClr val="tx1">
                    <a:alpha val="60000"/>
                  </a:schemeClr>
                </a:solidFill>
              </a:defRPr>
            </a:lvl1pPr>
          </a:lstStyle>
          <a:p>
            <a:endParaRPr lang="en-US" dirty="0"/>
          </a:p>
        </p:txBody>
      </p:sp>
      <p:pic>
        <p:nvPicPr>
          <p:cNvPr id="4" name="Picture 3">
            <a:extLst>
              <a:ext uri="{FF2B5EF4-FFF2-40B4-BE49-F238E27FC236}">
                <a16:creationId xmlns:a16="http://schemas.microsoft.com/office/drawing/2014/main" id="{E79DD520-F39C-8EF6-2549-AE0A4453D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2" name="TextBox 1">
            <a:extLst>
              <a:ext uri="{FF2B5EF4-FFF2-40B4-BE49-F238E27FC236}">
                <a16:creationId xmlns:a16="http://schemas.microsoft.com/office/drawing/2014/main" id="{BB3DA06C-9AD5-E46B-6270-39B3F1DC4C8A}"/>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BE56E0FC-F0B6-344A-7D8C-C9AD3FCA2D92}"/>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
        <p:nvSpPr>
          <p:cNvPr id="6" name="Content Placeholder 1">
            <a:extLst>
              <a:ext uri="{FF2B5EF4-FFF2-40B4-BE49-F238E27FC236}">
                <a16:creationId xmlns:a16="http://schemas.microsoft.com/office/drawing/2014/main" id="{651FCF9B-10B4-8F3F-1D5B-6DB081B82BBA}"/>
              </a:ext>
            </a:extLst>
          </p:cNvPr>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FEAE2E04-733E-C818-083C-84583FECB577}"/>
              </a:ext>
            </a:extLst>
          </p:cNvPr>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97D42A35-E617-A9EB-1775-C7C7FEE20461}"/>
              </a:ext>
            </a:extLst>
          </p:cNvPr>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4">
            <a:extLst>
              <a:ext uri="{FF2B5EF4-FFF2-40B4-BE49-F238E27FC236}">
                <a16:creationId xmlns:a16="http://schemas.microsoft.com/office/drawing/2014/main" id="{92E4B5EC-EBE2-4171-84DB-81903C9E01B7}"/>
              </a:ext>
            </a:extLst>
          </p:cNvPr>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165053"/>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0CE4-85F5-F8F2-C8EB-6FEC3942C53D}"/>
              </a:ext>
            </a:extLst>
          </p:cNvPr>
          <p:cNvSpPr>
            <a:spLocks noGrp="1"/>
          </p:cNvSpPr>
          <p:nvPr>
            <p:ph type="ctrTitle"/>
          </p:nvPr>
        </p:nvSpPr>
        <p:spPr>
          <a:xfrm>
            <a:off x="1828800" y="1346200"/>
            <a:ext cx="10972800" cy="2865438"/>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ECDED180-7763-AD44-C735-DFA4C936C316}"/>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603D52AE-24F0-EE14-333A-46A050FF1E8F}"/>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5709DFC8-A840-0B72-F189-82B11CB8057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FB10E7E-9667-B011-A1CD-C0D079574B98}"/>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30995594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235B-FDC9-27F4-746D-6CA88E417532}"/>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3533249-CAA6-CA1F-F1D9-0F7EA18EFF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662C1EC-C6EC-0317-C493-E9B8758FEBDD}"/>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54D868D2-966D-D49C-5A77-DBA74597CBD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92DEC82-022E-10FA-286F-4202634722FF}"/>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3897773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09E9C-4EF3-932F-BAE5-09CD0BA5FE61}"/>
              </a:ext>
            </a:extLst>
          </p:cNvPr>
          <p:cNvSpPr>
            <a:spLocks noGrp="1"/>
          </p:cNvSpPr>
          <p:nvPr>
            <p:ph type="title"/>
          </p:nvPr>
        </p:nvSpPr>
        <p:spPr>
          <a:xfrm>
            <a:off x="998538" y="2051050"/>
            <a:ext cx="12619037" cy="3424238"/>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38C539DE-7A0E-F39D-7680-AA9D55BF9D9D}"/>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5DAB76-9392-BFCD-4F75-8941C0CD2E01}"/>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57C19264-E958-D20A-C5E9-FCD23BA0332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A2A3C2D1-B121-DE54-11F8-020A759A86D0}"/>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332719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Divider ">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0" hasCustomPrompt="1"/>
          </p:nvPr>
        </p:nvSpPr>
        <p:spPr>
          <a:xfrm>
            <a:off x="7772399" y="457199"/>
            <a:ext cx="6400800" cy="7204174"/>
          </a:xfrm>
        </p:spPr>
        <p:txBody>
          <a:bodyPr anchor="ctr"/>
          <a:lstStyle>
            <a:lvl1pPr algn="ctr">
              <a:defRPr sz="1200">
                <a:solidFill>
                  <a:schemeClr val="accent6"/>
                </a:solidFill>
                <a:latin typeface="IBM Plex Sans" charset="0"/>
                <a:ea typeface="IBM Plex Sans" charset="0"/>
                <a:cs typeface="IBM Plex Sans" charset="0"/>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p:nvPr>
        </p:nvSpPr>
        <p:spPr>
          <a:xfrm>
            <a:off x="457201" y="329184"/>
            <a:ext cx="6629399" cy="3019300"/>
          </a:xfrm>
        </p:spPr>
        <p:txBody>
          <a:bodyPr>
            <a:noAutofit/>
          </a:bodyPr>
          <a:lstStyle>
            <a:lvl1pPr>
              <a:defRPr sz="5400" b="0" i="0">
                <a:solidFill>
                  <a:schemeClr val="accent3"/>
                </a:solidFill>
                <a:latin typeface="IBM Plex Sans ExtLt" panose="020B0303050203000203" pitchFamily="34" charset="0"/>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647D0886-36E3-4849-BE56-B5CD912ABB09}"/>
              </a:ext>
            </a:extLst>
          </p:cNvPr>
          <p:cNvSpPr>
            <a:spLocks noGrp="1"/>
          </p:cNvSpPr>
          <p:nvPr>
            <p:ph idx="1"/>
          </p:nvPr>
        </p:nvSpPr>
        <p:spPr>
          <a:xfrm>
            <a:off x="457200" y="4114799"/>
            <a:ext cx="6629398" cy="3546573"/>
          </a:xfrm>
          <a:prstGeom prst="rect">
            <a:avLst/>
          </a:prstGeom>
        </p:spPr>
        <p:txBody>
          <a:bodyPr tIns="0">
            <a:noAutofit/>
          </a:bodyPr>
          <a:lstStyle>
            <a:lvl1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4pPr>
            <a:lvl5pPr>
              <a:defRPr sz="1600" b="0" i="0">
                <a:latin typeface="IBM Plex Sans Light" panose="020B0403050203000203" pitchFamily="34" charset="0"/>
                <a:ea typeface="IBM Plex Sans Light" panose="020B0403050203000203" pitchFamily="34" charset="0"/>
                <a:cs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3">
            <a:extLst>
              <a:ext uri="{FF2B5EF4-FFF2-40B4-BE49-F238E27FC236}">
                <a16:creationId xmlns:a16="http://schemas.microsoft.com/office/drawing/2014/main" id="{BDB2C1B9-C605-DD43-9FD0-52F1A1A98F9C}"/>
              </a:ext>
            </a:extLst>
          </p:cNvPr>
          <p:cNvSpPr>
            <a:spLocks noGrp="1"/>
          </p:cNvSpPr>
          <p:nvPr>
            <p:ph type="body" sz="quarter" idx="15"/>
          </p:nvPr>
        </p:nvSpPr>
        <p:spPr>
          <a:xfrm>
            <a:off x="457200" y="7467599"/>
            <a:ext cx="6629398" cy="3322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10" name="Text Placeholder 7">
            <a:extLst>
              <a:ext uri="{FF2B5EF4-FFF2-40B4-BE49-F238E27FC236}">
                <a16:creationId xmlns:a16="http://schemas.microsoft.com/office/drawing/2014/main" id="{7A3129D5-04B5-78CE-5363-454B1A46BAA4}"/>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898886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D79C-0CA6-FE6B-A542-DE7B473EEDA3}"/>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45F56BBD-FCF7-CCB7-90EF-5AD57A500DE4}"/>
              </a:ext>
            </a:extLst>
          </p:cNvPr>
          <p:cNvSpPr>
            <a:spLocks noGrp="1"/>
          </p:cNvSpPr>
          <p:nvPr>
            <p:ph sz="half" idx="1"/>
          </p:nvPr>
        </p:nvSpPr>
        <p:spPr>
          <a:xfrm>
            <a:off x="1006475" y="2190750"/>
            <a:ext cx="6232525" cy="5221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778B3271-83EB-B6EB-CF19-087A5CCBE8B2}"/>
              </a:ext>
            </a:extLst>
          </p:cNvPr>
          <p:cNvSpPr>
            <a:spLocks noGrp="1"/>
          </p:cNvSpPr>
          <p:nvPr>
            <p:ph sz="half" idx="2"/>
          </p:nvPr>
        </p:nvSpPr>
        <p:spPr>
          <a:xfrm>
            <a:off x="7391400" y="2190750"/>
            <a:ext cx="6232525" cy="5221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BBE7FA70-3720-FAA9-0B62-0B8F297F6226}"/>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6" name="Footer Placeholder 5">
            <a:extLst>
              <a:ext uri="{FF2B5EF4-FFF2-40B4-BE49-F238E27FC236}">
                <a16:creationId xmlns:a16="http://schemas.microsoft.com/office/drawing/2014/main" id="{9DE9F248-1B5B-D287-03D6-4F119A5733C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688ED8E-C011-2346-2D40-B9FE0CCD1C5A}"/>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2292700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15BE-BCFB-C7A9-ADF7-B1FB188C6250}"/>
              </a:ext>
            </a:extLst>
          </p:cNvPr>
          <p:cNvSpPr>
            <a:spLocks noGrp="1"/>
          </p:cNvSpPr>
          <p:nvPr>
            <p:ph type="title"/>
          </p:nvPr>
        </p:nvSpPr>
        <p:spPr>
          <a:xfrm>
            <a:off x="1008063" y="438150"/>
            <a:ext cx="12619037" cy="1590675"/>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FE77684-ECF8-7022-B13F-9C283698D71F}"/>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5CD04F-BE3B-C692-89C9-409BA5C3B73D}"/>
              </a:ext>
            </a:extLst>
          </p:cNvPr>
          <p:cNvSpPr>
            <a:spLocks noGrp="1"/>
          </p:cNvSpPr>
          <p:nvPr>
            <p:ph sz="half" idx="2"/>
          </p:nvPr>
        </p:nvSpPr>
        <p:spPr>
          <a:xfrm>
            <a:off x="1008063" y="3006725"/>
            <a:ext cx="6189662" cy="4421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CEF35757-B2A2-9CE3-FBBA-4A4B2928A330}"/>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96CDC6B-71EA-7E26-1011-19A495F3E57F}"/>
              </a:ext>
            </a:extLst>
          </p:cNvPr>
          <p:cNvSpPr>
            <a:spLocks noGrp="1"/>
          </p:cNvSpPr>
          <p:nvPr>
            <p:ph sz="quarter" idx="4"/>
          </p:nvPr>
        </p:nvSpPr>
        <p:spPr>
          <a:xfrm>
            <a:off x="7407275" y="3006725"/>
            <a:ext cx="6219825" cy="4421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DC260486-13B5-15F7-AA3F-2885D0240104}"/>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8" name="Footer Placeholder 7">
            <a:extLst>
              <a:ext uri="{FF2B5EF4-FFF2-40B4-BE49-F238E27FC236}">
                <a16:creationId xmlns:a16="http://schemas.microsoft.com/office/drawing/2014/main" id="{C3B63C5E-F125-68B4-D81A-056854BCF1FF}"/>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336C83F-9DB4-9E4F-CA3D-E35CE10387BB}"/>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42375385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39F94-0A2F-DDE5-D84D-817571295D4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E9884D53-5716-5B20-A14B-1619EEA1C238}"/>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4" name="Footer Placeholder 3">
            <a:extLst>
              <a:ext uri="{FF2B5EF4-FFF2-40B4-BE49-F238E27FC236}">
                <a16:creationId xmlns:a16="http://schemas.microsoft.com/office/drawing/2014/main" id="{32910C94-D5EB-1445-3218-9D116D3D493D}"/>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94E577B6-C653-4D49-A15A-3671A3B8F145}"/>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2075582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242D7-A77F-C245-7F07-25EFFCEDAF03}"/>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3" name="Footer Placeholder 2">
            <a:extLst>
              <a:ext uri="{FF2B5EF4-FFF2-40B4-BE49-F238E27FC236}">
                <a16:creationId xmlns:a16="http://schemas.microsoft.com/office/drawing/2014/main" id="{3956C585-88E8-49E9-6EAC-E57B6318B678}"/>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980AE8A2-2A9F-99B3-DD1E-EFE65F3A8B74}"/>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16722342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D89A-6F19-A862-B6FD-973A2BBD7B85}"/>
              </a:ext>
            </a:extLst>
          </p:cNvPr>
          <p:cNvSpPr>
            <a:spLocks noGrp="1"/>
          </p:cNvSpPr>
          <p:nvPr>
            <p:ph type="title"/>
          </p:nvPr>
        </p:nvSpPr>
        <p:spPr>
          <a:xfrm>
            <a:off x="1008063" y="549275"/>
            <a:ext cx="4718050" cy="1919288"/>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E8C7541-423D-959B-2C10-00F0B2DA01E6}"/>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CAB8553D-2CAD-7A37-20FF-6210FF9C6D18}"/>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22119B-B013-0523-9037-6F2CDF311449}"/>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6" name="Footer Placeholder 5">
            <a:extLst>
              <a:ext uri="{FF2B5EF4-FFF2-40B4-BE49-F238E27FC236}">
                <a16:creationId xmlns:a16="http://schemas.microsoft.com/office/drawing/2014/main" id="{894CB23A-D165-9EC9-A738-23F3F255767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D410DBB-1D18-E16E-05A1-D75B67D804FB}"/>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14254972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E84B-996D-9E5E-B999-619D16D03510}"/>
              </a:ext>
            </a:extLst>
          </p:cNvPr>
          <p:cNvSpPr>
            <a:spLocks noGrp="1"/>
          </p:cNvSpPr>
          <p:nvPr>
            <p:ph type="title"/>
          </p:nvPr>
        </p:nvSpPr>
        <p:spPr>
          <a:xfrm>
            <a:off x="1008063" y="549275"/>
            <a:ext cx="4718050" cy="1919288"/>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4B01F33C-BCE6-5723-CB9D-A10BC617BC1A}"/>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A0F518E9-5951-A483-9DCC-E94A597FB0C8}"/>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6FFE19-1037-B58B-A86D-D66040F79678}"/>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6" name="Footer Placeholder 5">
            <a:extLst>
              <a:ext uri="{FF2B5EF4-FFF2-40B4-BE49-F238E27FC236}">
                <a16:creationId xmlns:a16="http://schemas.microsoft.com/office/drawing/2014/main" id="{D028FDFC-B748-7F39-FA6E-C4A92CC3BD3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A98D31E-CDC9-DDCA-B827-54427ABC0B4A}"/>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12619182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30B-C5FB-E025-FB09-977060C6EBAF}"/>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5670D19D-F4D0-9D1E-B947-9776FE643B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613F85FF-F8E5-3158-8823-8DEFC8F02931}"/>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574881C5-D91F-0631-35E2-3B48AC5FBE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A436EBF-CAFC-86C3-0CAF-C32BE6354B5B}"/>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2129500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B4CA7-F100-124C-36F1-840F612596F5}"/>
              </a:ext>
            </a:extLst>
          </p:cNvPr>
          <p:cNvSpPr>
            <a:spLocks noGrp="1"/>
          </p:cNvSpPr>
          <p:nvPr>
            <p:ph type="title" orient="vert"/>
          </p:nvPr>
        </p:nvSpPr>
        <p:spPr>
          <a:xfrm>
            <a:off x="10469563" y="438150"/>
            <a:ext cx="3154362" cy="697388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A3DF4D71-160E-0090-3EC6-2D6AE5C8B8F5}"/>
              </a:ext>
            </a:extLst>
          </p:cNvPr>
          <p:cNvSpPr>
            <a:spLocks noGrp="1"/>
          </p:cNvSpPr>
          <p:nvPr>
            <p:ph type="body" orient="vert" idx="1"/>
          </p:nvPr>
        </p:nvSpPr>
        <p:spPr>
          <a:xfrm>
            <a:off x="1006475" y="438150"/>
            <a:ext cx="9310688" cy="69738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4731DD6A-349B-4E4D-D1BF-E8C41CEAB3E5}"/>
              </a:ext>
            </a:extLst>
          </p:cNvPr>
          <p:cNvSpPr>
            <a:spLocks noGrp="1"/>
          </p:cNvSpPr>
          <p:nvPr>
            <p:ph type="dt" sz="half" idx="10"/>
          </p:nvPr>
        </p:nvSpPr>
        <p:spPr/>
        <p:txBody>
          <a:body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CFB23F43-C620-3ED3-4585-E084EB254E4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14617C9-F61A-FA1B-EE91-3187ACC7B2AD}"/>
              </a:ext>
            </a:extLst>
          </p:cNvPr>
          <p:cNvSpPr>
            <a:spLocks noGrp="1"/>
          </p:cNvSpPr>
          <p:nvPr>
            <p:ph type="sldNum" sz="quarter" idx="12"/>
          </p:nvPr>
        </p:nvSpPr>
        <p:spPr/>
        <p:txBody>
          <a:bodyPr/>
          <a:lstStyle/>
          <a:p>
            <a:fld id="{FAA302A8-E5DE-0E48-AF4F-C722DCCAD4D6}" type="slidenum">
              <a:rPr lang="en-CH" smtClean="0"/>
              <a:t>‹#›</a:t>
            </a:fld>
            <a:endParaRPr lang="en-CH"/>
          </a:p>
        </p:txBody>
      </p:sp>
    </p:spTree>
    <p:extLst>
      <p:ext uri="{BB962C8B-B14F-4D97-AF65-F5344CB8AC3E}">
        <p14:creationId xmlns:p14="http://schemas.microsoft.com/office/powerpoint/2010/main" val="12344570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1] 2 txt, 1/2 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627571" cy="1287475"/>
          </a:xfrm>
        </p:spPr>
        <p:txBody>
          <a:bodyPr tIns="0"/>
          <a:lstStyle>
            <a:lvl1pPr>
              <a:defRPr sz="3200">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457200" y="2057400"/>
            <a:ext cx="3200400" cy="56039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7772399" y="457199"/>
            <a:ext cx="6400800" cy="7204174"/>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9" name="Text Placeholder 1">
            <a:extLst>
              <a:ext uri="{FF2B5EF4-FFF2-40B4-BE49-F238E27FC236}">
                <a16:creationId xmlns:a16="http://schemas.microsoft.com/office/drawing/2014/main" id="{311AB5F3-768D-9444-8A78-4F8F91978D0D}"/>
              </a:ext>
            </a:extLst>
          </p:cNvPr>
          <p:cNvSpPr>
            <a:spLocks noGrp="1"/>
          </p:cNvSpPr>
          <p:nvPr>
            <p:ph type="body" sz="quarter" idx="16"/>
          </p:nvPr>
        </p:nvSpPr>
        <p:spPr>
          <a:xfrm>
            <a:off x="3886200" y="2057399"/>
            <a:ext cx="3200400" cy="5603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13">
            <a:extLst>
              <a:ext uri="{FF2B5EF4-FFF2-40B4-BE49-F238E27FC236}">
                <a16:creationId xmlns:a16="http://schemas.microsoft.com/office/drawing/2014/main" id="{646AAB5D-25AB-514A-A048-C9566069DCAD}"/>
              </a:ext>
            </a:extLst>
          </p:cNvPr>
          <p:cNvSpPr>
            <a:spLocks noGrp="1"/>
          </p:cNvSpPr>
          <p:nvPr>
            <p:ph type="body" sz="quarter" idx="15"/>
          </p:nvPr>
        </p:nvSpPr>
        <p:spPr>
          <a:xfrm>
            <a:off x="457201" y="7315201"/>
            <a:ext cx="32004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B4352434-845D-F62B-2474-79BC9F60D321}"/>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112450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2] hd, variable; 2 t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457200" y="457200"/>
            <a:ext cx="6627571" cy="1287475"/>
          </a:xfrm>
        </p:spPr>
        <p:txBody>
          <a:bodyPr/>
          <a:lstStyle>
            <a:lvl1pPr>
              <a:defRPr sz="3200">
                <a:solidFill>
                  <a:schemeClr val="tx1"/>
                </a:solidFill>
              </a:defRPr>
            </a:lvl1pPr>
          </a:lstStyle>
          <a:p>
            <a:r>
              <a:rPr lang="en-US"/>
              <a:t>Click to edit Master title style</a:t>
            </a:r>
            <a:endParaRPr lang="en-US" dirty="0"/>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457199" y="2057399"/>
            <a:ext cx="6629400" cy="5486400"/>
          </a:xfrm>
        </p:spPr>
        <p:txBody>
          <a:bodyPr/>
          <a:lstStyle>
            <a:lvl1pPr>
              <a:defRPr sz="2400">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7318771" y="-2"/>
            <a:ext cx="3427173"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10976374" y="0"/>
            <a:ext cx="3889692" cy="8229600"/>
          </a:xfrm>
        </p:spPr>
        <p:txBody>
          <a:bodyPr lIns="228600" tIns="457200" rIns="228600"/>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Tree>
    <p:extLst>
      <p:ext uri="{BB962C8B-B14F-4D97-AF65-F5344CB8AC3E}">
        <p14:creationId xmlns:p14="http://schemas.microsoft.com/office/powerpoint/2010/main" val="292146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457199" y="182880"/>
            <a:ext cx="3200393" cy="274320"/>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87167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3] hd, variable, image">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5F28EA59-742F-B6D9-8CED-75A896FCD6B7}"/>
              </a:ext>
            </a:extLst>
          </p:cNvPr>
          <p:cNvSpPr>
            <a:spLocks noGrp="1"/>
          </p:cNvSpPr>
          <p:nvPr>
            <p:ph type="pic" sz="quarter" idx="14"/>
          </p:nvPr>
        </p:nvSpPr>
        <p:spPr>
          <a:xfrm>
            <a:off x="10972800" y="0"/>
            <a:ext cx="3657600" cy="8229600"/>
          </a:xfrm>
        </p:spPr>
        <p:txBody>
          <a:bodyPr lIns="228600" tIns="457200" rIns="91440" bIns="91440"/>
          <a:lstStyle>
            <a:lvl1pPr>
              <a:defRPr>
                <a:solidFill>
                  <a:schemeClr val="tx1"/>
                </a:solidFill>
              </a:defRPr>
            </a:lvl1pPr>
          </a:lstStyle>
          <a:p>
            <a:r>
              <a:rPr lang="en-US" dirty="0"/>
              <a:t>Click icon to add picture</a:t>
            </a:r>
          </a:p>
        </p:txBody>
      </p:sp>
      <p:sp>
        <p:nvSpPr>
          <p:cNvPr id="2" name="Title 1"/>
          <p:cNvSpPr>
            <a:spLocks noGrp="1"/>
          </p:cNvSpPr>
          <p:nvPr>
            <p:ph type="title"/>
          </p:nvPr>
        </p:nvSpPr>
        <p:spPr>
          <a:xfrm>
            <a:off x="457201" y="2057400"/>
            <a:ext cx="2971800" cy="3657600"/>
          </a:xfrm>
        </p:spPr>
        <p:txBody>
          <a:bodyPr>
            <a:noAutofit/>
          </a:bodyPr>
          <a:lstStyle>
            <a:lvl1pPr>
              <a:lnSpc>
                <a:spcPct val="100000"/>
              </a:lnSpc>
              <a:spcBef>
                <a:spcPts val="1800"/>
              </a:spcBef>
              <a:defRPr sz="2400"/>
            </a:lvl1pPr>
          </a:lstStyle>
          <a:p>
            <a:r>
              <a:rPr lang="en-US"/>
              <a:t>Click to edit Master title style</a:t>
            </a:r>
            <a:endParaRPr lang="en-US" dirty="0"/>
          </a:p>
        </p:txBody>
      </p:sp>
      <p:sp>
        <p:nvSpPr>
          <p:cNvPr id="10" name="Content Placeholder 2"/>
          <p:cNvSpPr>
            <a:spLocks noGrp="1"/>
          </p:cNvSpPr>
          <p:nvPr>
            <p:ph idx="12"/>
          </p:nvPr>
        </p:nvSpPr>
        <p:spPr>
          <a:xfrm>
            <a:off x="3886200" y="2057401"/>
            <a:ext cx="6858000" cy="5257800"/>
          </a:xfrm>
        </p:spPr>
        <p:txBody>
          <a:bodyPr tIns="0">
            <a:noAutofit/>
          </a:bodyPr>
          <a:lstStyle>
            <a:lvl1pPr>
              <a:defRPr sz="1800">
                <a:solidFill>
                  <a:schemeClr val="tx1"/>
                </a:solidFill>
              </a:defRPr>
            </a:lvl1pPr>
            <a:lvl2pPr marL="182880" indent="-182880">
              <a:lnSpc>
                <a:spcPct val="110000"/>
              </a:lnSpc>
              <a:spcBef>
                <a:spcPts val="1200"/>
              </a:spcBef>
              <a:defRPr sz="1800">
                <a:solidFill>
                  <a:schemeClr val="tx1"/>
                </a:solidFill>
              </a:defRPr>
            </a:lvl2pPr>
            <a:lvl3pPr marL="365760" indent="-182880">
              <a:lnSpc>
                <a:spcPct val="110000"/>
              </a:lnSpc>
              <a:spcBef>
                <a:spcPts val="0"/>
              </a:spcBef>
              <a:defRPr sz="1800">
                <a:solidFill>
                  <a:schemeClr val="tx1"/>
                </a:solidFill>
              </a:defRPr>
            </a:lvl3pPr>
            <a:lvl4pPr marL="548640" indent="-182880">
              <a:lnSpc>
                <a:spcPct val="110000"/>
              </a:lnSpc>
              <a:spcBef>
                <a:spcPts val="0"/>
              </a:spcBef>
              <a:defRPr sz="1800">
                <a:solidFill>
                  <a:schemeClr val="tx1"/>
                </a:solidFill>
              </a:defRPr>
            </a:lvl4pPr>
            <a:lvl5pPr marL="731520" indent="-182880">
              <a:lnSpc>
                <a:spcPct val="110000"/>
              </a:lnSpc>
              <a:spcBef>
                <a:spcPts val="0"/>
              </a:spcBef>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60000"/>
                  </a:schemeClr>
                </a:solidFill>
              </a:defRPr>
            </a:lvl1pPr>
            <a:lvl2pPr>
              <a:defRPr sz="901"/>
            </a:lvl2pPr>
            <a:lvl3pPr>
              <a:defRPr sz="901"/>
            </a:lvl3pPr>
            <a:lvl4pPr>
              <a:defRPr sz="901"/>
            </a:lvl4pPr>
            <a:lvl5pPr>
              <a:defRPr sz="901"/>
            </a:lvl5pPr>
          </a:lstStyle>
          <a:p>
            <a:pPr lvl="0"/>
            <a:r>
              <a:rPr lang="en-US" dirty="0"/>
              <a:t>Source: Edit source here</a:t>
            </a:r>
          </a:p>
        </p:txBody>
      </p:sp>
      <p:pic>
        <p:nvPicPr>
          <p:cNvPr id="12" name="Picture 11">
            <a:extLst>
              <a:ext uri="{FF2B5EF4-FFF2-40B4-BE49-F238E27FC236}">
                <a16:creationId xmlns:a16="http://schemas.microsoft.com/office/drawing/2014/main" id="{4B2DC0C7-7EFF-7A43-8E46-D3FC051842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4" name="Text Placeholder 7">
            <a:extLst>
              <a:ext uri="{FF2B5EF4-FFF2-40B4-BE49-F238E27FC236}">
                <a16:creationId xmlns:a16="http://schemas.microsoft.com/office/drawing/2014/main" id="{E9EE9A20-7EDA-4948-6CE6-586683F77974}"/>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431369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7315200" cy="8229600"/>
          </a:xfrm>
        </p:spPr>
        <p:txBody>
          <a:bodyPr lIns="228600" tIns="457200" rIns="91440" bIns="91440" anchor="ctr"/>
          <a:lstStyle>
            <a:lvl1pPr algn="ctr">
              <a:defRPr sz="1200">
                <a:solidFill>
                  <a:schemeClr val="accent6"/>
                </a:solidFill>
              </a:defRPr>
            </a:lvl1pPr>
          </a:lstStyle>
          <a:p>
            <a:r>
              <a:rPr lang="en-US" dirty="0"/>
              <a:t>Click icon to add picture</a:t>
            </a:r>
          </a:p>
          <a:p>
            <a:br>
              <a:rPr lang="en-US" dirty="0"/>
            </a:br>
            <a:r>
              <a:rPr lang="en-US" dirty="0"/>
              <a:t>For optimal results use IBV optimized images tailored to this space https://ibm.box.com/s/o90abqtdne6u89uouh42h0et7pg0hc4q</a:t>
            </a:r>
          </a:p>
        </p:txBody>
      </p:sp>
      <p:sp>
        <p:nvSpPr>
          <p:cNvPr id="2" name="Title 1"/>
          <p:cNvSpPr>
            <a:spLocks noGrp="1"/>
          </p:cNvSpPr>
          <p:nvPr>
            <p:ph type="title" hasCustomPrompt="1"/>
          </p:nvPr>
        </p:nvSpPr>
        <p:spPr>
          <a:xfrm>
            <a:off x="457200" y="685799"/>
            <a:ext cx="6583680" cy="66294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dirty="0"/>
              <a:t>Click to edit Master title style</a:t>
            </a:r>
            <a:br>
              <a:rPr lang="en-US" dirty="0"/>
            </a:br>
            <a:endParaRPr lang="en-US" dirty="0"/>
          </a:p>
        </p:txBody>
      </p:sp>
      <p:sp>
        <p:nvSpPr>
          <p:cNvPr id="8" name="Content Placeholder 9"/>
          <p:cNvSpPr>
            <a:spLocks noGrp="1"/>
          </p:cNvSpPr>
          <p:nvPr>
            <p:ph sz="quarter" idx="16"/>
          </p:nvPr>
        </p:nvSpPr>
        <p:spPr>
          <a:xfrm>
            <a:off x="7315200" y="4114800"/>
            <a:ext cx="7315200" cy="4114800"/>
          </a:xfrm>
          <a:prstGeom prst="rect">
            <a:avLst/>
          </a:prstGeom>
          <a:solidFill>
            <a:srgbClr val="E0E0E0"/>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7315200" y="1946"/>
            <a:ext cx="7315200" cy="4114800"/>
          </a:xfrm>
          <a:prstGeom prst="rect">
            <a:avLst/>
          </a:prstGeom>
          <a:solidFill>
            <a:srgbClr val="F4F4F4"/>
          </a:solidFill>
          <a:ln>
            <a:noFill/>
          </a:ln>
        </p:spPr>
        <p:txBody>
          <a:bodyPr lIns="228600" tIns="457200" rIns="228600" bIns="228600"/>
          <a:lstStyle>
            <a:lvl1pPr>
              <a:lnSpc>
                <a:spcPct val="110000"/>
              </a:lnSpc>
              <a:spcBef>
                <a:spcPts val="1800"/>
              </a:spcBef>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6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043275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5] Case study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1D1B6-B23E-E34B-8F07-73F89B071A0D}"/>
              </a:ext>
            </a:extLst>
          </p:cNvPr>
          <p:cNvSpPr/>
          <p:nvPr userDrawn="1"/>
        </p:nvSpPr>
        <p:spPr>
          <a:xfrm>
            <a:off x="7315200" y="4114800"/>
            <a:ext cx="7315200" cy="41148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ECDA7A2-0B43-3340-B7E5-6E631EA7E003}"/>
              </a:ext>
            </a:extLst>
          </p:cNvPr>
          <p:cNvSpPr>
            <a:spLocks noGrp="1"/>
          </p:cNvSpPr>
          <p:nvPr>
            <p:ph type="title"/>
          </p:nvPr>
        </p:nvSpPr>
        <p:spPr>
          <a:xfrm>
            <a:off x="457200" y="685800"/>
            <a:ext cx="6629399" cy="1052514"/>
          </a:xfrm>
        </p:spPr>
        <p:txBody>
          <a:bodyPr lIns="0" tIns="0" rIns="0" bIns="0" anchor="t" anchorCtr="0">
            <a:normAutofit/>
          </a:bodyPr>
          <a:lstStyle>
            <a:lvl1pPr>
              <a:lnSpc>
                <a:spcPct val="100000"/>
              </a:lnSpc>
              <a:spcAft>
                <a:spcPts val="3400"/>
              </a:spcAft>
              <a:defRPr sz="3200" b="0" i="0">
                <a:solidFill>
                  <a:srgbClr val="001141"/>
                </a:solidFill>
                <a:latin typeface="IBM Plex Sans Light" panose="020B0403050203000203" pitchFamily="34" charset="0"/>
              </a:defRPr>
            </a:lvl1pPr>
          </a:lstStyle>
          <a:p>
            <a:r>
              <a:rPr lang="en-US"/>
              <a:t>Click to edit Master title style</a:t>
            </a:r>
            <a:endParaRPr lang="en-US" dirty="0"/>
          </a:p>
        </p:txBody>
      </p:sp>
      <p:sp>
        <p:nvSpPr>
          <p:cNvPr id="13" name="Picture Placeholder 2">
            <a:extLst>
              <a:ext uri="{FF2B5EF4-FFF2-40B4-BE49-F238E27FC236}">
                <a16:creationId xmlns:a16="http://schemas.microsoft.com/office/drawing/2014/main" id="{571C2D8E-47C0-5B43-AF70-DE863B9978DE}"/>
              </a:ext>
            </a:extLst>
          </p:cNvPr>
          <p:cNvSpPr>
            <a:spLocks noGrp="1"/>
          </p:cNvSpPr>
          <p:nvPr>
            <p:ph type="pic" idx="1" hasCustomPrompt="1"/>
          </p:nvPr>
        </p:nvSpPr>
        <p:spPr>
          <a:xfrm>
            <a:off x="7315200" y="0"/>
            <a:ext cx="7315200" cy="4114800"/>
          </a:xfrm>
        </p:spPr>
        <p:txBody>
          <a:bodyPr anchor="ctr"/>
          <a:lstStyle>
            <a:lvl1pPr marL="0" indent="0" algn="ctr">
              <a:buNone/>
              <a:defRPr sz="12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br>
              <a:rPr lang="en-US" dirty="0"/>
            </a:br>
            <a:r>
              <a:rPr lang="en-US" dirty="0"/>
              <a:t>For optimal results use IBV optimized images tailored to this space https://ibm.box.com/s/sr8jov9yi3wmcj8qgp9fkbv0s75xutoa</a:t>
            </a:r>
          </a:p>
        </p:txBody>
      </p:sp>
      <p:sp>
        <p:nvSpPr>
          <p:cNvPr id="15" name="Text Placeholder 3">
            <a:extLst>
              <a:ext uri="{FF2B5EF4-FFF2-40B4-BE49-F238E27FC236}">
                <a16:creationId xmlns:a16="http://schemas.microsoft.com/office/drawing/2014/main" id="{82E1BAD2-A96A-C346-AA08-663D0B35BE95}"/>
              </a:ext>
            </a:extLst>
          </p:cNvPr>
          <p:cNvSpPr>
            <a:spLocks noGrp="1"/>
          </p:cNvSpPr>
          <p:nvPr>
            <p:ph type="body" sz="half" idx="2"/>
          </p:nvPr>
        </p:nvSpPr>
        <p:spPr>
          <a:xfrm>
            <a:off x="457200" y="2042271"/>
            <a:ext cx="6629399" cy="1828800"/>
          </a:xfrm>
        </p:spPr>
        <p:txBody>
          <a:bodyPr lIns="0" tIns="0" rIns="0" bIns="0">
            <a:normAutofit/>
          </a:bodyPr>
          <a:lstStyle>
            <a:lvl1pPr marL="0" indent="0">
              <a:lnSpc>
                <a:spcPct val="110000"/>
              </a:lnSpc>
              <a:spcBef>
                <a:spcPts val="0"/>
              </a:spcBef>
              <a:spcAft>
                <a:spcPts val="18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Text Placeholder 3">
            <a:extLst>
              <a:ext uri="{FF2B5EF4-FFF2-40B4-BE49-F238E27FC236}">
                <a16:creationId xmlns:a16="http://schemas.microsoft.com/office/drawing/2014/main" id="{F828704B-54CF-0A43-A8BD-E8C3E58C60FF}"/>
              </a:ext>
            </a:extLst>
          </p:cNvPr>
          <p:cNvSpPr>
            <a:spLocks noGrp="1"/>
          </p:cNvSpPr>
          <p:nvPr>
            <p:ph type="body" sz="half" idx="15"/>
          </p:nvPr>
        </p:nvSpPr>
        <p:spPr>
          <a:xfrm>
            <a:off x="457201" y="4389120"/>
            <a:ext cx="29718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Text Placeholder 3">
            <a:extLst>
              <a:ext uri="{FF2B5EF4-FFF2-40B4-BE49-F238E27FC236}">
                <a16:creationId xmlns:a16="http://schemas.microsoft.com/office/drawing/2014/main" id="{F24B8E37-009C-214E-85CD-D12DFA7D1DD4}"/>
              </a:ext>
            </a:extLst>
          </p:cNvPr>
          <p:cNvSpPr>
            <a:spLocks noGrp="1"/>
          </p:cNvSpPr>
          <p:nvPr>
            <p:ph type="body" sz="half" idx="16"/>
          </p:nvPr>
        </p:nvSpPr>
        <p:spPr>
          <a:xfrm>
            <a:off x="3886200" y="4389120"/>
            <a:ext cx="320040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9" name="Text Placeholder 3">
            <a:extLst>
              <a:ext uri="{FF2B5EF4-FFF2-40B4-BE49-F238E27FC236}">
                <a16:creationId xmlns:a16="http://schemas.microsoft.com/office/drawing/2014/main" id="{BF7E6EA2-91D0-9F47-B9AD-C08988A6CF81}"/>
              </a:ext>
            </a:extLst>
          </p:cNvPr>
          <p:cNvSpPr>
            <a:spLocks noGrp="1"/>
          </p:cNvSpPr>
          <p:nvPr>
            <p:ph type="body" sz="half" idx="17"/>
          </p:nvPr>
        </p:nvSpPr>
        <p:spPr>
          <a:xfrm>
            <a:off x="7548880" y="4389120"/>
            <a:ext cx="5100320" cy="3429756"/>
          </a:xfrm>
        </p:spPr>
        <p:txBody>
          <a:bodyPr lIns="0" tIns="0" rIns="0" bIns="0">
            <a:normAutofit/>
          </a:bodyPr>
          <a:lstStyle>
            <a:lvl1pPr marL="0" indent="0">
              <a:lnSpc>
                <a:spcPct val="110000"/>
              </a:lnSpc>
              <a:spcBef>
                <a:spcPts val="0"/>
              </a:spcBef>
              <a:spcAft>
                <a:spcPts val="1600"/>
              </a:spcAft>
              <a:buNone/>
              <a:defRPr sz="1600" b="0" i="0">
                <a:solidFill>
                  <a:srgbClr val="001141"/>
                </a:solidFill>
                <a:latin typeface="IBM Plex Sans Light" panose="020B040305020300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D213E3E2-DC08-3842-8101-8889C17F2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cxnSp>
        <p:nvCxnSpPr>
          <p:cNvPr id="2" name="Straight Connector 1">
            <a:extLst>
              <a:ext uri="{FF2B5EF4-FFF2-40B4-BE49-F238E27FC236}">
                <a16:creationId xmlns:a16="http://schemas.microsoft.com/office/drawing/2014/main" id="{EAAE36DE-2F42-96FB-14AA-3E05CFCC7965}"/>
              </a:ext>
            </a:extLst>
          </p:cNvPr>
          <p:cNvCxnSpPr/>
          <p:nvPr userDrawn="1"/>
        </p:nvCxnSpPr>
        <p:spPr bwMode="auto">
          <a:xfrm>
            <a:off x="457199" y="4114800"/>
            <a:ext cx="6629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7">
            <a:extLst>
              <a:ext uri="{FF2B5EF4-FFF2-40B4-BE49-F238E27FC236}">
                <a16:creationId xmlns:a16="http://schemas.microsoft.com/office/drawing/2014/main" id="{2AA5400D-1674-E19E-E0A9-8E8C2A6A13FC}"/>
              </a:ext>
            </a:extLst>
          </p:cNvPr>
          <p:cNvSpPr>
            <a:spLocks noGrp="1"/>
          </p:cNvSpPr>
          <p:nvPr>
            <p:ph type="body" sz="quarter" idx="18"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728037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 IBV cover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72400" y="2057400"/>
            <a:ext cx="6400800" cy="914400"/>
          </a:xfrm>
        </p:spPr>
        <p:txBody>
          <a:bodyPr/>
          <a:lstStyle>
            <a:lvl1pPr>
              <a:defRPr sz="4400">
                <a:solidFill>
                  <a:schemeClr val="tx1"/>
                </a:solidFill>
              </a:defRPr>
            </a:lvl1pPr>
          </a:lstStyle>
          <a:p>
            <a:r>
              <a:rPr lang="en-US" dirty="0"/>
              <a:t>Click to type report title</a:t>
            </a:r>
          </a:p>
        </p:txBody>
      </p:sp>
      <p:sp>
        <p:nvSpPr>
          <p:cNvPr id="7" name="Picture Placeholder"/>
          <p:cNvSpPr>
            <a:spLocks noGrp="1" noChangeAspect="1"/>
          </p:cNvSpPr>
          <p:nvPr>
            <p:ph type="pic" sz="quarter" idx="14" hasCustomPrompt="1"/>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dirty="0"/>
              <a:t>Click icon to add picture</a:t>
            </a:r>
            <a:br>
              <a:rPr lang="en-US" dirty="0"/>
            </a:br>
            <a:r>
              <a:rPr lang="en-US" dirty="0"/>
              <a:t>For optimal results use IBV optimized images tailored to this space https://ibm.box.com/s/o90abqtdne6u89uouh42h0et7pg0hc4q</a:t>
            </a:r>
          </a:p>
        </p:txBody>
      </p:sp>
      <p:sp>
        <p:nvSpPr>
          <p:cNvPr id="8" name="Text Placeholder"/>
          <p:cNvSpPr>
            <a:spLocks noGrp="1"/>
          </p:cNvSpPr>
          <p:nvPr>
            <p:ph type="body" sz="quarter" idx="13" hasCustomPrompt="1"/>
          </p:nvPr>
        </p:nvSpPr>
        <p:spPr>
          <a:xfrm>
            <a:off x="7772400" y="2514600"/>
            <a:ext cx="6400800" cy="1524000"/>
          </a:xfrm>
        </p:spPr>
        <p:txBody>
          <a:bodyPr tIns="320040"/>
          <a:lstStyle>
            <a:lvl1pPr>
              <a:defRPr b="0" i="0">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secondary title</a:t>
            </a:r>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7772400" y="420624"/>
            <a:ext cx="30928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2400" y="7498080"/>
            <a:ext cx="837851" cy="338328"/>
          </a:xfrm>
          <a:prstGeom prst="rect">
            <a:avLst/>
          </a:prstGeom>
        </p:spPr>
      </p:pic>
    </p:spTree>
    <p:extLst>
      <p:ext uri="{BB962C8B-B14F-4D97-AF65-F5344CB8AC3E}">
        <p14:creationId xmlns:p14="http://schemas.microsoft.com/office/powerpoint/2010/main" val="20041349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A] IBV cover ">
    <p:spTree>
      <p:nvGrpSpPr>
        <p:cNvPr id="1" name=""/>
        <p:cNvGrpSpPr/>
        <p:nvPr/>
      </p:nvGrpSpPr>
      <p:grpSpPr>
        <a:xfrm>
          <a:off x="0" y="0"/>
          <a:ext cx="0" cy="0"/>
          <a:chOff x="0" y="0"/>
          <a:chExt cx="0" cy="0"/>
        </a:xfrm>
      </p:grpSpPr>
      <p:sp>
        <p:nvSpPr>
          <p:cNvPr id="2" name="Title"/>
          <p:cNvSpPr>
            <a:spLocks noGrp="1"/>
          </p:cNvSpPr>
          <p:nvPr>
            <p:ph type="title"/>
          </p:nvPr>
        </p:nvSpPr>
        <p:spPr>
          <a:xfrm>
            <a:off x="457200" y="3505199"/>
            <a:ext cx="3505200" cy="1417205"/>
          </a:xfrm>
        </p:spPr>
        <p:txBody>
          <a:bodyPr/>
          <a:lstStyle>
            <a:lvl1pPr>
              <a:defRPr sz="5400" b="0" i="0">
                <a:solidFill>
                  <a:schemeClr val="tx1"/>
                </a:solidFill>
                <a:latin typeface="IBM Plex Sans ExtLt" panose="020B0303050203000203" pitchFamily="34" charset="0"/>
              </a:defRPr>
            </a:lvl1pPr>
          </a:lstStyle>
          <a:p>
            <a:endParaRPr lang="en-US" dirty="0"/>
          </a:p>
        </p:txBody>
      </p:sp>
      <p:sp>
        <p:nvSpPr>
          <p:cNvPr id="3" name="TextBox 2">
            <a:extLst>
              <a:ext uri="{FF2B5EF4-FFF2-40B4-BE49-F238E27FC236}">
                <a16:creationId xmlns:a16="http://schemas.microsoft.com/office/drawing/2014/main" id="{49FD84D7-0727-CC41-46F5-C0B657565C23}"/>
              </a:ext>
            </a:extLst>
          </p:cNvPr>
          <p:cNvSpPr txBox="1"/>
          <p:nvPr userDrawn="1"/>
        </p:nvSpPr>
        <p:spPr>
          <a:xfrm>
            <a:off x="457200" y="420624"/>
            <a:ext cx="3092823" cy="153888"/>
          </a:xfrm>
          <a:prstGeom prst="rect">
            <a:avLst/>
          </a:prstGeom>
          <a:noFill/>
        </p:spPr>
        <p:txBody>
          <a:bodyPr wrap="square" lIns="0" tIns="0" rIns="0" bIns="0" rtlCol="0">
            <a:spAutoFit/>
          </a:bodyPr>
          <a:lstStyle/>
          <a:p>
            <a:pPr algn="l">
              <a:spcBef>
                <a:spcPts val="1800"/>
              </a:spcBef>
            </a:pPr>
            <a:r>
              <a:rPr lang="en-US" sz="1000" b="0" i="0" dirty="0">
                <a:solidFill>
                  <a:schemeClr val="tx1"/>
                </a:solidFill>
                <a:latin typeface="IBM Plex Sans" panose="020B0503050203000203" pitchFamily="34" charset="0"/>
                <a:ea typeface="IBM Plex Sans" charset="0"/>
                <a:cs typeface="IBM Plex Sans" charset="0"/>
              </a:rPr>
              <a:t>IBM Institute for Business Value</a:t>
            </a:r>
          </a:p>
        </p:txBody>
      </p:sp>
      <p:pic>
        <p:nvPicPr>
          <p:cNvPr id="4" name="Picture 3">
            <a:extLst>
              <a:ext uri="{FF2B5EF4-FFF2-40B4-BE49-F238E27FC236}">
                <a16:creationId xmlns:a16="http://schemas.microsoft.com/office/drawing/2014/main" id="{83CDCBDE-3107-4303-9E28-1DC46888B3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7498080"/>
            <a:ext cx="837851" cy="338328"/>
          </a:xfrm>
          <a:prstGeom prst="rect">
            <a:avLst/>
          </a:prstGeom>
        </p:spPr>
      </p:pic>
      <p:pic>
        <p:nvPicPr>
          <p:cNvPr id="6" name="Graphic 5">
            <a:extLst>
              <a:ext uri="{FF2B5EF4-FFF2-40B4-BE49-F238E27FC236}">
                <a16:creationId xmlns:a16="http://schemas.microsoft.com/office/drawing/2014/main" id="{869E4850-6D5C-10E7-F9C4-5422B9625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2603728"/>
            <a:ext cx="1981196" cy="703468"/>
          </a:xfrm>
          <a:prstGeom prst="rect">
            <a:avLst/>
          </a:prstGeom>
        </p:spPr>
      </p:pic>
      <p:sp>
        <p:nvSpPr>
          <p:cNvPr id="9" name="Picture Placeholder">
            <a:extLst>
              <a:ext uri="{FF2B5EF4-FFF2-40B4-BE49-F238E27FC236}">
                <a16:creationId xmlns:a16="http://schemas.microsoft.com/office/drawing/2014/main" id="{3C14F525-C511-BAD6-3309-2F6D53F52459}"/>
              </a:ext>
            </a:extLst>
          </p:cNvPr>
          <p:cNvSpPr>
            <a:spLocks noGrp="1" noChangeAspect="1"/>
          </p:cNvSpPr>
          <p:nvPr>
            <p:ph type="pic" sz="quarter" idx="14" hasCustomPrompt="1"/>
          </p:nvPr>
        </p:nvSpPr>
        <p:spPr>
          <a:xfrm>
            <a:off x="4267372" y="0"/>
            <a:ext cx="10358265" cy="8229600"/>
          </a:xfrm>
        </p:spPr>
        <p:txBody>
          <a:bodyPr lIns="91440" tIns="91440" rIns="91440" bIns="91440" anchor="ctr"/>
          <a:lstStyle>
            <a:lvl1pPr algn="ctr">
              <a:defRPr sz="1200">
                <a:solidFill>
                  <a:schemeClr val="accent6"/>
                </a:solidFill>
              </a:defRPr>
            </a:lvl1pPr>
          </a:lstStyle>
          <a:p>
            <a:r>
              <a:rPr lang="en-US" dirty="0"/>
              <a:t>Click icon to add graphic specific to this industry. </a:t>
            </a:r>
            <a:br>
              <a:rPr lang="en-US" dirty="0"/>
            </a:br>
            <a:br>
              <a:rPr lang="en-US" dirty="0"/>
            </a:br>
            <a:br>
              <a:rPr lang="en-US" dirty="0"/>
            </a:br>
            <a:br>
              <a:rPr lang="en-US" dirty="0"/>
            </a:br>
            <a:r>
              <a:rPr lang="en-US" dirty="0"/>
              <a:t>Link will be posted here:</a:t>
            </a:r>
            <a:br>
              <a:rPr lang="en-US" dirty="0"/>
            </a:br>
            <a:endParaRPr lang="en-US" dirty="0"/>
          </a:p>
        </p:txBody>
      </p:sp>
    </p:spTree>
    <p:extLst>
      <p:ext uri="{BB962C8B-B14F-4D97-AF65-F5344CB8AC3E}">
        <p14:creationId xmlns:p14="http://schemas.microsoft.com/office/powerpoint/2010/main" val="3129346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 IBV cover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789D86-9576-9312-DE09-515360BA8F3C}"/>
              </a:ext>
            </a:extLst>
          </p:cNvPr>
          <p:cNvSpPr/>
          <p:nvPr userDrawn="1"/>
        </p:nvSpPr>
        <p:spPr bwMode="auto">
          <a:xfrm>
            <a:off x="7315200" y="0"/>
            <a:ext cx="7315200" cy="8229600"/>
          </a:xfrm>
          <a:prstGeom prst="rect">
            <a:avLst/>
          </a:prstGeom>
          <a:solidFill>
            <a:schemeClr val="accent2">
              <a:lumMod val="20000"/>
              <a:lumOff val="80000"/>
              <a:alpha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9" name="TextBox 8">
            <a:extLst>
              <a:ext uri="{FF2B5EF4-FFF2-40B4-BE49-F238E27FC236}">
                <a16:creationId xmlns:a16="http://schemas.microsoft.com/office/drawing/2014/main" id="{552FBA34-64EF-8182-2599-ECA1CCB19065}"/>
              </a:ext>
            </a:extLst>
          </p:cNvPr>
          <p:cNvSpPr txBox="1"/>
          <p:nvPr userDrawn="1"/>
        </p:nvSpPr>
        <p:spPr>
          <a:xfrm>
            <a:off x="460664" y="3733800"/>
            <a:ext cx="3886200" cy="574260"/>
          </a:xfrm>
          <a:prstGeom prst="rect">
            <a:avLst/>
          </a:prstGeom>
          <a:noFill/>
        </p:spPr>
        <p:txBody>
          <a:bodyPr wrap="square" lIns="0" tIns="0" rIns="0" bIns="0" rtlCol="0">
            <a:spAutoFit/>
          </a:bodyPr>
          <a:lstStyle/>
          <a:p>
            <a:pPr algn="l">
              <a:lnSpc>
                <a:spcPct val="110000"/>
              </a:lnSpc>
              <a:spcBef>
                <a:spcPts val="1800"/>
              </a:spcBef>
            </a:pPr>
            <a:r>
              <a:rPr lang="en-US" sz="3600" b="0" i="0" dirty="0">
                <a:solidFill>
                  <a:schemeClr val="tx1"/>
                </a:solidFill>
                <a:latin typeface="IBM Plex Sans ExtLt" panose="020B0303050203000203" pitchFamily="34" charset="0"/>
                <a:ea typeface="IBM Plex Sans" charset="0"/>
                <a:cs typeface="IBM Plex Sans" charset="0"/>
              </a:rPr>
              <a:t>Table of Contents</a:t>
            </a:r>
          </a:p>
        </p:txBody>
      </p:sp>
      <p:sp>
        <p:nvSpPr>
          <p:cNvPr id="10" name="TextBox 9">
            <a:extLst>
              <a:ext uri="{FF2B5EF4-FFF2-40B4-BE49-F238E27FC236}">
                <a16:creationId xmlns:a16="http://schemas.microsoft.com/office/drawing/2014/main" id="{5D4C5500-7881-F5E9-6447-9391837A4287}"/>
              </a:ext>
            </a:extLst>
          </p:cNvPr>
          <p:cNvSpPr txBox="1"/>
          <p:nvPr userDrawn="1"/>
        </p:nvSpPr>
        <p:spPr>
          <a:xfrm>
            <a:off x="457200" y="2830025"/>
            <a:ext cx="2438400" cy="553998"/>
          </a:xfrm>
          <a:prstGeom prst="rect">
            <a:avLst/>
          </a:prstGeom>
          <a:noFill/>
        </p:spPr>
        <p:txBody>
          <a:bodyPr wrap="square" lIns="0" tIns="0" rIns="0" bIns="0" rtlCol="0">
            <a:spAutoFit/>
          </a:bodyPr>
          <a:lstStyle/>
          <a:p>
            <a:pPr lvl="0"/>
            <a:r>
              <a:rPr lang="en-US" sz="1800" b="0" i="1" dirty="0">
                <a:latin typeface="IBM Plex Serif Light" panose="02060403050406000203" pitchFamily="18" charset="77"/>
              </a:rPr>
              <a:t>Global Industry Primer Healthcare</a:t>
            </a:r>
          </a:p>
        </p:txBody>
      </p:sp>
      <p:sp>
        <p:nvSpPr>
          <p:cNvPr id="11" name="Text Placeholder">
            <a:extLst>
              <a:ext uri="{FF2B5EF4-FFF2-40B4-BE49-F238E27FC236}">
                <a16:creationId xmlns:a16="http://schemas.microsoft.com/office/drawing/2014/main" id="{03E40D6A-25FF-C5C7-B222-6F9385F1DFF8}"/>
              </a:ext>
            </a:extLst>
          </p:cNvPr>
          <p:cNvSpPr>
            <a:spLocks noGrp="1"/>
          </p:cNvSpPr>
          <p:nvPr>
            <p:ph type="body" sz="quarter" idx="12"/>
          </p:nvPr>
        </p:nvSpPr>
        <p:spPr>
          <a:xfrm>
            <a:off x="7772400" y="868681"/>
            <a:ext cx="5806440" cy="6675120"/>
          </a:xfrm>
        </p:spPr>
        <p:txBody>
          <a:bodyPr/>
          <a:lstStyle>
            <a:lvl1pPr>
              <a:defRPr sz="1600" b="0" i="0">
                <a:solidFill>
                  <a:schemeClr val="tx1"/>
                </a:solidFill>
                <a:latin typeface="IBM Plex Sans Light" panose="020B0403050203000203" pitchFamily="34" charset="0"/>
              </a:defRPr>
            </a:lvl1pPr>
            <a:lvl2pPr>
              <a:defRPr sz="1600" b="0" i="0">
                <a:solidFill>
                  <a:schemeClr val="tx1"/>
                </a:solidFill>
                <a:latin typeface="IBM Plex Sans Light" panose="020B0403050203000203" pitchFamily="34" charset="0"/>
              </a:defRPr>
            </a:lvl2pPr>
            <a:lvl3pPr>
              <a:defRPr sz="1600" b="0" i="0">
                <a:solidFill>
                  <a:schemeClr val="tx1"/>
                </a:solidFill>
                <a:latin typeface="IBM Plex Sans Light" panose="020B0403050203000203" pitchFamily="34" charset="0"/>
              </a:defRPr>
            </a:lvl3pPr>
            <a:lvl4pPr>
              <a:defRPr sz="1600" b="0" i="0">
                <a:solidFill>
                  <a:schemeClr val="tx1"/>
                </a:solidFill>
                <a:latin typeface="IBM Plex Sans Light" panose="020B0403050203000203" pitchFamily="34" charset="0"/>
              </a:defRPr>
            </a:lvl4pPr>
            <a:lvl5pPr>
              <a:defRPr sz="16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3">
            <a:extLst>
              <a:ext uri="{FF2B5EF4-FFF2-40B4-BE49-F238E27FC236}">
                <a16:creationId xmlns:a16="http://schemas.microsoft.com/office/drawing/2014/main" id="{29C3DFC8-39A3-7EAE-AFFB-47663508543B}"/>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14" name="Picture 13">
            <a:extLst>
              <a:ext uri="{FF2B5EF4-FFF2-40B4-BE49-F238E27FC236}">
                <a16:creationId xmlns:a16="http://schemas.microsoft.com/office/drawing/2014/main" id="{60BC9721-2D27-9EB3-BAEB-FAA927BC9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15" name="Footer Placeholder 3">
            <a:extLst>
              <a:ext uri="{FF2B5EF4-FFF2-40B4-BE49-F238E27FC236}">
                <a16:creationId xmlns:a16="http://schemas.microsoft.com/office/drawing/2014/main" id="{C93C126A-851B-05BC-18A4-8903A808A3E9}"/>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sp>
        <p:nvSpPr>
          <p:cNvPr id="16" name="TextBox 15">
            <a:extLst>
              <a:ext uri="{FF2B5EF4-FFF2-40B4-BE49-F238E27FC236}">
                <a16:creationId xmlns:a16="http://schemas.microsoft.com/office/drawing/2014/main" id="{94BCD1AB-BCFC-6F41-AF98-92971E94A7B5}"/>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
        <p:nvSpPr>
          <p:cNvPr id="12" name="Picture Placeholder">
            <a:extLst>
              <a:ext uri="{FF2B5EF4-FFF2-40B4-BE49-F238E27FC236}">
                <a16:creationId xmlns:a16="http://schemas.microsoft.com/office/drawing/2014/main" id="{E9D80BFF-60C6-E9AA-AB19-70DCC0387C5A}"/>
              </a:ext>
            </a:extLst>
          </p:cNvPr>
          <p:cNvSpPr>
            <a:spLocks noGrp="1"/>
          </p:cNvSpPr>
          <p:nvPr>
            <p:ph type="pic" sz="quarter" idx="14" hasCustomPrompt="1"/>
          </p:nvPr>
        </p:nvSpPr>
        <p:spPr>
          <a:xfrm>
            <a:off x="4937760" y="868681"/>
            <a:ext cx="1920240" cy="1920240"/>
          </a:xfrm>
        </p:spPr>
        <p:txBody>
          <a:bodyPr lIns="91440" tIns="91440" rIns="91440" bIns="91440" anchor="ctr"/>
          <a:lstStyle>
            <a:lvl1pPr algn="ctr">
              <a:defRPr sz="1200">
                <a:solidFill>
                  <a:schemeClr val="accent6"/>
                </a:solidFill>
              </a:defRPr>
            </a:lvl1pPr>
          </a:lstStyle>
          <a:p>
            <a:r>
              <a:rPr lang="en-US" dirty="0"/>
              <a:t>Click icon to add graphic specific to this industry. </a:t>
            </a:r>
            <a:br>
              <a:rPr lang="en-US" dirty="0"/>
            </a:br>
            <a:br>
              <a:rPr lang="en-US" dirty="0"/>
            </a:br>
            <a:r>
              <a:rPr lang="en-US" dirty="0"/>
              <a:t>Link will be posted here:</a:t>
            </a:r>
            <a:br>
              <a:rPr lang="en-US" dirty="0"/>
            </a:br>
            <a:endParaRPr lang="en-US" dirty="0"/>
          </a:p>
        </p:txBody>
      </p:sp>
      <p:sp>
        <p:nvSpPr>
          <p:cNvPr id="2" name="TextBox 1">
            <a:extLst>
              <a:ext uri="{FF2B5EF4-FFF2-40B4-BE49-F238E27FC236}">
                <a16:creationId xmlns:a16="http://schemas.microsoft.com/office/drawing/2014/main" id="{9F7F8FD5-008F-877B-8E24-6FF298428F21}"/>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Tree>
    <p:extLst>
      <p:ext uri="{BB962C8B-B14F-4D97-AF65-F5344CB8AC3E}">
        <p14:creationId xmlns:p14="http://schemas.microsoft.com/office/powerpoint/2010/main" val="21181620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 IBM cover">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D9F6AB-3550-C963-1A89-285914A781BA}"/>
              </a:ext>
            </a:extLst>
          </p:cNvPr>
          <p:cNvSpPr txBox="1"/>
          <p:nvPr userDrawn="1"/>
        </p:nvSpPr>
        <p:spPr>
          <a:xfrm>
            <a:off x="457200" y="7626096"/>
            <a:ext cx="3550023" cy="430887"/>
          </a:xfrm>
          <a:prstGeom prst="rect">
            <a:avLst/>
          </a:prstGeom>
          <a:no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a:t>
            </a:r>
            <a:br>
              <a:rPr lang="en-US" sz="1400" dirty="0">
                <a:solidFill>
                  <a:schemeClr val="tx1"/>
                </a:solidFill>
                <a:latin typeface="IBM Plex Sans Medm" panose="020B0503050203000203" pitchFamily="34" charset="0"/>
                <a:ea typeface="IBM Plex Sans" charset="0"/>
                <a:cs typeface="IBM Plex Sans" charset="0"/>
              </a:rPr>
            </a:br>
            <a:r>
              <a:rPr lang="en-US" sz="1400" dirty="0">
                <a:solidFill>
                  <a:schemeClr val="tx1"/>
                </a:solidFill>
                <a:latin typeface="IBM Plex Sans Medm" panose="020B0503050203000203" pitchFamily="34" charset="0"/>
                <a:ea typeface="IBM Plex Sans" charset="0"/>
                <a:cs typeface="IBM Plex Sans" charset="0"/>
              </a:rPr>
              <a:t>Business Value</a:t>
            </a:r>
          </a:p>
        </p:txBody>
      </p:sp>
      <p:pic>
        <p:nvPicPr>
          <p:cNvPr id="21" name="Picture 20">
            <a:extLst>
              <a:ext uri="{FF2B5EF4-FFF2-40B4-BE49-F238E27FC236}">
                <a16:creationId xmlns:a16="http://schemas.microsoft.com/office/drawing/2014/main" id="{B423F5C1-CB7D-172B-B046-4CA45D698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0" y="7629145"/>
            <a:ext cx="837851" cy="338328"/>
          </a:xfrm>
          <a:prstGeom prst="rect">
            <a:avLst/>
          </a:prstGeom>
        </p:spPr>
      </p:pic>
      <p:sp>
        <p:nvSpPr>
          <p:cNvPr id="23" name="Title Placeholder">
            <a:extLst>
              <a:ext uri="{FF2B5EF4-FFF2-40B4-BE49-F238E27FC236}">
                <a16:creationId xmlns:a16="http://schemas.microsoft.com/office/drawing/2014/main" id="{3A393E1F-2B55-9FB9-04DD-E6FA0E2B61F0}"/>
              </a:ext>
            </a:extLst>
          </p:cNvPr>
          <p:cNvSpPr>
            <a:spLocks noGrp="1"/>
          </p:cNvSpPr>
          <p:nvPr>
            <p:ph type="title" hasCustomPrompt="1"/>
          </p:nvPr>
        </p:nvSpPr>
        <p:spPr>
          <a:xfrm>
            <a:off x="457200" y="457200"/>
            <a:ext cx="6629395" cy="2667000"/>
          </a:xfrm>
          <a:prstGeom prst="rect">
            <a:avLst/>
          </a:prstGeom>
        </p:spPr>
        <p:txBody>
          <a:bodyPr vert="horz" lIns="0" tIns="0" rIns="0" bIns="0" rtlCol="0" anchor="t">
            <a:noAutofit/>
          </a:bodyPr>
          <a:lstStyle/>
          <a:p>
            <a:r>
              <a:rPr lang="en-US" dirty="0"/>
              <a:t>Click to edit generic cover style, </a:t>
            </a:r>
            <a:r>
              <a:rPr lang="en-US" kern="0" dirty="0"/>
              <a:t>no </a:t>
            </a:r>
            <a:r>
              <a:rPr lang="en-US" kern="0"/>
              <a:t>image, 5-line </a:t>
            </a:r>
            <a:r>
              <a:rPr lang="en-US" kern="0" dirty="0"/>
              <a:t>maximum, sentence case</a:t>
            </a:r>
            <a:br>
              <a:rPr lang="en-US" dirty="0"/>
            </a:br>
            <a:r>
              <a:rPr lang="en-US" sz="3600" kern="0" dirty="0"/>
              <a:t>—</a:t>
            </a:r>
            <a:endParaRPr lang="en-US" dirty="0"/>
          </a:p>
        </p:txBody>
      </p:sp>
      <p:sp>
        <p:nvSpPr>
          <p:cNvPr id="24" name="Text Placeholder">
            <a:extLst>
              <a:ext uri="{FF2B5EF4-FFF2-40B4-BE49-F238E27FC236}">
                <a16:creationId xmlns:a16="http://schemas.microsoft.com/office/drawing/2014/main" id="{B7D608F2-8192-C941-4ED3-52A702E2837C}"/>
              </a:ext>
            </a:extLst>
          </p:cNvPr>
          <p:cNvSpPr>
            <a:spLocks noGrp="1"/>
          </p:cNvSpPr>
          <p:nvPr>
            <p:ph type="body" sz="quarter" idx="13" hasCustomPrompt="1"/>
          </p:nvPr>
        </p:nvSpPr>
        <p:spPr>
          <a:xfrm>
            <a:off x="457199" y="2209800"/>
            <a:ext cx="6629395" cy="1524000"/>
          </a:xfrm>
        </p:spPr>
        <p:txBody>
          <a:bodyPr tIns="137160"/>
          <a:lstStyle>
            <a:lvl1pPr>
              <a:defRPr b="0" i="0">
                <a:solidFill>
                  <a:schemeClr val="tx1"/>
                </a:solidFill>
                <a:latin typeface="IBM Plex Sans Light" panose="020B04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name and job title (next line)</a:t>
            </a:r>
          </a:p>
        </p:txBody>
      </p:sp>
    </p:spTree>
    <p:extLst>
      <p:ext uri="{BB962C8B-B14F-4D97-AF65-F5344CB8AC3E}">
        <p14:creationId xmlns:p14="http://schemas.microsoft.com/office/powerpoint/2010/main" val="11096765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 IBV sign-off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B1A2D-BC5D-C683-9CC9-CF66F57B134E}"/>
              </a:ext>
            </a:extLst>
          </p:cNvPr>
          <p:cNvSpPr txBox="1"/>
          <p:nvPr userDrawn="1"/>
        </p:nvSpPr>
        <p:spPr>
          <a:xfrm>
            <a:off x="5540188" y="3581400"/>
            <a:ext cx="3550023" cy="1554272"/>
          </a:xfrm>
          <a:prstGeom prst="rect">
            <a:avLst/>
          </a:prstGeom>
          <a:solidFill>
            <a:srgbClr val="DA1E28"/>
          </a:solidFill>
        </p:spPr>
        <p:txBody>
          <a:bodyPr wrap="square" lIns="0" tIns="0" rIns="0" bIns="0" rtlCol="0">
            <a:spAutoFit/>
          </a:bodyPr>
          <a:lstStyle/>
          <a:p>
            <a:pPr algn="l">
              <a:spcBef>
                <a:spcPts val="1800"/>
              </a:spcBef>
            </a:pPr>
            <a:r>
              <a:rPr lang="en-US" sz="1400" dirty="0">
                <a:solidFill>
                  <a:schemeClr val="tx1"/>
                </a:solidFill>
                <a:latin typeface="+mn-lt"/>
                <a:ea typeface="IBM Plex Sans" charset="0"/>
                <a:cs typeface="IBM Plex Sans" charset="0"/>
              </a:rPr>
              <a:t>IBM </a:t>
            </a:r>
            <a:r>
              <a:rPr lang="en-US" sz="1400" dirty="0">
                <a:solidFill>
                  <a:schemeClr val="tx1"/>
                </a:solidFill>
                <a:latin typeface="IBM Plex Sans Medm" panose="020B0503050203000203" pitchFamily="34" charset="0"/>
                <a:ea typeface="IBM Plex Sans" charset="0"/>
                <a:cs typeface="IBM Plex Sans" charset="0"/>
              </a:rPr>
              <a:t>Institute for Business Value</a:t>
            </a:r>
          </a:p>
          <a:p>
            <a:pPr algn="l">
              <a:spcBef>
                <a:spcPts val="1800"/>
              </a:spcBef>
            </a:pPr>
            <a:endParaRPr lang="en-US" sz="1400" dirty="0">
              <a:solidFill>
                <a:schemeClr val="tx1"/>
              </a:solidFill>
              <a:latin typeface="IBM Plex Sans Medm" panose="020B0503050203000203" pitchFamily="34" charset="0"/>
              <a:ea typeface="IBM Plex Sans" charset="0"/>
              <a:cs typeface="IBM Plex Sans" charset="0"/>
            </a:endParaRPr>
          </a:p>
          <a:p>
            <a:pPr algn="l">
              <a:spcBef>
                <a:spcPts val="1800"/>
              </a:spcBef>
            </a:pPr>
            <a:endParaRPr lang="en-US" sz="1400" dirty="0">
              <a:solidFill>
                <a:schemeClr val="tx1"/>
              </a:solidFill>
              <a:latin typeface="IBM Plex Sans Medm" panose="020B0503050203000203" pitchFamily="34" charset="0"/>
              <a:ea typeface="IBM Plex Sans" charset="0"/>
              <a:cs typeface="IBM Plex Sans" charset="0"/>
            </a:endParaRPr>
          </a:p>
          <a:p>
            <a:pPr algn="l">
              <a:spcBef>
                <a:spcPts val="1800"/>
              </a:spcBef>
            </a:pPr>
            <a:r>
              <a:rPr lang="en-US" sz="1400" dirty="0">
                <a:solidFill>
                  <a:schemeClr val="tx1"/>
                </a:solidFill>
                <a:latin typeface="IBM Plex Sans Medm" panose="020B0503050203000203" pitchFamily="34" charset="0"/>
                <a:ea typeface="IBM Plex Sans" charset="0"/>
                <a:cs typeface="IBM Plex Sans" charset="0"/>
              </a:rPr>
              <a:t>Placeholder for IBV </a:t>
            </a:r>
            <a:r>
              <a:rPr lang="en-US" sz="1400" dirty="0" err="1">
                <a:solidFill>
                  <a:schemeClr val="tx1"/>
                </a:solidFill>
                <a:latin typeface="IBM Plex Sans Medm" panose="020B0503050203000203" pitchFamily="34" charset="0"/>
                <a:ea typeface="IBM Plex Sans" charset="0"/>
                <a:cs typeface="IBM Plex Sans" charset="0"/>
              </a:rPr>
              <a:t>endslide</a:t>
            </a:r>
            <a:endParaRPr lang="en-US" sz="140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793544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 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5"/>
            <a:ext cx="2076170" cy="828371"/>
          </a:xfrm>
          <a:prstGeom prst="rect">
            <a:avLst/>
          </a:prstGeom>
        </p:spPr>
      </p:pic>
    </p:spTree>
    <p:extLst>
      <p:ext uri="{BB962C8B-B14F-4D97-AF65-F5344CB8AC3E}">
        <p14:creationId xmlns:p14="http://schemas.microsoft.com/office/powerpoint/2010/main" val="39345027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 Copyright ">
    <p:bg>
      <p:bgPr>
        <a:solidFill>
          <a:srgbClr val="E0E0E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EAA7D-E0C5-8B2C-9C8C-170A0E9A0E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6" name="TextBox 5">
            <a:extLst>
              <a:ext uri="{FF2B5EF4-FFF2-40B4-BE49-F238E27FC236}">
                <a16:creationId xmlns:a16="http://schemas.microsoft.com/office/drawing/2014/main" id="{1BCF09A0-1D39-95E6-A6A5-F827D8937BC2}"/>
              </a:ext>
            </a:extLst>
          </p:cNvPr>
          <p:cNvSpPr txBox="1"/>
          <p:nvPr userDrawn="1"/>
        </p:nvSpPr>
        <p:spPr>
          <a:xfrm>
            <a:off x="9144000" y="4114800"/>
            <a:ext cx="5029200" cy="3042821"/>
          </a:xfrm>
          <a:prstGeom prst="rect">
            <a:avLst/>
          </a:prstGeom>
          <a:noFill/>
        </p:spPr>
        <p:txBody>
          <a:bodyPr wrap="square" lIns="0" tIns="0" rIns="0" bIns="0" rtlCol="0">
            <a:spAutoFit/>
          </a:bodyPr>
          <a:lstStyle/>
          <a:p>
            <a:pPr>
              <a:lnSpc>
                <a:spcPct val="110000"/>
              </a:lnSpc>
            </a:pPr>
            <a:r>
              <a:rPr lang="en-US" sz="900">
                <a:solidFill>
                  <a:srgbClr val="525252"/>
                </a:solidFill>
              </a:rPr>
              <a:t>© 2022 International Business Machines Corporation</a:t>
            </a:r>
          </a:p>
          <a:p>
            <a:pPr>
              <a:lnSpc>
                <a:spcPct val="110000"/>
              </a:lnSpc>
              <a:spcBef>
                <a:spcPts val="1200"/>
              </a:spcBef>
            </a:pPr>
            <a:r>
              <a:rPr lang="en-US" sz="900">
                <a:solidFill>
                  <a:srgbClr val="525252"/>
                </a:solidFill>
              </a:rPr>
              <a:t>IBM and the IBM logo are trademarks of IBM Corporation, registered in many jurisdictions worldwide. Other product and service names might be trademarks of IBM or other companies. </a:t>
            </a:r>
            <a:br>
              <a:rPr lang="en-US" sz="900">
                <a:solidFill>
                  <a:srgbClr val="525252"/>
                </a:solidFill>
              </a:rPr>
            </a:br>
            <a:r>
              <a:rPr lang="en-US" sz="900">
                <a:solidFill>
                  <a:srgbClr val="525252"/>
                </a:solidFill>
              </a:rPr>
              <a:t>A current list of IBM trademarks is available on  ibm.com/trademark.</a:t>
            </a:r>
          </a:p>
          <a:p>
            <a:pPr>
              <a:lnSpc>
                <a:spcPct val="110000"/>
              </a:lnSpc>
              <a:spcBef>
                <a:spcPts val="1200"/>
              </a:spcBef>
            </a:pPr>
            <a:r>
              <a:rPr lang="en-US" sz="900">
                <a:solidFill>
                  <a:srgbClr val="525252"/>
                </a:solidFill>
              </a:rPr>
              <a:t>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EXPRESS OR IMPLIED. IN NO EVENT SHALL IBM BE LIABLE FOR ANY DAMAGE ARISING FROM THE USE OF THIS INFORMATION, INCLUDING BUT NOT LIMITED TO, LOSS OF DATA, BUSINESS INTERRUPTION, LOSS OF PROFIT OR LOSS OF OPPORTUNITY.</a:t>
            </a:r>
          </a:p>
          <a:p>
            <a:pPr>
              <a:lnSpc>
                <a:spcPct val="110000"/>
              </a:lnSpc>
              <a:spcBef>
                <a:spcPts val="1200"/>
              </a:spcBef>
            </a:pPr>
            <a:r>
              <a:rPr lang="en-US" sz="900">
                <a:solidFill>
                  <a:srgbClr val="525252"/>
                </a:solidFill>
                <a:effectLst/>
              </a:rPr>
              <a:t>Client examples are presented as illustrations of how those clients have used IBM products and </a:t>
            </a:r>
            <a:br>
              <a:rPr lang="en-US" sz="900">
                <a:solidFill>
                  <a:srgbClr val="525252"/>
                </a:solidFill>
                <a:effectLst/>
              </a:rPr>
            </a:br>
            <a:r>
              <a:rPr lang="en-US" sz="900">
                <a:solidFill>
                  <a:srgbClr val="525252"/>
                </a:solidFill>
                <a:effectLst/>
              </a:rPr>
              <a:t>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a:t>
            </a:r>
            <a:br>
              <a:rPr lang="en-US" sz="900">
                <a:solidFill>
                  <a:srgbClr val="525252"/>
                </a:solidFill>
                <a:effectLst/>
              </a:rPr>
            </a:br>
            <a:r>
              <a:rPr lang="en-US" sz="900">
                <a:solidFill>
                  <a:srgbClr val="525252"/>
                </a:solidFill>
                <a:effectLst/>
              </a:rPr>
              <a:t>or programs with IBM products and programs.</a:t>
            </a:r>
            <a:r>
              <a:rPr lang="en-US" sz="900">
                <a:solidFill>
                  <a:srgbClr val="525252"/>
                </a:solidFill>
              </a:rPr>
              <a:t> </a:t>
            </a:r>
            <a:r>
              <a:rPr lang="en-US" sz="900">
                <a:solidFill>
                  <a:srgbClr val="525252"/>
                </a:solidFill>
                <a:effectLst/>
              </a:rPr>
              <a:t>The client is responsible for ensuring compliance with laws and regulations applicable to it. IBM does not provide legal advice or represent or warrant that its services or products will ensure that the client is in compliance with any law or regulation.</a:t>
            </a:r>
            <a:endParaRPr lang="en-US" sz="900">
              <a:solidFill>
                <a:srgbClr val="525252"/>
              </a:solidFill>
            </a:endParaRPr>
          </a:p>
        </p:txBody>
      </p:sp>
      <p:sp>
        <p:nvSpPr>
          <p:cNvPr id="5" name="Picture Placeholder">
            <a:extLst>
              <a:ext uri="{FF2B5EF4-FFF2-40B4-BE49-F238E27FC236}">
                <a16:creationId xmlns:a16="http://schemas.microsoft.com/office/drawing/2014/main" id="{64FE5A8E-9066-3CB8-7A3E-3584CEB12275}"/>
              </a:ext>
            </a:extLst>
          </p:cNvPr>
          <p:cNvSpPr>
            <a:spLocks noGrp="1" noChangeAspect="1"/>
          </p:cNvSpPr>
          <p:nvPr>
            <p:ph type="pic" sz="quarter" idx="14"/>
          </p:nvPr>
        </p:nvSpPr>
        <p:spPr>
          <a:xfrm>
            <a:off x="457200" y="457197"/>
            <a:ext cx="6537960" cy="7358550"/>
          </a:xfrm>
        </p:spPr>
        <p:txBody>
          <a:bodyPr lIns="91440" tIns="91440" rIns="91440" bIns="91440" anchor="ctr"/>
          <a:lstStyle>
            <a:lvl1pPr algn="ctr">
              <a:defRPr sz="12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Tree>
    <p:extLst>
      <p:ext uri="{BB962C8B-B14F-4D97-AF65-F5344CB8AC3E}">
        <p14:creationId xmlns:p14="http://schemas.microsoft.com/office/powerpoint/2010/main" val="169537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1] 4-column ">
    <p:spTree>
      <p:nvGrpSpPr>
        <p:cNvPr id="1" name=""/>
        <p:cNvGrpSpPr/>
        <p:nvPr/>
      </p:nvGrpSpPr>
      <p:grpSpPr>
        <a:xfrm>
          <a:off x="0" y="0"/>
          <a:ext cx="0" cy="0"/>
          <a:chOff x="0" y="0"/>
          <a:chExt cx="0" cy="0"/>
        </a:xfrm>
      </p:grpSpPr>
      <p:sp>
        <p:nvSpPr>
          <p:cNvPr id="18" name="Content Placeholder 4"/>
          <p:cNvSpPr>
            <a:spLocks noGrp="1"/>
          </p:cNvSpPr>
          <p:nvPr>
            <p:ph sz="quarter" idx="15"/>
          </p:nvPr>
        </p:nvSpPr>
        <p:spPr>
          <a:xfrm>
            <a:off x="10972800" y="0"/>
            <a:ext cx="3657600" cy="82296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a:t>
            </a:r>
          </a:p>
        </p:txBody>
      </p:sp>
      <p:sp>
        <p:nvSpPr>
          <p:cNvPr id="16" name="Content Placeholder 3"/>
          <p:cNvSpPr>
            <a:spLocks noGrp="1"/>
          </p:cNvSpPr>
          <p:nvPr>
            <p:ph sz="quarter" idx="14"/>
          </p:nvPr>
        </p:nvSpPr>
        <p:spPr>
          <a:xfrm>
            <a:off x="73152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p:txBody>
      </p:sp>
      <p:sp>
        <p:nvSpPr>
          <p:cNvPr id="14" name="Content Placeholder 2"/>
          <p:cNvSpPr>
            <a:spLocks noGrp="1"/>
          </p:cNvSpPr>
          <p:nvPr>
            <p:ph sz="quarter" idx="13"/>
          </p:nvPr>
        </p:nvSpPr>
        <p:spPr>
          <a:xfrm>
            <a:off x="3657600" y="0"/>
            <a:ext cx="3657600" cy="8229600"/>
          </a:xfrm>
          <a:noFill/>
        </p:spPr>
        <p:txBody>
          <a:bodyPr lIns="2286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a:p>
            <a:pPr lvl="1"/>
            <a:endParaRPr lang="en-US" dirty="0"/>
          </a:p>
        </p:txBody>
      </p:sp>
      <p:sp>
        <p:nvSpPr>
          <p:cNvPr id="11" name="Content Placeholder 1"/>
          <p:cNvSpPr>
            <a:spLocks noGrp="1"/>
          </p:cNvSpPr>
          <p:nvPr>
            <p:ph sz="quarter" idx="12"/>
          </p:nvPr>
        </p:nvSpPr>
        <p:spPr>
          <a:xfrm>
            <a:off x="0" y="0"/>
            <a:ext cx="3657600" cy="8229600"/>
          </a:xfrm>
          <a:noFill/>
        </p:spPr>
        <p:txBody>
          <a:bodyPr lIns="457200" tIns="45720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dirty="0"/>
              <a:t>Click to edit Master text styles</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457200"/>
            <a:ext cx="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40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457200"/>
            <a:ext cx="3570" cy="70866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Picture Placeholder">
            <a:extLst>
              <a:ext uri="{FF2B5EF4-FFF2-40B4-BE49-F238E27FC236}">
                <a16:creationId xmlns:a16="http://schemas.microsoft.com/office/drawing/2014/main" id="{F026FDEC-6178-2589-F1B1-1C53A051AE94}"/>
              </a:ext>
            </a:extLst>
          </p:cNvPr>
          <p:cNvSpPr>
            <a:spLocks noGrp="1"/>
          </p:cNvSpPr>
          <p:nvPr>
            <p:ph type="pic" sz="quarter" idx="19" hasCustomPrompt="1"/>
          </p:nvPr>
        </p:nvSpPr>
        <p:spPr>
          <a:xfrm>
            <a:off x="3886200" y="1097280"/>
            <a:ext cx="2286000" cy="2286000"/>
          </a:xfrm>
        </p:spPr>
        <p:txBody>
          <a:bodyPr lIns="91440" tIns="91440" rIns="91440" bIns="91440" anchor="ctr"/>
          <a:lstStyle>
            <a:lvl1pPr algn="ctr">
              <a:defRPr sz="1200">
                <a:solidFill>
                  <a:schemeClr val="accent6"/>
                </a:solidFill>
              </a:defRPr>
            </a:lvl1pPr>
          </a:lstStyle>
          <a:p>
            <a:r>
              <a:rPr lang="en-US" dirty="0"/>
              <a:t>Click icon to add graphic specific to this industry. </a:t>
            </a:r>
            <a:br>
              <a:rPr lang="en-US" dirty="0"/>
            </a:br>
            <a:br>
              <a:rPr lang="en-US" dirty="0"/>
            </a:br>
            <a:r>
              <a:rPr lang="en-US" dirty="0"/>
              <a:t>Link will be posted here:</a:t>
            </a:r>
            <a:br>
              <a:rPr lang="en-US" dirty="0"/>
            </a:br>
            <a:endParaRPr lang="en-US" dirty="0"/>
          </a:p>
        </p:txBody>
      </p:sp>
      <p:sp>
        <p:nvSpPr>
          <p:cNvPr id="4" name="Picture Placeholder">
            <a:extLst>
              <a:ext uri="{FF2B5EF4-FFF2-40B4-BE49-F238E27FC236}">
                <a16:creationId xmlns:a16="http://schemas.microsoft.com/office/drawing/2014/main" id="{F8E822CC-CA78-C6C2-7D0C-9D4B5A2B5C14}"/>
              </a:ext>
            </a:extLst>
          </p:cNvPr>
          <p:cNvSpPr>
            <a:spLocks noGrp="1"/>
          </p:cNvSpPr>
          <p:nvPr>
            <p:ph type="pic" sz="quarter" idx="20" hasCustomPrompt="1"/>
          </p:nvPr>
        </p:nvSpPr>
        <p:spPr>
          <a:xfrm>
            <a:off x="7543800" y="1097280"/>
            <a:ext cx="2286000" cy="2286000"/>
          </a:xfrm>
        </p:spPr>
        <p:txBody>
          <a:bodyPr lIns="91440" tIns="91440" rIns="91440" bIns="91440" anchor="ctr"/>
          <a:lstStyle>
            <a:lvl1pPr algn="ctr">
              <a:defRPr sz="1200">
                <a:solidFill>
                  <a:schemeClr val="accent6"/>
                </a:solidFill>
              </a:defRPr>
            </a:lvl1pPr>
          </a:lstStyle>
          <a:p>
            <a:r>
              <a:rPr lang="en-US" dirty="0"/>
              <a:t>Click icon to add graphic specific to this industry. </a:t>
            </a:r>
            <a:br>
              <a:rPr lang="en-US" dirty="0"/>
            </a:br>
            <a:br>
              <a:rPr lang="en-US" dirty="0"/>
            </a:br>
            <a:r>
              <a:rPr lang="en-US" dirty="0"/>
              <a:t>Link will be posted here:</a:t>
            </a:r>
            <a:br>
              <a:rPr lang="en-US" dirty="0"/>
            </a:br>
            <a:endParaRPr lang="en-US" dirty="0"/>
          </a:p>
        </p:txBody>
      </p:sp>
      <p:sp>
        <p:nvSpPr>
          <p:cNvPr id="5" name="Picture Placeholder">
            <a:extLst>
              <a:ext uri="{FF2B5EF4-FFF2-40B4-BE49-F238E27FC236}">
                <a16:creationId xmlns:a16="http://schemas.microsoft.com/office/drawing/2014/main" id="{23B4362E-0DD3-1488-7E90-C4124C046E32}"/>
              </a:ext>
            </a:extLst>
          </p:cNvPr>
          <p:cNvSpPr>
            <a:spLocks noGrp="1"/>
          </p:cNvSpPr>
          <p:nvPr>
            <p:ph type="pic" sz="quarter" idx="21" hasCustomPrompt="1"/>
          </p:nvPr>
        </p:nvSpPr>
        <p:spPr>
          <a:xfrm>
            <a:off x="11201400" y="1097280"/>
            <a:ext cx="2286000" cy="2286000"/>
          </a:xfrm>
        </p:spPr>
        <p:txBody>
          <a:bodyPr lIns="91440" tIns="91440" rIns="91440" bIns="91440" anchor="ctr"/>
          <a:lstStyle>
            <a:lvl1pPr algn="ctr">
              <a:defRPr sz="1200">
                <a:solidFill>
                  <a:schemeClr val="accent6"/>
                </a:solidFill>
              </a:defRPr>
            </a:lvl1pPr>
          </a:lstStyle>
          <a:p>
            <a:r>
              <a:rPr lang="en-US" dirty="0"/>
              <a:t>Click icon to add graphic specific to this industry. </a:t>
            </a:r>
            <a:br>
              <a:rPr lang="en-US" dirty="0"/>
            </a:br>
            <a:br>
              <a:rPr lang="en-US" dirty="0"/>
            </a:br>
            <a:r>
              <a:rPr lang="en-US" dirty="0"/>
              <a:t>Link will be posted here:</a:t>
            </a:r>
            <a:br>
              <a:rPr lang="en-US" dirty="0"/>
            </a:br>
            <a:endParaRPr lang="en-US" dirty="0"/>
          </a:p>
        </p:txBody>
      </p:sp>
      <p:sp>
        <p:nvSpPr>
          <p:cNvPr id="6" name="Text Placeholder 1">
            <a:extLst>
              <a:ext uri="{FF2B5EF4-FFF2-40B4-BE49-F238E27FC236}">
                <a16:creationId xmlns:a16="http://schemas.microsoft.com/office/drawing/2014/main" id="{E9CD3275-6A1A-C175-A0F0-16EB134694DE}"/>
              </a:ext>
            </a:extLst>
          </p:cNvPr>
          <p:cNvSpPr>
            <a:spLocks noGrp="1"/>
          </p:cNvSpPr>
          <p:nvPr>
            <p:ph type="body" sz="quarter" idx="17"/>
          </p:nvPr>
        </p:nvSpPr>
        <p:spPr>
          <a:xfrm>
            <a:off x="3886200" y="4114799"/>
            <a:ext cx="3200400" cy="347472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
            <a:extLst>
              <a:ext uri="{FF2B5EF4-FFF2-40B4-BE49-F238E27FC236}">
                <a16:creationId xmlns:a16="http://schemas.microsoft.com/office/drawing/2014/main" id="{B0AFF75D-4BD9-7267-11B1-C2C7100481C8}"/>
              </a:ext>
            </a:extLst>
          </p:cNvPr>
          <p:cNvSpPr>
            <a:spLocks noGrp="1"/>
          </p:cNvSpPr>
          <p:nvPr>
            <p:ph type="body" sz="quarter" idx="22"/>
          </p:nvPr>
        </p:nvSpPr>
        <p:spPr>
          <a:xfrm>
            <a:off x="7540229" y="4114800"/>
            <a:ext cx="3200400" cy="347472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
            <a:extLst>
              <a:ext uri="{FF2B5EF4-FFF2-40B4-BE49-F238E27FC236}">
                <a16:creationId xmlns:a16="http://schemas.microsoft.com/office/drawing/2014/main" id="{1248E27F-74B1-BE32-655C-E4C290B659F6}"/>
              </a:ext>
            </a:extLst>
          </p:cNvPr>
          <p:cNvSpPr>
            <a:spLocks noGrp="1"/>
          </p:cNvSpPr>
          <p:nvPr>
            <p:ph type="body" sz="quarter" idx="23"/>
          </p:nvPr>
        </p:nvSpPr>
        <p:spPr>
          <a:xfrm>
            <a:off x="11204971" y="4114799"/>
            <a:ext cx="2971800" cy="3474720"/>
          </a:xfr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710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our">
    <p:spTree>
      <p:nvGrpSpPr>
        <p:cNvPr id="1" name=""/>
        <p:cNvGrpSpPr/>
        <p:nvPr/>
      </p:nvGrpSpPr>
      <p:grpSpPr>
        <a:xfrm>
          <a:off x="0" y="0"/>
          <a:ext cx="0" cy="0"/>
          <a:chOff x="0" y="0"/>
          <a:chExt cx="0" cy="0"/>
        </a:xfrm>
      </p:grpSpPr>
      <p:sp>
        <p:nvSpPr>
          <p:cNvPr id="34" name="Text Placeholder 29">
            <a:extLst>
              <a:ext uri="{FF2B5EF4-FFF2-40B4-BE49-F238E27FC236}">
                <a16:creationId xmlns:a16="http://schemas.microsoft.com/office/drawing/2014/main" id="{7E09C742-5D77-43A5-A33A-73D138825CCF}"/>
              </a:ext>
            </a:extLst>
          </p:cNvPr>
          <p:cNvSpPr>
            <a:spLocks noGrp="1"/>
          </p:cNvSpPr>
          <p:nvPr>
            <p:ph type="body" sz="quarter" idx="15" hasCustomPrompt="1"/>
          </p:nvPr>
        </p:nvSpPr>
        <p:spPr>
          <a:xfrm>
            <a:off x="624359" y="5030396"/>
            <a:ext cx="2758922" cy="831697"/>
          </a:xfrm>
        </p:spPr>
        <p:txBody>
          <a:bodyPr lIns="0" rIns="0" anchor="b">
            <a:noAutofit/>
          </a:bodyPr>
          <a:lstStyle>
            <a:lvl1pPr marL="0" indent="0">
              <a:buNone/>
              <a:defRPr sz="2400" b="1">
                <a:solidFill>
                  <a:schemeClr val="accent5"/>
                </a:solidFill>
                <a:latin typeface="+mj-lt"/>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35" name="Text Placeholder 29">
            <a:extLst>
              <a:ext uri="{FF2B5EF4-FFF2-40B4-BE49-F238E27FC236}">
                <a16:creationId xmlns:a16="http://schemas.microsoft.com/office/drawing/2014/main" id="{878C8350-ACA7-4A8E-B350-5311BA064629}"/>
              </a:ext>
            </a:extLst>
          </p:cNvPr>
          <p:cNvSpPr>
            <a:spLocks noGrp="1"/>
          </p:cNvSpPr>
          <p:nvPr>
            <p:ph type="body" sz="quarter" idx="16" hasCustomPrompt="1"/>
          </p:nvPr>
        </p:nvSpPr>
        <p:spPr>
          <a:xfrm>
            <a:off x="4283160" y="5030396"/>
            <a:ext cx="2758924" cy="831697"/>
          </a:xfrm>
        </p:spPr>
        <p:txBody>
          <a:bodyPr lIns="0" rIns="0" anchor="b">
            <a:noAutofit/>
          </a:bodyPr>
          <a:lstStyle>
            <a:lvl1pPr marL="0" indent="0">
              <a:buNone/>
              <a:defRPr sz="2400" b="1">
                <a:solidFill>
                  <a:schemeClr val="accent5"/>
                </a:solidFill>
                <a:latin typeface="+mj-lt"/>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36" name="Text Placeholder 29">
            <a:extLst>
              <a:ext uri="{FF2B5EF4-FFF2-40B4-BE49-F238E27FC236}">
                <a16:creationId xmlns:a16="http://schemas.microsoft.com/office/drawing/2014/main" id="{F2A8EB81-781B-48A6-AEC3-3C6467F831A7}"/>
              </a:ext>
            </a:extLst>
          </p:cNvPr>
          <p:cNvSpPr>
            <a:spLocks noGrp="1"/>
          </p:cNvSpPr>
          <p:nvPr>
            <p:ph type="body" sz="quarter" idx="17" hasCustomPrompt="1"/>
          </p:nvPr>
        </p:nvSpPr>
        <p:spPr>
          <a:xfrm>
            <a:off x="7939559" y="5030396"/>
            <a:ext cx="2758922" cy="831697"/>
          </a:xfrm>
        </p:spPr>
        <p:txBody>
          <a:bodyPr lIns="0" rIns="0" anchor="b">
            <a:noAutofit/>
          </a:bodyPr>
          <a:lstStyle>
            <a:lvl1pPr marL="0" indent="0">
              <a:buNone/>
              <a:defRPr sz="2400" b="1">
                <a:solidFill>
                  <a:schemeClr val="accent5"/>
                </a:solidFill>
                <a:latin typeface="+mj-lt"/>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37" name="Text Placeholder 29">
            <a:extLst>
              <a:ext uri="{FF2B5EF4-FFF2-40B4-BE49-F238E27FC236}">
                <a16:creationId xmlns:a16="http://schemas.microsoft.com/office/drawing/2014/main" id="{A9EE98B1-8D2A-449C-96EF-F184DF610708}"/>
              </a:ext>
            </a:extLst>
          </p:cNvPr>
          <p:cNvSpPr>
            <a:spLocks noGrp="1"/>
          </p:cNvSpPr>
          <p:nvPr>
            <p:ph type="body" sz="quarter" idx="18" hasCustomPrompt="1"/>
          </p:nvPr>
        </p:nvSpPr>
        <p:spPr>
          <a:xfrm>
            <a:off x="11587960" y="5030396"/>
            <a:ext cx="2768120" cy="831697"/>
          </a:xfrm>
        </p:spPr>
        <p:txBody>
          <a:bodyPr lIns="0" rIns="0" anchor="b">
            <a:noAutofit/>
          </a:bodyPr>
          <a:lstStyle>
            <a:lvl1pPr marL="0" indent="0">
              <a:buNone/>
              <a:defRPr sz="2400" b="1">
                <a:solidFill>
                  <a:schemeClr val="accent5"/>
                </a:solidFill>
                <a:latin typeface="+mj-lt"/>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48" name="Picture Placeholder 47">
            <a:extLst>
              <a:ext uri="{FF2B5EF4-FFF2-40B4-BE49-F238E27FC236}">
                <a16:creationId xmlns:a16="http://schemas.microsoft.com/office/drawing/2014/main" id="{8484A25E-AE23-40DD-A3BE-DA02A03AEA90}"/>
              </a:ext>
            </a:extLst>
          </p:cNvPr>
          <p:cNvSpPr>
            <a:spLocks noGrp="1"/>
          </p:cNvSpPr>
          <p:nvPr>
            <p:ph type="pic" sz="quarter" idx="19"/>
          </p:nvPr>
        </p:nvSpPr>
        <p:spPr>
          <a:xfrm>
            <a:off x="624358" y="2654128"/>
            <a:ext cx="2245452" cy="2245452"/>
          </a:xfrm>
        </p:spPr>
        <p:txBody>
          <a:bodyPr>
            <a:normAutofit/>
          </a:bodyPr>
          <a:lstStyle>
            <a:lvl1pPr marL="0" indent="0">
              <a:buNone/>
              <a:defRPr sz="1200"/>
            </a:lvl1pPr>
          </a:lstStyle>
          <a:p>
            <a:r>
              <a:rPr lang="en-GB"/>
              <a:t>Click icon to add picture</a:t>
            </a:r>
            <a:endParaRPr lang="en-US"/>
          </a:p>
        </p:txBody>
      </p:sp>
      <p:sp>
        <p:nvSpPr>
          <p:cNvPr id="49" name="Picture Placeholder 47">
            <a:extLst>
              <a:ext uri="{FF2B5EF4-FFF2-40B4-BE49-F238E27FC236}">
                <a16:creationId xmlns:a16="http://schemas.microsoft.com/office/drawing/2014/main" id="{A29E5169-BCAD-4547-9CE2-A20078F01E19}"/>
              </a:ext>
            </a:extLst>
          </p:cNvPr>
          <p:cNvSpPr>
            <a:spLocks noGrp="1"/>
          </p:cNvSpPr>
          <p:nvPr>
            <p:ph type="pic" sz="quarter" idx="20"/>
          </p:nvPr>
        </p:nvSpPr>
        <p:spPr>
          <a:xfrm>
            <a:off x="4281958" y="2654128"/>
            <a:ext cx="2245452" cy="2245452"/>
          </a:xfrm>
        </p:spPr>
        <p:txBody>
          <a:bodyPr>
            <a:normAutofit/>
          </a:bodyPr>
          <a:lstStyle>
            <a:lvl1pPr marL="0" indent="0">
              <a:buNone/>
              <a:defRPr sz="1200"/>
            </a:lvl1pPr>
          </a:lstStyle>
          <a:p>
            <a:r>
              <a:rPr lang="en-GB"/>
              <a:t>Click icon to add picture</a:t>
            </a:r>
            <a:endParaRPr lang="en-US"/>
          </a:p>
        </p:txBody>
      </p:sp>
      <p:sp>
        <p:nvSpPr>
          <p:cNvPr id="50" name="Picture Placeholder 47">
            <a:extLst>
              <a:ext uri="{FF2B5EF4-FFF2-40B4-BE49-F238E27FC236}">
                <a16:creationId xmlns:a16="http://schemas.microsoft.com/office/drawing/2014/main" id="{A101710F-0F09-47D0-834B-8D89EDB95FF8}"/>
              </a:ext>
            </a:extLst>
          </p:cNvPr>
          <p:cNvSpPr>
            <a:spLocks noGrp="1"/>
          </p:cNvSpPr>
          <p:nvPr>
            <p:ph type="pic" sz="quarter" idx="21"/>
          </p:nvPr>
        </p:nvSpPr>
        <p:spPr>
          <a:xfrm>
            <a:off x="7939558" y="2654128"/>
            <a:ext cx="2245452" cy="2245452"/>
          </a:xfrm>
        </p:spPr>
        <p:txBody>
          <a:bodyPr>
            <a:normAutofit/>
          </a:bodyPr>
          <a:lstStyle>
            <a:lvl1pPr marL="0" indent="0">
              <a:buNone/>
              <a:defRPr sz="1200"/>
            </a:lvl1pPr>
          </a:lstStyle>
          <a:p>
            <a:r>
              <a:rPr lang="en-GB"/>
              <a:t>Click icon to add picture</a:t>
            </a:r>
            <a:endParaRPr lang="en-US"/>
          </a:p>
        </p:txBody>
      </p:sp>
      <p:sp>
        <p:nvSpPr>
          <p:cNvPr id="51" name="Picture Placeholder 47">
            <a:extLst>
              <a:ext uri="{FF2B5EF4-FFF2-40B4-BE49-F238E27FC236}">
                <a16:creationId xmlns:a16="http://schemas.microsoft.com/office/drawing/2014/main" id="{5FAFAEF7-2532-42BC-9CA3-D109538AC877}"/>
              </a:ext>
            </a:extLst>
          </p:cNvPr>
          <p:cNvSpPr>
            <a:spLocks noGrp="1"/>
          </p:cNvSpPr>
          <p:nvPr>
            <p:ph type="pic" sz="quarter" idx="22"/>
          </p:nvPr>
        </p:nvSpPr>
        <p:spPr>
          <a:xfrm>
            <a:off x="11600768" y="2654128"/>
            <a:ext cx="2245452" cy="2245452"/>
          </a:xfrm>
        </p:spPr>
        <p:txBody>
          <a:bodyPr>
            <a:normAutofit/>
          </a:bodyPr>
          <a:lstStyle>
            <a:lvl1pPr marL="0" indent="0">
              <a:buNone/>
              <a:defRPr sz="1200"/>
            </a:lvl1pPr>
          </a:lstStyle>
          <a:p>
            <a:r>
              <a:rPr lang="en-GB"/>
              <a:t>Click icon to add picture</a:t>
            </a:r>
            <a:endParaRPr lang="en-US"/>
          </a:p>
        </p:txBody>
      </p:sp>
      <p:sp>
        <p:nvSpPr>
          <p:cNvPr id="55" name="Text Placeholder 29">
            <a:extLst>
              <a:ext uri="{FF2B5EF4-FFF2-40B4-BE49-F238E27FC236}">
                <a16:creationId xmlns:a16="http://schemas.microsoft.com/office/drawing/2014/main" id="{C0B3A230-8B78-438B-8350-7C8430DEEFFC}"/>
              </a:ext>
            </a:extLst>
          </p:cNvPr>
          <p:cNvSpPr>
            <a:spLocks noGrp="1"/>
          </p:cNvSpPr>
          <p:nvPr>
            <p:ph type="body" sz="quarter" idx="24" hasCustomPrompt="1"/>
          </p:nvPr>
        </p:nvSpPr>
        <p:spPr>
          <a:xfrm>
            <a:off x="624359" y="5927988"/>
            <a:ext cx="2758922" cy="502920"/>
          </a:xfrm>
        </p:spPr>
        <p:txBody>
          <a:bodyPr lIns="0" rIns="0">
            <a:noAutofit/>
          </a:bodyPr>
          <a:lstStyle>
            <a:lvl1pPr marL="0" indent="0">
              <a:buNone/>
              <a:defRPr sz="1680">
                <a:solidFill>
                  <a:schemeClr val="tx1"/>
                </a:solidFill>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56" name="Text Placeholder 29">
            <a:extLst>
              <a:ext uri="{FF2B5EF4-FFF2-40B4-BE49-F238E27FC236}">
                <a16:creationId xmlns:a16="http://schemas.microsoft.com/office/drawing/2014/main" id="{ED6E9576-E633-4CDE-B44E-7E810BB8B41B}"/>
              </a:ext>
            </a:extLst>
          </p:cNvPr>
          <p:cNvSpPr>
            <a:spLocks noGrp="1"/>
          </p:cNvSpPr>
          <p:nvPr>
            <p:ph type="body" sz="quarter" idx="25" hasCustomPrompt="1"/>
          </p:nvPr>
        </p:nvSpPr>
        <p:spPr>
          <a:xfrm>
            <a:off x="4282658" y="5927988"/>
            <a:ext cx="2758924" cy="502920"/>
          </a:xfrm>
        </p:spPr>
        <p:txBody>
          <a:bodyPr lIns="0" rIns="0">
            <a:noAutofit/>
          </a:bodyPr>
          <a:lstStyle>
            <a:lvl1pPr marL="0" indent="0">
              <a:buNone/>
              <a:defRPr sz="1680">
                <a:solidFill>
                  <a:schemeClr val="tx1"/>
                </a:solidFill>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57" name="Text Placeholder 29">
            <a:extLst>
              <a:ext uri="{FF2B5EF4-FFF2-40B4-BE49-F238E27FC236}">
                <a16:creationId xmlns:a16="http://schemas.microsoft.com/office/drawing/2014/main" id="{839F3D9E-A504-4099-B225-3C7C0823F184}"/>
              </a:ext>
            </a:extLst>
          </p:cNvPr>
          <p:cNvSpPr>
            <a:spLocks noGrp="1"/>
          </p:cNvSpPr>
          <p:nvPr>
            <p:ph type="body" sz="quarter" idx="26" hasCustomPrompt="1"/>
          </p:nvPr>
        </p:nvSpPr>
        <p:spPr>
          <a:xfrm>
            <a:off x="7939559" y="5927988"/>
            <a:ext cx="2758922" cy="502920"/>
          </a:xfrm>
        </p:spPr>
        <p:txBody>
          <a:bodyPr lIns="0" rIns="0">
            <a:noAutofit/>
          </a:bodyPr>
          <a:lstStyle>
            <a:lvl1pPr marL="0" indent="0">
              <a:buNone/>
              <a:defRPr sz="1680">
                <a:solidFill>
                  <a:schemeClr val="tx1"/>
                </a:solidFill>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58" name="Text Placeholder 29">
            <a:extLst>
              <a:ext uri="{FF2B5EF4-FFF2-40B4-BE49-F238E27FC236}">
                <a16:creationId xmlns:a16="http://schemas.microsoft.com/office/drawing/2014/main" id="{0ACDF000-4FBF-40D1-A089-C38F77F41878}"/>
              </a:ext>
            </a:extLst>
          </p:cNvPr>
          <p:cNvSpPr>
            <a:spLocks noGrp="1"/>
          </p:cNvSpPr>
          <p:nvPr>
            <p:ph type="body" sz="quarter" idx="27" hasCustomPrompt="1"/>
          </p:nvPr>
        </p:nvSpPr>
        <p:spPr>
          <a:xfrm>
            <a:off x="11587960" y="5927988"/>
            <a:ext cx="2768120" cy="502920"/>
          </a:xfrm>
        </p:spPr>
        <p:txBody>
          <a:bodyPr lIns="0" rIns="0">
            <a:noAutofit/>
          </a:bodyPr>
          <a:lstStyle>
            <a:lvl1pPr marL="0" indent="0">
              <a:buNone/>
              <a:defRPr sz="1680">
                <a:solidFill>
                  <a:schemeClr val="tx1"/>
                </a:solidFill>
              </a:defRPr>
            </a:lvl1pPr>
            <a:lvl2pPr marL="548640" indent="0">
              <a:buNone/>
              <a:defRPr sz="1920"/>
            </a:lvl2pPr>
            <a:lvl3pPr marL="1097280" indent="0">
              <a:buNone/>
              <a:defRPr sz="1920"/>
            </a:lvl3pPr>
            <a:lvl4pPr marL="1645920" indent="0">
              <a:buNone/>
              <a:defRPr sz="1920"/>
            </a:lvl4pPr>
            <a:lvl5pPr marL="2194560" indent="0">
              <a:buNone/>
              <a:defRPr sz="1920"/>
            </a:lvl5pPr>
          </a:lstStyle>
          <a:p>
            <a:pPr lvl="0"/>
            <a:r>
              <a:rPr lang="en-US" dirty="0"/>
              <a:t>Click To Edit</a:t>
            </a:r>
          </a:p>
        </p:txBody>
      </p:sp>
      <p:sp>
        <p:nvSpPr>
          <p:cNvPr id="2" name="Title 1">
            <a:extLst>
              <a:ext uri="{FF2B5EF4-FFF2-40B4-BE49-F238E27FC236}">
                <a16:creationId xmlns:a16="http://schemas.microsoft.com/office/drawing/2014/main" id="{FF3C5B4E-B37A-42FE-AD0A-48A006152D6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837012475"/>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a:latin typeface="Arial Regular" charset="0"/>
            </a:endParaRPr>
          </a:p>
        </p:txBody>
      </p:sp>
      <p:sp>
        <p:nvSpPr>
          <p:cNvPr id="2" name="Title 1"/>
          <p:cNvSpPr>
            <a:spLocks noGrp="1"/>
          </p:cNvSpPr>
          <p:nvPr>
            <p:ph type="title"/>
          </p:nvPr>
        </p:nvSpPr>
        <p:spPr>
          <a:xfrm>
            <a:off x="457201" y="2057400"/>
            <a:ext cx="2971800" cy="3657600"/>
          </a:xfrm>
        </p:spPr>
        <p:txBody>
          <a:bodyPr>
            <a:noAutofit/>
          </a:bodyPr>
          <a:lstStyle>
            <a:lvl1pPr>
              <a:lnSpc>
                <a:spcPct val="110000"/>
              </a:lnSpc>
              <a:defRPr sz="2800"/>
            </a:lvl1pPr>
          </a:lstStyle>
          <a:p>
            <a:r>
              <a:rPr lang="en-US" dirty="0"/>
              <a:t>Click to edit Master title style</a:t>
            </a:r>
          </a:p>
        </p:txBody>
      </p:sp>
      <p:sp>
        <p:nvSpPr>
          <p:cNvPr id="5" name="Text Placeholder 4"/>
          <p:cNvSpPr>
            <a:spLocks noGrp="1"/>
          </p:cNvSpPr>
          <p:nvPr>
            <p:ph type="body" sz="quarter" idx="11"/>
          </p:nvPr>
        </p:nvSpPr>
        <p:spPr>
          <a:xfrm>
            <a:off x="457201" y="265176"/>
            <a:ext cx="2971800" cy="822960"/>
          </a:xfrm>
        </p:spPr>
        <p:txBody>
          <a:bodyPr tIns="0">
            <a:noAutofit/>
          </a:bodyPr>
          <a:lstStyle>
            <a:lvl1pPr>
              <a:defRPr sz="14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7315201" y="2057401"/>
            <a:ext cx="3429000" cy="5257800"/>
          </a:xfrm>
          <a:ln w="3175">
            <a:solidFill>
              <a:srgbClr val="A8A8A8"/>
            </a:solidFill>
          </a:ln>
        </p:spPr>
        <p:txBody>
          <a:bodyPr lIns="228600" tIns="228600" rIns="91440" bIns="91440">
            <a:noAutofit/>
          </a:bodyPr>
          <a:lstStyle>
            <a:lvl1pPr>
              <a:defRPr sz="2400">
                <a:solidFill>
                  <a:srgbClr val="393939"/>
                </a:solidFill>
              </a:defRPr>
            </a:lvl1pPr>
            <a:lvl2pPr>
              <a:defRPr sz="2400">
                <a:solidFill>
                  <a:srgbClr val="393939"/>
                </a:solidFill>
              </a:defRPr>
            </a:lvl2pPr>
            <a:lvl3pPr>
              <a:defRPr sz="2400">
                <a:solidFill>
                  <a:srgbClr val="393939"/>
                </a:solidFill>
              </a:defRPr>
            </a:lvl3pPr>
            <a:lvl4pPr>
              <a:defRPr sz="2400">
                <a:solidFill>
                  <a:srgbClr val="393939"/>
                </a:solidFill>
              </a:defRPr>
            </a:lvl4pPr>
            <a:lvl5pPr>
              <a:defRPr sz="2400">
                <a:solidFill>
                  <a:srgbClr val="39393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886200" y="2057401"/>
            <a:ext cx="3200400" cy="5257800"/>
          </a:xfrm>
          <a:ln w="3175">
            <a:solidFill>
              <a:srgbClr val="A8A8A8"/>
            </a:solidFill>
          </a:ln>
        </p:spPr>
        <p:txBody>
          <a:bodyPr lIns="228600" tIns="228600" rIns="91440" bIns="91440">
            <a:noAutofit/>
          </a:bodyPr>
          <a:lstStyle>
            <a:lvl1pPr>
              <a:defRPr sz="2400">
                <a:solidFill>
                  <a:srgbClr val="393939"/>
                </a:solidFill>
              </a:defRPr>
            </a:lvl1pPr>
            <a:lvl2pPr>
              <a:defRPr sz="2400">
                <a:solidFill>
                  <a:srgbClr val="393939"/>
                </a:solidFill>
              </a:defRPr>
            </a:lvl2pPr>
            <a:lvl3pPr>
              <a:defRPr sz="2400">
                <a:solidFill>
                  <a:srgbClr val="393939"/>
                </a:solidFill>
              </a:defRPr>
            </a:lvl3pPr>
            <a:lvl4pPr>
              <a:defRPr sz="2400">
                <a:solidFill>
                  <a:srgbClr val="393939"/>
                </a:solidFill>
              </a:defRPr>
            </a:lvl4pPr>
            <a:lvl5pPr>
              <a:defRPr sz="2400">
                <a:solidFill>
                  <a:srgbClr val="39393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10972801" y="2057401"/>
            <a:ext cx="3429000" cy="5257800"/>
          </a:xfrm>
          <a:ln w="3175">
            <a:solidFill>
              <a:srgbClr val="A8A8A8"/>
            </a:solidFill>
          </a:ln>
        </p:spPr>
        <p:txBody>
          <a:bodyPr lIns="228600" tIns="228600" rIns="91440" bIns="91440">
            <a:noAutofit/>
          </a:bodyPr>
          <a:lstStyle>
            <a:lvl1pPr>
              <a:defRPr sz="2400">
                <a:solidFill>
                  <a:srgbClr val="393939"/>
                </a:solidFill>
              </a:defRPr>
            </a:lvl1pPr>
            <a:lvl2pPr>
              <a:defRPr sz="2400">
                <a:solidFill>
                  <a:srgbClr val="393939"/>
                </a:solidFill>
              </a:defRPr>
            </a:lvl2pPr>
            <a:lvl3pPr>
              <a:defRPr sz="2400">
                <a:solidFill>
                  <a:srgbClr val="393939"/>
                </a:solidFill>
              </a:defRPr>
            </a:lvl3pPr>
            <a:lvl4pPr>
              <a:defRPr sz="2400">
                <a:solidFill>
                  <a:srgbClr val="393939"/>
                </a:solidFill>
              </a:defRPr>
            </a:lvl4pPr>
            <a:lvl5pPr>
              <a:defRPr sz="2400">
                <a:solidFill>
                  <a:srgbClr val="39393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457201" y="7315201"/>
            <a:ext cx="3017522" cy="484632"/>
          </a:xfrm>
        </p:spPr>
        <p:txBody>
          <a:bodyPr tIns="0" anchor="b"/>
          <a:lstStyle>
            <a:lvl1pPr>
              <a:defRPr sz="800" b="0">
                <a:solidFill>
                  <a:schemeClr val="tx1">
                    <a:alpha val="70000"/>
                  </a:schemeClr>
                </a:solidFill>
                <a:latin typeface="IBM Plex Sans" charset="0"/>
                <a:ea typeface="IBM Plex Sans" charset="0"/>
                <a:cs typeface="IBM Plex Sans" charset="0"/>
              </a:defRPr>
            </a:lvl1pPr>
            <a:lvl2pPr>
              <a:defRPr sz="901"/>
            </a:lvl2pPr>
            <a:lvl3pPr>
              <a:defRPr sz="901"/>
            </a:lvl3pPr>
            <a:lvl4pPr>
              <a:defRPr sz="901"/>
            </a:lvl4pPr>
            <a:lvl5pPr>
              <a:defRPr sz="901"/>
            </a:lvl5pPr>
          </a:lstStyle>
          <a:p>
            <a:pPr lvl="0"/>
            <a:r>
              <a:rPr lang="en-US" dirty="0"/>
              <a:t>Source: Edit source here</a:t>
            </a:r>
          </a:p>
        </p:txBody>
      </p:sp>
      <p:sp>
        <p:nvSpPr>
          <p:cNvPr id="16" name="Slide Number Placeholder 2"/>
          <p:cNvSpPr txBox="1">
            <a:spLocks/>
          </p:cNvSpPr>
          <p:nvPr userDrawn="1"/>
        </p:nvSpPr>
        <p:spPr>
          <a:xfrm>
            <a:off x="454859" y="7929888"/>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a:solidFill>
                <a:schemeClr val="tx1"/>
              </a:solidFill>
              <a:latin typeface="IBM Plex Sans" charset="0"/>
              <a:ea typeface="IBM Plex Sans" charset="0"/>
              <a:cs typeface="IBM Plex Sans" charset="0"/>
            </a:endParaRPr>
          </a:p>
        </p:txBody>
      </p:sp>
      <p:sp>
        <p:nvSpPr>
          <p:cNvPr id="15" name="Footer Placeholder 3">
            <a:extLst>
              <a:ext uri="{FF2B5EF4-FFF2-40B4-BE49-F238E27FC236}">
                <a16:creationId xmlns:a16="http://schemas.microsoft.com/office/drawing/2014/main" id="{E4A6CB2C-A792-47C7-A7CF-E51E76A06478}"/>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IBM Plex Sans Light" panose="020B0403050203000203" pitchFamily="34" charset="0"/>
                <a:ea typeface="IBM Plex Sans" charset="0"/>
                <a:cs typeface="IBM Plex Sans" charset="0"/>
              </a:rPr>
              <a:t>IBM Institute for Business Value</a:t>
            </a:r>
          </a:p>
        </p:txBody>
      </p:sp>
    </p:spTree>
    <p:extLst>
      <p:ext uri="{BB962C8B-B14F-4D97-AF65-F5344CB8AC3E}">
        <p14:creationId xmlns:p14="http://schemas.microsoft.com/office/powerpoint/2010/main" val="4127668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82D0FF">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23308213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6-1] hd_txt">
    <p:bg>
      <p:bgPr>
        <a:solidFill>
          <a:srgbClr val="82D0FF">
            <a:alpha val="10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Industry</a:t>
            </a:r>
            <a:br>
              <a:rPr lang="en-US" kern="0"/>
            </a:br>
            <a:r>
              <a:rPr lang="en-US" kern="0"/>
              <a:t>Overview—</a:t>
            </a:r>
          </a:p>
        </p:txBody>
      </p:sp>
      <p:sp>
        <p:nvSpPr>
          <p:cNvPr id="2" name="Title"/>
          <p:cNvSpPr>
            <a:spLocks noGrp="1"/>
          </p:cNvSpPr>
          <p:nvPr>
            <p:ph type="title" hasCustomPrompt="1"/>
          </p:nvPr>
        </p:nvSpPr>
        <p:spPr>
          <a:xfrm>
            <a:off x="457200" y="1901952"/>
            <a:ext cx="2971796"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5"/>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5C958D72-FE45-AFB7-9DF0-CF6C4AA90F2A}"/>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C18B7437-ED69-AD7D-D904-6925A127F252}"/>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26954750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6-1] hd_txt">
    <p:bg>
      <p:bgPr>
        <a:solidFill>
          <a:srgbClr val="82D0FF">
            <a:alpha val="8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Industry</a:t>
            </a:r>
            <a:br>
              <a:rPr lang="en-US" kern="0"/>
            </a:br>
            <a:r>
              <a:rPr lang="en-US" kern="0"/>
              <a:t>Overview—</a:t>
            </a:r>
          </a:p>
        </p:txBody>
      </p:sp>
      <p:sp>
        <p:nvSpPr>
          <p:cNvPr id="2" name="Title"/>
          <p:cNvSpPr>
            <a:spLocks noGrp="1"/>
          </p:cNvSpPr>
          <p:nvPr>
            <p:ph type="title" hasCustomPrompt="1"/>
          </p:nvPr>
        </p:nvSpPr>
        <p:spPr>
          <a:xfrm>
            <a:off x="457200" y="1905000"/>
            <a:ext cx="3200400"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457200" y="4096512"/>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Technologies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5438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imperatives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a:extLst>
              <a:ext uri="{FF2B5EF4-FFF2-40B4-BE49-F238E27FC236}">
                <a16:creationId xmlns:a16="http://schemas.microsoft.com/office/drawing/2014/main" id="{FD3394FC-C20A-2BE9-B19C-A27835C49C33}"/>
              </a:ext>
            </a:extLst>
          </p:cNvPr>
          <p:cNvSpPr>
            <a:spLocks noGrp="1"/>
          </p:cNvSpPr>
          <p:nvPr>
            <p:ph type="body" sz="quarter" idx="23" hasCustomPrompt="1"/>
          </p:nvPr>
        </p:nvSpPr>
        <p:spPr>
          <a:xfrm>
            <a:off x="4572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4" name="TextBox 3">
            <a:extLst>
              <a:ext uri="{FF2B5EF4-FFF2-40B4-BE49-F238E27FC236}">
                <a16:creationId xmlns:a16="http://schemas.microsoft.com/office/drawing/2014/main" id="{9A21967C-024D-1DBE-9F9F-6DF81E577682}"/>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F9BBDEA7-BDB9-8991-1771-5DAFD2C6DA37}"/>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15392868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6-1] hd_txt">
    <p:bg>
      <p:bgPr>
        <a:solidFill>
          <a:srgbClr val="82D0FF">
            <a:alpha val="10000"/>
          </a:srgbClr>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Technology:</a:t>
            </a:r>
          </a:p>
        </p:txBody>
      </p:sp>
      <p:sp>
        <p:nvSpPr>
          <p:cNvPr id="2" name="Title"/>
          <p:cNvSpPr>
            <a:spLocks noGrp="1"/>
          </p:cNvSpPr>
          <p:nvPr>
            <p:ph type="title" hasCustomPrompt="1"/>
          </p:nvPr>
        </p:nvSpPr>
        <p:spPr>
          <a:xfrm>
            <a:off x="457200" y="1371600"/>
            <a:ext cx="5029200" cy="611840"/>
          </a:xfrm>
        </p:spPr>
        <p:txBody>
          <a:bodyPr/>
          <a:lstStyle>
            <a:lvl1pPr>
              <a:defRPr sz="3600" b="0" i="0">
                <a:solidFill>
                  <a:schemeClr val="tx1"/>
                </a:solidFill>
                <a:latin typeface="IBM Plex Sans ExtLt" panose="020B0303050203000203" pitchFamily="34" charset="0"/>
              </a:defRPr>
            </a:lvl1pPr>
          </a:lstStyle>
          <a:p>
            <a:r>
              <a:rPr lang="en-US" dirty="0"/>
              <a:t>Click to edit header</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772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chart header</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hasCustomPrompt="1"/>
          </p:nvPr>
        </p:nvSpPr>
        <p:spPr>
          <a:xfrm>
            <a:off x="77724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4" name="Text Placeholder">
            <a:extLst>
              <a:ext uri="{FF2B5EF4-FFF2-40B4-BE49-F238E27FC236}">
                <a16:creationId xmlns:a16="http://schemas.microsoft.com/office/drawing/2014/main" id="{ADD859AD-DAC7-42A1-874C-F724FEBA60EB}"/>
              </a:ext>
            </a:extLst>
          </p:cNvPr>
          <p:cNvSpPr>
            <a:spLocks noGrp="1"/>
          </p:cNvSpPr>
          <p:nvPr>
            <p:ph type="body" sz="quarter" idx="23"/>
          </p:nvPr>
        </p:nvSpPr>
        <p:spPr>
          <a:xfrm>
            <a:off x="457198" y="4114800"/>
            <a:ext cx="5029200" cy="554934"/>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
        <p:nvSpPr>
          <p:cNvPr id="9" name="Text Placeholder 4">
            <a:extLst>
              <a:ext uri="{FF2B5EF4-FFF2-40B4-BE49-F238E27FC236}">
                <a16:creationId xmlns:a16="http://schemas.microsoft.com/office/drawing/2014/main" id="{A96D2E17-5F43-6429-5FF0-478281896E66}"/>
              </a:ext>
            </a:extLst>
          </p:cNvPr>
          <p:cNvSpPr>
            <a:spLocks noGrp="1"/>
          </p:cNvSpPr>
          <p:nvPr>
            <p:ph type="body" sz="quarter" idx="24" hasCustomPrompt="1"/>
          </p:nvPr>
        </p:nvSpPr>
        <p:spPr>
          <a:xfrm>
            <a:off x="228600" y="4495800"/>
            <a:ext cx="5257798" cy="1510283"/>
          </a:xfrm>
          <a:ln w="3175">
            <a:noFill/>
          </a:ln>
        </p:spPr>
        <p:txBody>
          <a:bodyPr lIns="228600" tIns="182880" rIns="228600"/>
          <a:lstStyle>
            <a:lvl1pPr>
              <a:defRPr sz="7200" b="0" i="0">
                <a:solidFill>
                  <a:schemeClr val="accent3"/>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a:extLst>
              <a:ext uri="{FF2B5EF4-FFF2-40B4-BE49-F238E27FC236}">
                <a16:creationId xmlns:a16="http://schemas.microsoft.com/office/drawing/2014/main" id="{252CE69E-E294-D19D-33AE-6136C87840B8}"/>
              </a:ext>
            </a:extLst>
          </p:cNvPr>
          <p:cNvSpPr>
            <a:spLocks noGrp="1"/>
          </p:cNvSpPr>
          <p:nvPr>
            <p:ph type="body" sz="quarter" idx="25"/>
          </p:nvPr>
        </p:nvSpPr>
        <p:spPr>
          <a:xfrm>
            <a:off x="457200" y="6172200"/>
            <a:ext cx="5047050" cy="1600200"/>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
        <p:nvSpPr>
          <p:cNvPr id="6" name="TextBox 5">
            <a:extLst>
              <a:ext uri="{FF2B5EF4-FFF2-40B4-BE49-F238E27FC236}">
                <a16:creationId xmlns:a16="http://schemas.microsoft.com/office/drawing/2014/main" id="{8EF7B0CF-6205-2FA8-5256-490F43963609}"/>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7898B011-44AB-F2A1-5883-817B0F77D5EF}"/>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13315094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5"/>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4038600"/>
            <a:ext cx="2971796" cy="2133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A changing landscape</a:t>
            </a:r>
          </a:p>
        </p:txBody>
      </p:sp>
      <p:sp>
        <p:nvSpPr>
          <p:cNvPr id="2" name="Title"/>
          <p:cNvSpPr>
            <a:spLocks noGrp="1"/>
          </p:cNvSpPr>
          <p:nvPr>
            <p:ph type="title" hasCustomPrompt="1"/>
          </p:nvPr>
        </p:nvSpPr>
        <p:spPr>
          <a:xfrm>
            <a:off x="457200" y="838200"/>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Dynamics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868680"/>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868680"/>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868680"/>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4" name="TextBox 3">
            <a:extLst>
              <a:ext uri="{FF2B5EF4-FFF2-40B4-BE49-F238E27FC236}">
                <a16:creationId xmlns:a16="http://schemas.microsoft.com/office/drawing/2014/main" id="{C2B19E39-3E15-472F-7197-E8B3622E6347}"/>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F821FB88-8E70-2B19-75B6-68D2FA448AB2}"/>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30758172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Industry</a:t>
            </a:r>
            <a:br>
              <a:rPr lang="en-US" kern="0"/>
            </a:br>
            <a:r>
              <a:rPr lang="en-US" kern="0"/>
              <a:t>trends—</a:t>
            </a:r>
          </a:p>
        </p:txBody>
      </p:sp>
      <p:sp>
        <p:nvSpPr>
          <p:cNvPr id="2" name="Title"/>
          <p:cNvSpPr>
            <a:spLocks noGrp="1"/>
          </p:cNvSpPr>
          <p:nvPr>
            <p:ph type="title" hasCustomPrompt="1"/>
          </p:nvPr>
        </p:nvSpPr>
        <p:spPr>
          <a:xfrm>
            <a:off x="457200" y="1981200"/>
            <a:ext cx="2971796" cy="2133600"/>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Business demand</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799" y="864966"/>
            <a:ext cx="6611545"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24" name="Text Placeholder">
            <a:extLst>
              <a:ext uri="{FF2B5EF4-FFF2-40B4-BE49-F238E27FC236}">
                <a16:creationId xmlns:a16="http://schemas.microsoft.com/office/drawing/2014/main" id="{44B28A5E-B2EF-E29D-2949-DF5509747CDA}"/>
              </a:ext>
            </a:extLst>
          </p:cNvPr>
          <p:cNvSpPr>
            <a:spLocks noGrp="1"/>
          </p:cNvSpPr>
          <p:nvPr>
            <p:ph type="body" sz="quarter" idx="24" hasCustomPrompt="1"/>
          </p:nvPr>
        </p:nvSpPr>
        <p:spPr>
          <a:xfrm>
            <a:off x="376663" y="4114800"/>
            <a:ext cx="3052333" cy="2057400"/>
          </a:xfrm>
        </p:spPr>
        <p:txBody>
          <a:bodyPr/>
          <a:lstStyle>
            <a:lvl1pPr marL="91440" indent="-91440">
              <a:buClr>
                <a:srgbClr val="001141"/>
              </a:buClr>
              <a:defRPr sz="1600" b="0" i="1">
                <a:solidFill>
                  <a:schemeClr val="accent3"/>
                </a:solidFill>
                <a:latin typeface="IBM Plex Serif Light" panose="02060403050406000203" pitchFamily="18" charset="77"/>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25" name="Text Placeholder">
            <a:extLst>
              <a:ext uri="{FF2B5EF4-FFF2-40B4-BE49-F238E27FC236}">
                <a16:creationId xmlns:a16="http://schemas.microsoft.com/office/drawing/2014/main" id="{E2A80A90-5ACC-861F-20C7-4A0096F8C92A}"/>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9" name="TextBox 8">
            <a:extLst>
              <a:ext uri="{FF2B5EF4-FFF2-40B4-BE49-F238E27FC236}">
                <a16:creationId xmlns:a16="http://schemas.microsoft.com/office/drawing/2014/main" id="{E6348DBA-DEA1-15D7-D19C-23C4BBE9C294}"/>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728BC659-B87D-F312-A523-CAFBDCEC72C8}"/>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1779936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 name="Title"/>
          <p:cNvSpPr>
            <a:spLocks noGrp="1"/>
          </p:cNvSpPr>
          <p:nvPr>
            <p:ph type="title" hasCustomPrompt="1"/>
          </p:nvPr>
        </p:nvSpPr>
        <p:spPr>
          <a:xfrm>
            <a:off x="457200" y="1981200"/>
            <a:ext cx="2971796" cy="2133600"/>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IT supply</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799" y="864966"/>
            <a:ext cx="6611545"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11" name="Text Placeholder">
            <a:extLst>
              <a:ext uri="{FF2B5EF4-FFF2-40B4-BE49-F238E27FC236}">
                <a16:creationId xmlns:a16="http://schemas.microsoft.com/office/drawing/2014/main" id="{B99BC46B-6D91-C05C-2E73-5F4ADDC3E876}"/>
              </a:ext>
            </a:extLst>
          </p:cNvPr>
          <p:cNvSpPr>
            <a:spLocks noGrp="1"/>
          </p:cNvSpPr>
          <p:nvPr>
            <p:ph type="body" sz="quarter" idx="24" hasCustomPrompt="1"/>
          </p:nvPr>
        </p:nvSpPr>
        <p:spPr>
          <a:xfrm>
            <a:off x="457200" y="4114800"/>
            <a:ext cx="2971796" cy="2057400"/>
          </a:xfrm>
        </p:spPr>
        <p:txBody>
          <a:bodyPr/>
          <a:lstStyle>
            <a:lvl1pPr marL="0" indent="0">
              <a:buClr>
                <a:srgbClr val="001141"/>
              </a:buClr>
              <a:defRPr sz="1600" b="0" i="0">
                <a:solidFill>
                  <a:schemeClr val="accent3"/>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12" name="Text Placeholder">
            <a:extLst>
              <a:ext uri="{FF2B5EF4-FFF2-40B4-BE49-F238E27FC236}">
                <a16:creationId xmlns:a16="http://schemas.microsoft.com/office/drawing/2014/main" id="{FCF97B2B-4D15-3E2E-5CBD-13C291E8F3C5}"/>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9" name="TextBox 8">
            <a:extLst>
              <a:ext uri="{FF2B5EF4-FFF2-40B4-BE49-F238E27FC236}">
                <a16:creationId xmlns:a16="http://schemas.microsoft.com/office/drawing/2014/main" id="{2E3E247E-5C5A-22EA-9E88-7087C69BAB2C}"/>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94FC6FC4-0B36-C59D-206C-3E394C2379DF}"/>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2010408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5"/>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4038600"/>
            <a:ext cx="2971796" cy="2133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kern="0"/>
              <a:t>New business</a:t>
            </a:r>
            <a:br>
              <a:rPr lang="en-US" kern="0"/>
            </a:br>
            <a:r>
              <a:rPr lang="en-US" kern="0"/>
              <a:t>capabilities</a:t>
            </a:r>
          </a:p>
        </p:txBody>
      </p:sp>
      <p:sp>
        <p:nvSpPr>
          <p:cNvPr id="2" name="Title"/>
          <p:cNvSpPr>
            <a:spLocks noGrp="1"/>
          </p:cNvSpPr>
          <p:nvPr>
            <p:ph type="title" hasCustomPrompt="1"/>
          </p:nvPr>
        </p:nvSpPr>
        <p:spPr>
          <a:xfrm>
            <a:off x="457200" y="955128"/>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imperatives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985608"/>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985608"/>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0"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985608"/>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4" name="TextBox 3">
            <a:extLst>
              <a:ext uri="{FF2B5EF4-FFF2-40B4-BE49-F238E27FC236}">
                <a16:creationId xmlns:a16="http://schemas.microsoft.com/office/drawing/2014/main" id="{97716872-3398-7941-9118-1EB910B6B62C}"/>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0D7ED70C-E2FD-6A86-9E18-CCF0F200FC86}"/>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204606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 4-column ">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057400"/>
            <a:ext cx="3657600" cy="61722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6576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7315200" y="2057400"/>
            <a:ext cx="3657600" cy="61722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0972800" y="2057400"/>
            <a:ext cx="3657600" cy="61722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7315200" y="2057400"/>
            <a:ext cx="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657600" y="2057400"/>
            <a:ext cx="3570"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10969230" y="2057400"/>
            <a:ext cx="1" cy="54864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457200" y="457200"/>
            <a:ext cx="10512030" cy="1219200"/>
          </a:xfrm>
        </p:spPr>
        <p:txBody>
          <a:bodyPr/>
          <a:lstStyle>
            <a:lvl1pPr>
              <a:lnSpc>
                <a:spcPct val="100000"/>
              </a:lnSpc>
              <a:defRPr sz="3000">
                <a:solidFill>
                  <a:schemeClr val="tx1"/>
                </a:solidFill>
              </a:defRPr>
            </a:lvl1pPr>
          </a:lstStyle>
          <a:p>
            <a:r>
              <a:rPr lang="en-US" dirty="0"/>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457201" y="7315201"/>
            <a:ext cx="2971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2944B465-4118-B733-531E-54513DA94850}"/>
              </a:ext>
            </a:extLst>
          </p:cNvPr>
          <p:cNvSpPr>
            <a:spLocks noGrp="1"/>
          </p:cNvSpPr>
          <p:nvPr>
            <p:ph type="body" sz="quarter" idx="18"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5873597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6-1] hd_txt">
    <p:bg>
      <p:bgPr>
        <a:solidFill>
          <a:srgbClr val="82D0FF">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1033283"/>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on two lines]</a:t>
            </a:r>
            <a:br>
              <a:rPr lang="en-US" dirty="0"/>
            </a:br>
            <a:endParaRPr lang="en-US" dirty="0"/>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0" y="1031511"/>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br>
              <a:rPr lang="en-US" kern="0" dirty="0"/>
            </a:br>
            <a:br>
              <a:rPr lang="en-US" kern="0" dirty="0"/>
            </a:br>
            <a:r>
              <a:rPr lang="en-US" kern="0" dirty="0"/>
              <a:t>Dynamics—</a:t>
            </a:r>
            <a:br>
              <a:rPr lang="en-US" kern="0" dirty="0"/>
            </a:br>
            <a:r>
              <a:rPr lang="en-US" kern="0" dirty="0"/>
              <a:t>A changing</a:t>
            </a:r>
            <a:br>
              <a:rPr lang="en-US" kern="0" dirty="0"/>
            </a:br>
            <a:r>
              <a:rPr lang="en-US" kern="0" dirty="0"/>
              <a:t>landscape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5"/>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0" y="457200"/>
            <a:ext cx="3570" cy="7315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5"/>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59"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0"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175C1C45-24BA-9ACF-7AD6-C5A83D85FC9D}"/>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9" name="Title 44">
            <a:extLst>
              <a:ext uri="{FF2B5EF4-FFF2-40B4-BE49-F238E27FC236}">
                <a16:creationId xmlns:a16="http://schemas.microsoft.com/office/drawing/2014/main" id="{1316CEE9-2FD4-05C2-6F74-490DA95223F8}"/>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34498844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6-1] hd_txt">
    <p:bg>
      <p:bgPr>
        <a:solidFill>
          <a:srgbClr val="82D0FF">
            <a:alpha val="10000"/>
          </a:srgbClr>
        </a:solidFill>
        <a:effectLst/>
      </p:bgPr>
    </p:bg>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FBA9C920-33E2-A991-2E41-1D12DF1D31E3}"/>
              </a:ext>
            </a:extLst>
          </p:cNvPr>
          <p:cNvSpPr txBox="1">
            <a:spLocks/>
          </p:cNvSpPr>
          <p:nvPr userDrawn="1"/>
        </p:nvSpPr>
        <p:spPr>
          <a:xfrm>
            <a:off x="457200" y="1033283"/>
            <a:ext cx="2971800" cy="668182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6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4000" kern="0" dirty="0"/>
              <a:t>Click to edit industry name</a:t>
            </a:r>
          </a:p>
        </p:txBody>
      </p:sp>
      <p:sp>
        <p:nvSpPr>
          <p:cNvPr id="2" name="Title"/>
          <p:cNvSpPr>
            <a:spLocks noGrp="1"/>
          </p:cNvSpPr>
          <p:nvPr>
            <p:ph type="title"/>
          </p:nvPr>
        </p:nvSpPr>
        <p:spPr>
          <a:xfrm>
            <a:off x="4876800" y="738226"/>
            <a:ext cx="32004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3962400" y="466342"/>
            <a:ext cx="3124201" cy="6871411"/>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Footer Placeholder 3">
            <a:extLst>
              <a:ext uri="{FF2B5EF4-FFF2-40B4-BE49-F238E27FC236}">
                <a16:creationId xmlns:a16="http://schemas.microsoft.com/office/drawing/2014/main" id="{5EF7B8C5-33FC-DFD2-9F6B-066BA7A861C2}"/>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5" name="Title 44">
            <a:extLst>
              <a:ext uri="{FF2B5EF4-FFF2-40B4-BE49-F238E27FC236}">
                <a16:creationId xmlns:a16="http://schemas.microsoft.com/office/drawing/2014/main" id="{48FD08FC-745D-3DB2-4F5D-31CAB47CCB72}"/>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12426954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2] hd_txt_tx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rgbClr val="82D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a:latin typeface="Arial Regular" charset="0"/>
            </a:endParaRPr>
          </a:p>
        </p:txBody>
      </p:sp>
      <p:sp>
        <p:nvSpPr>
          <p:cNvPr id="2" name="Title 1"/>
          <p:cNvSpPr>
            <a:spLocks noGrp="1"/>
          </p:cNvSpPr>
          <p:nvPr>
            <p:ph type="title"/>
          </p:nvPr>
        </p:nvSpPr>
        <p:spPr>
          <a:xfrm>
            <a:off x="457200" y="1874520"/>
            <a:ext cx="6583680" cy="1685543"/>
          </a:xfrm>
        </p:spPr>
        <p:txBody>
          <a:bodyPr>
            <a:noAutofit/>
          </a:bodyPr>
          <a:lstStyle>
            <a:lvl1pPr>
              <a:lnSpc>
                <a:spcPct val="100000"/>
              </a:lnSpc>
              <a:defRPr sz="5400" b="0" i="0">
                <a:latin typeface="IBM Plex Sans ExtLt" panose="020B0303050203000203" pitchFamily="34" charset="0"/>
              </a:defRPr>
            </a:lvl1pPr>
          </a:lstStyle>
          <a:p>
            <a:r>
              <a:rPr lang="en-US" dirty="0"/>
              <a:t>Click to edit Master title style</a:t>
            </a:r>
          </a:p>
        </p:txBody>
      </p:sp>
      <p:sp>
        <p:nvSpPr>
          <p:cNvPr id="3" name="Content Placeholder 2"/>
          <p:cNvSpPr>
            <a:spLocks noGrp="1"/>
          </p:cNvSpPr>
          <p:nvPr>
            <p:ph idx="1"/>
          </p:nvPr>
        </p:nvSpPr>
        <p:spPr>
          <a:xfrm>
            <a:off x="7772400" y="2057400"/>
            <a:ext cx="6399647" cy="5486400"/>
          </a:xfrm>
          <a:prstGeom prst="rect">
            <a:avLst/>
          </a:prstGeom>
        </p:spPr>
        <p:txBody>
          <a:bodyPr tIns="0">
            <a:noAutofit/>
          </a:bodyPr>
          <a:lstStyle>
            <a:lvl1pPr>
              <a:lnSpc>
                <a:spcPct val="110000"/>
              </a:lnSpc>
              <a:defRPr sz="1800">
                <a:solidFill>
                  <a:schemeClr val="tx1"/>
                </a:solidFill>
              </a:defRPr>
            </a:lvl1pPr>
            <a:lvl2pPr>
              <a:lnSpc>
                <a:spcPct val="110000"/>
              </a:lnSpc>
              <a:defRPr sz="1800">
                <a:solidFill>
                  <a:schemeClr val="tx1"/>
                </a:solidFill>
              </a:defRPr>
            </a:lvl2pPr>
            <a:lvl3pPr>
              <a:lnSpc>
                <a:spcPct val="110000"/>
              </a:lnSpc>
              <a:defRPr sz="1800">
                <a:solidFill>
                  <a:schemeClr val="tx1"/>
                </a:solidFill>
              </a:defRPr>
            </a:lvl3pPr>
            <a:lvl4pPr>
              <a:lnSpc>
                <a:spcPct val="110000"/>
              </a:lnSpc>
              <a:defRPr sz="1800">
                <a:solidFill>
                  <a:schemeClr val="tx1"/>
                </a:solidFill>
              </a:defRPr>
            </a:lvl4pPr>
            <a:lvl5pPr>
              <a:lnSpc>
                <a:spcPct val="110000"/>
              </a:lnSpc>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457200" y="7315201"/>
            <a:ext cx="6583679"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457200" y="4114800"/>
            <a:ext cx="6583678" cy="3200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0571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4] hd_txt ">
    <p:spTree>
      <p:nvGrpSpPr>
        <p:cNvPr id="1" name=""/>
        <p:cNvGrpSpPr/>
        <p:nvPr/>
      </p:nvGrpSpPr>
      <p:grpSpPr>
        <a:xfrm>
          <a:off x="0" y="0"/>
          <a:ext cx="0" cy="0"/>
          <a:chOff x="0" y="0"/>
          <a:chExt cx="0" cy="0"/>
        </a:xfrm>
      </p:grpSpPr>
      <p:sp>
        <p:nvSpPr>
          <p:cNvPr id="2" name="Title"/>
          <p:cNvSpPr>
            <a:spLocks noGrp="1"/>
          </p:cNvSpPr>
          <p:nvPr>
            <p:ph type="title"/>
          </p:nvPr>
        </p:nvSpPr>
        <p:spPr>
          <a:xfrm>
            <a:off x="457200" y="1920240"/>
            <a:ext cx="6627571" cy="4632960"/>
          </a:xfrm>
        </p:spPr>
        <p:txBody>
          <a:bodyPr/>
          <a:lstStyle>
            <a:lvl1pPr>
              <a:defRPr sz="4800" b="0" i="0">
                <a:solidFill>
                  <a:schemeClr val="tx1"/>
                </a:solidFill>
                <a:latin typeface="IBM Plex Sans ExtLt" panose="020B03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77724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13">
            <a:extLst>
              <a:ext uri="{FF2B5EF4-FFF2-40B4-BE49-F238E27FC236}">
                <a16:creationId xmlns:a16="http://schemas.microsoft.com/office/drawing/2014/main" id="{559DF287-389F-FF47-8DAD-CFD04EAFC2A0}"/>
              </a:ext>
            </a:extLst>
          </p:cNvPr>
          <p:cNvSpPr>
            <a:spLocks noGrp="1"/>
          </p:cNvSpPr>
          <p:nvPr>
            <p:ph type="body" sz="quarter" idx="15"/>
          </p:nvPr>
        </p:nvSpPr>
        <p:spPr>
          <a:xfrm>
            <a:off x="457200" y="7315201"/>
            <a:ext cx="6627571"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B4059381-1960-CB96-A46E-7747CC6B5619}"/>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8170867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8] hd_txt_image">
    <p:spTree>
      <p:nvGrpSpPr>
        <p:cNvPr id="1" name=""/>
        <p:cNvGrpSpPr/>
        <p:nvPr/>
      </p:nvGrpSpPr>
      <p:grpSpPr>
        <a:xfrm>
          <a:off x="0" y="0"/>
          <a:ext cx="0" cy="0"/>
          <a:chOff x="0" y="0"/>
          <a:chExt cx="0" cy="0"/>
        </a:xfrm>
      </p:grpSpPr>
      <p:sp>
        <p:nvSpPr>
          <p:cNvPr id="2" name="Title"/>
          <p:cNvSpPr>
            <a:spLocks noGrp="1"/>
          </p:cNvSpPr>
          <p:nvPr>
            <p:ph type="title"/>
          </p:nvPr>
        </p:nvSpPr>
        <p:spPr>
          <a:xfrm>
            <a:off x="457200" y="457199"/>
            <a:ext cx="6400800" cy="1371600"/>
          </a:xfrm>
        </p:spPr>
        <p:txBody>
          <a:bodyPr/>
          <a:lstStyle>
            <a:lvl1pPr>
              <a:defRPr sz="3200">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457200" y="2057400"/>
            <a:ext cx="64008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772398" y="457198"/>
            <a:ext cx="6400800" cy="7204175"/>
          </a:xfrm>
        </p:spPr>
        <p:txBody>
          <a:bodyPr lIns="91440" tIns="91440" rIns="91440" bIns="91440" anchor="ctr"/>
          <a:lstStyle>
            <a:lvl1pPr algn="ctr">
              <a:defRPr sz="12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
        <p:nvSpPr>
          <p:cNvPr id="5" name="Text Placeholder 13">
            <a:extLst>
              <a:ext uri="{FF2B5EF4-FFF2-40B4-BE49-F238E27FC236}">
                <a16:creationId xmlns:a16="http://schemas.microsoft.com/office/drawing/2014/main" id="{B7FBB4F8-806D-CC46-BD0A-92ADD696761A}"/>
              </a:ext>
            </a:extLst>
          </p:cNvPr>
          <p:cNvSpPr>
            <a:spLocks noGrp="1"/>
          </p:cNvSpPr>
          <p:nvPr>
            <p:ph type="body" sz="quarter" idx="15"/>
          </p:nvPr>
        </p:nvSpPr>
        <p:spPr>
          <a:xfrm>
            <a:off x="457201" y="7315200"/>
            <a:ext cx="6400800" cy="484633"/>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2B947428-5567-40A4-9F50-0895B8ACDC9D}"/>
              </a:ext>
            </a:extLst>
          </p:cNvPr>
          <p:cNvSpPr>
            <a:spLocks noGrp="1"/>
          </p:cNvSpPr>
          <p:nvPr>
            <p:ph type="body" sz="quarter" idx="17" hasCustomPrompt="1"/>
          </p:nvPr>
        </p:nvSpPr>
        <p:spPr>
          <a:xfrm>
            <a:off x="457200" y="182880"/>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0441209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0] quote">
    <p:bg>
      <p:bgPr>
        <a:solidFill>
          <a:srgbClr val="82D0FF">
            <a:alpha val="10000"/>
          </a:srgbClr>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0" y="457200"/>
            <a:ext cx="8900056" cy="3813048"/>
          </a:xfrm>
        </p:spPr>
        <p:txBody>
          <a:bodyPr/>
          <a:lstStyle>
            <a:lvl1pPr>
              <a:defRPr sz="3200" b="0" i="0">
                <a:solidFill>
                  <a:schemeClr val="tx1"/>
                </a:solidFill>
                <a:latin typeface="IBM Plex Serif Light" panose="02060403050406000203" pitchFamily="18" charset="77"/>
              </a:defRPr>
            </a:lvl1pPr>
          </a:lstStyle>
          <a:p>
            <a:r>
              <a:rPr lang="en-US" dirty="0"/>
              <a:t>“Click to edit Master quote style</a:t>
            </a:r>
          </a:p>
        </p:txBody>
      </p:sp>
      <p:sp>
        <p:nvSpPr>
          <p:cNvPr id="5" name="Text Placeholder 3">
            <a:extLst>
              <a:ext uri="{FF2B5EF4-FFF2-40B4-BE49-F238E27FC236}">
                <a16:creationId xmlns:a16="http://schemas.microsoft.com/office/drawing/2014/main" id="{F4A8BDB6-C460-FEF7-7B06-458E5073B689}"/>
              </a:ext>
            </a:extLst>
          </p:cNvPr>
          <p:cNvSpPr>
            <a:spLocks noGrp="1"/>
          </p:cNvSpPr>
          <p:nvPr>
            <p:ph type="body" sz="quarter" idx="14"/>
          </p:nvPr>
        </p:nvSpPr>
        <p:spPr>
          <a:xfrm>
            <a:off x="685800" y="4267200"/>
            <a:ext cx="3429000" cy="2057400"/>
          </a:xfrm>
          <a:ln w="3175">
            <a:noFill/>
          </a:ln>
        </p:spPr>
        <p:txBody>
          <a:bodyPr lIns="0" tIns="685800" rIns="228600"/>
          <a:lstStyle>
            <a:lvl1pPr>
              <a:defRPr sz="1400" b="1" i="0">
                <a:solidFill>
                  <a:schemeClr val="tx1"/>
                </a:solidFill>
                <a:latin typeface="IBM Plex Sans" panose="020B0503050203000203" pitchFamily="34" charset="0"/>
              </a:defRPr>
            </a:lvl1pPr>
            <a:lvl2pPr marL="0" indent="0">
              <a:spcBef>
                <a:spcPts val="0"/>
              </a:spcBef>
              <a:buFontTx/>
              <a:buNone/>
              <a:defRPr sz="1400">
                <a:solidFill>
                  <a:schemeClr val="tx1"/>
                </a:solidFill>
              </a:defRPr>
            </a:lvl2pPr>
            <a:lvl3pPr marL="182880" indent="0">
              <a:buFontTx/>
              <a:buNone/>
              <a:defRPr sz="1400">
                <a:solidFill>
                  <a:schemeClr val="tx1"/>
                </a:solidFill>
              </a:defRPr>
            </a:lvl3pPr>
            <a:lvl4pPr marL="365760" indent="0">
              <a:buFontTx/>
              <a:buNone/>
              <a:defRPr sz="1400">
                <a:solidFill>
                  <a:schemeClr val="tx1"/>
                </a:solidFill>
              </a:defRPr>
            </a:lvl4pPr>
            <a:lvl5pPr marL="548640" indent="0">
              <a:buFontTx/>
              <a:buNone/>
              <a:defRPr sz="140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721131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2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2895600" y="0"/>
            <a:ext cx="11734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3" name="TextBox 2">
            <a:extLst>
              <a:ext uri="{FF2B5EF4-FFF2-40B4-BE49-F238E27FC236}">
                <a16:creationId xmlns:a16="http://schemas.microsoft.com/office/drawing/2014/main" id="{5E62DC76-CCC6-11DE-6590-25C83155F71D}"/>
              </a:ext>
            </a:extLst>
          </p:cNvPr>
          <p:cNvSpPr txBox="1"/>
          <p:nvPr userDrawn="1"/>
        </p:nvSpPr>
        <p:spPr>
          <a:xfrm>
            <a:off x="3552825" y="2600325"/>
            <a:ext cx="0" cy="0"/>
          </a:xfrm>
          <a:prstGeom prst="rect">
            <a:avLst/>
          </a:prstGeom>
          <a:noFill/>
        </p:spPr>
        <p:txBody>
          <a:bodyPr wrap="none" lIns="0" tIns="0" rIns="0" bIns="0" rtlCol="0">
            <a:noAutofit/>
          </a:bodyPr>
          <a:lstStyle/>
          <a:p>
            <a:pPr algn="l">
              <a:lnSpc>
                <a:spcPct val="110000"/>
              </a:lnSpc>
              <a:spcBef>
                <a:spcPts val="1800"/>
              </a:spcBef>
            </a:pPr>
            <a:endParaRPr lang="en-CH" sz="1800" err="1">
              <a:solidFill>
                <a:schemeClr val="tx1"/>
              </a:solidFill>
              <a:latin typeface="+mn-lt"/>
              <a:ea typeface="IBM Plex Sans" charset="0"/>
              <a:cs typeface="IBM Plex Sans" charset="0"/>
            </a:endParaRPr>
          </a:p>
        </p:txBody>
      </p:sp>
      <p:sp>
        <p:nvSpPr>
          <p:cNvPr id="2" name="Title 44">
            <a:extLst>
              <a:ext uri="{FF2B5EF4-FFF2-40B4-BE49-F238E27FC236}">
                <a16:creationId xmlns:a16="http://schemas.microsoft.com/office/drawing/2014/main" id="{BE1893AE-9D11-A128-5DF7-5381336EA7A4}"/>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Life Sciences Primer</a:t>
            </a:r>
          </a:p>
        </p:txBody>
      </p:sp>
    </p:spTree>
    <p:extLst>
      <p:ext uri="{BB962C8B-B14F-4D97-AF65-F5344CB8AC3E}">
        <p14:creationId xmlns:p14="http://schemas.microsoft.com/office/powerpoint/2010/main" val="28618174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6-1] hd_txt">
    <p:bg>
      <p:bgPr>
        <a:solidFill>
          <a:srgbClr val="82D0FF">
            <a:alpha val="10000"/>
          </a:srgbClr>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 name="Title"/>
          <p:cNvSpPr>
            <a:spLocks noGrp="1"/>
          </p:cNvSpPr>
          <p:nvPr>
            <p:ph type="title" hasCustomPrompt="1"/>
          </p:nvPr>
        </p:nvSpPr>
        <p:spPr>
          <a:xfrm>
            <a:off x="457201" y="1981200"/>
            <a:ext cx="2971796" cy="2133600"/>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Business demand</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801" y="864966"/>
            <a:ext cx="6611545"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24" name="Text Placeholder">
            <a:extLst>
              <a:ext uri="{FF2B5EF4-FFF2-40B4-BE49-F238E27FC236}">
                <a16:creationId xmlns:a16="http://schemas.microsoft.com/office/drawing/2014/main" id="{44B28A5E-B2EF-E29D-2949-DF5509747CDA}"/>
              </a:ext>
            </a:extLst>
          </p:cNvPr>
          <p:cNvSpPr>
            <a:spLocks noGrp="1"/>
          </p:cNvSpPr>
          <p:nvPr>
            <p:ph type="body" sz="quarter" idx="24" hasCustomPrompt="1"/>
          </p:nvPr>
        </p:nvSpPr>
        <p:spPr>
          <a:xfrm>
            <a:off x="376664" y="4114800"/>
            <a:ext cx="3052333" cy="2057400"/>
          </a:xfrm>
        </p:spPr>
        <p:txBody>
          <a:bodyPr/>
          <a:lstStyle>
            <a:lvl1pPr marL="91436" indent="-91436">
              <a:buClr>
                <a:srgbClr val="001141"/>
              </a:buClr>
              <a:defRPr sz="1600" b="0" i="1">
                <a:solidFill>
                  <a:schemeClr val="accent3"/>
                </a:solidFill>
                <a:latin typeface="IBM Plex Serif Light" panose="02060403050406000203" pitchFamily="18" charset="77"/>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25" name="Text Placeholder">
            <a:extLst>
              <a:ext uri="{FF2B5EF4-FFF2-40B4-BE49-F238E27FC236}">
                <a16:creationId xmlns:a16="http://schemas.microsoft.com/office/drawing/2014/main" id="{E2A80A90-5ACC-861F-20C7-4A0096F8C92A}"/>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9" name="TextBox 8">
            <a:extLst>
              <a:ext uri="{FF2B5EF4-FFF2-40B4-BE49-F238E27FC236}">
                <a16:creationId xmlns:a16="http://schemas.microsoft.com/office/drawing/2014/main" id="{85E05D5B-04AA-57EE-0DA2-E3BAFE7DD2C1}"/>
              </a:ext>
            </a:extLst>
          </p:cNvPr>
          <p:cNvSpPr txBox="1"/>
          <p:nvPr userDrawn="1"/>
        </p:nvSpPr>
        <p:spPr>
          <a:xfrm>
            <a:off x="12996329" y="43875"/>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
        <p:nvSpPr>
          <p:cNvPr id="3" name="Title 44">
            <a:extLst>
              <a:ext uri="{FF2B5EF4-FFF2-40B4-BE49-F238E27FC236}">
                <a16:creationId xmlns:a16="http://schemas.microsoft.com/office/drawing/2014/main" id="{4BB1D5EB-0F45-E1E0-35E1-50A8762CF9D2}"/>
              </a:ext>
            </a:extLst>
          </p:cNvPr>
          <p:cNvSpPr txBox="1">
            <a:spLocks/>
          </p:cNvSpPr>
          <p:nvPr userDrawn="1"/>
        </p:nvSpPr>
        <p:spPr>
          <a:xfrm>
            <a:off x="457201" y="381000"/>
            <a:ext cx="2971800" cy="381000"/>
          </a:xfrm>
          <a:prstGeom prst="rect">
            <a:avLst/>
          </a:prstGeom>
        </p:spPr>
        <p:txBody>
          <a:bodyPr lIns="0"/>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100" b="1" kern="0" dirty="0">
                <a:latin typeface="IBM Plex Sans ExtLt" panose="020B0303050203000203" pitchFamily="34" charset="0"/>
              </a:rPr>
              <a:t>Industry IQ</a:t>
            </a:r>
          </a:p>
          <a:p>
            <a:pPr defTabSz="914400"/>
            <a:r>
              <a:rPr lang="en-US" sz="1400" b="0" kern="0" dirty="0">
                <a:latin typeface="IBM Plex Sans ExtLt" panose="020B0303050203000203" pitchFamily="34" charset="0"/>
              </a:rPr>
              <a:t>Banking &amp; Financial Markets Primer</a:t>
            </a:r>
          </a:p>
        </p:txBody>
      </p:sp>
      <p:sp>
        <p:nvSpPr>
          <p:cNvPr id="11" name="TextBox 10">
            <a:extLst>
              <a:ext uri="{FF2B5EF4-FFF2-40B4-BE49-F238E27FC236}">
                <a16:creationId xmlns:a16="http://schemas.microsoft.com/office/drawing/2014/main" id="{F0D666A7-B143-E9E6-5603-D5A28B96D43E}"/>
              </a:ext>
            </a:extLst>
          </p:cNvPr>
          <p:cNvSpPr txBox="1"/>
          <p:nvPr userDrawn="1"/>
        </p:nvSpPr>
        <p:spPr>
          <a:xfrm>
            <a:off x="3019245" y="4572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Tree>
    <p:extLst>
      <p:ext uri="{BB962C8B-B14F-4D97-AF65-F5344CB8AC3E}">
        <p14:creationId xmlns:p14="http://schemas.microsoft.com/office/powerpoint/2010/main" val="25992986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1] hd_txt">
    <p:bg>
      <p:bgPr>
        <a:solidFill>
          <a:srgbClr val="E5F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57200" y="457200"/>
            <a:ext cx="6400800" cy="6858000"/>
          </a:xfrm>
        </p:spPr>
        <p:txBody>
          <a:bodyPr/>
          <a:lstStyle>
            <a:lvl1pPr>
              <a:defRPr sz="6600" b="0" i="0">
                <a:solidFill>
                  <a:schemeClr val="tx1"/>
                </a:solidFill>
                <a:latin typeface="IBM Plex Sans ExtLt" panose="020B0303050203000203" pitchFamily="34" charset="0"/>
              </a:defRPr>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772400" y="457200"/>
            <a:ext cx="640080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9" name="Text Placeholder 13">
            <a:extLst>
              <a:ext uri="{FF2B5EF4-FFF2-40B4-BE49-F238E27FC236}">
                <a16:creationId xmlns:a16="http://schemas.microsoft.com/office/drawing/2014/main" id="{EF17F64D-D525-7147-A9DE-275830DA931B}"/>
              </a:ext>
            </a:extLst>
          </p:cNvPr>
          <p:cNvSpPr>
            <a:spLocks noGrp="1"/>
          </p:cNvSpPr>
          <p:nvPr>
            <p:ph type="body" sz="quarter" idx="15"/>
          </p:nvPr>
        </p:nvSpPr>
        <p:spPr>
          <a:xfrm>
            <a:off x="457201" y="7315201"/>
            <a:ext cx="6400800" cy="484632"/>
          </a:xfrm>
        </p:spPr>
        <p:txBody>
          <a:bodyPr anchor="b"/>
          <a:lstStyle>
            <a:lvl1pPr>
              <a:spcBef>
                <a:spcPts val="0"/>
              </a:spcBef>
              <a:defRPr sz="800">
                <a:solidFill>
                  <a:schemeClr val="tx1">
                    <a:alpha val="60000"/>
                  </a:schemeClr>
                </a:solidFill>
              </a:defRPr>
            </a:lvl1pPr>
          </a:lstStyle>
          <a:p>
            <a:pPr lvl="0"/>
            <a:r>
              <a:rPr lang="en-US"/>
              <a:t>Click to edit Master text styles</a:t>
            </a:r>
          </a:p>
        </p:txBody>
      </p:sp>
      <p:sp>
        <p:nvSpPr>
          <p:cNvPr id="4" name="Text Placeholder 7">
            <a:extLst>
              <a:ext uri="{FF2B5EF4-FFF2-40B4-BE49-F238E27FC236}">
                <a16:creationId xmlns:a16="http://schemas.microsoft.com/office/drawing/2014/main" id="{1681CE72-CA90-9BA3-ECE1-08BD98823050}"/>
              </a:ext>
            </a:extLst>
          </p:cNvPr>
          <p:cNvSpPr>
            <a:spLocks noGrp="1"/>
          </p:cNvSpPr>
          <p:nvPr>
            <p:ph type="body" sz="quarter" idx="16" hasCustomPrompt="1"/>
          </p:nvPr>
        </p:nvSpPr>
        <p:spPr>
          <a:xfrm>
            <a:off x="457201" y="182882"/>
            <a:ext cx="2971796" cy="274319"/>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12766474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dirty="0">
                <a:latin typeface="IBM Plex Serif Light" panose="02060403050406000203" pitchFamily="18" charset="77"/>
              </a:rPr>
              <a:t>Global Industry Primer</a:t>
            </a:r>
          </a:p>
          <a:p>
            <a:pPr defTabSz="914364"/>
            <a:r>
              <a:rPr lang="en-US" sz="1400" i="1" kern="0" dirty="0">
                <a:latin typeface="IBM Plex Serif Light" panose="02060403050406000203" pitchFamily="18" charset="77"/>
              </a:rPr>
              <a:t>Banking and Financial Markets</a:t>
            </a:r>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4" name="Title">
            <a:extLst>
              <a:ext uri="{FF2B5EF4-FFF2-40B4-BE49-F238E27FC236}">
                <a16:creationId xmlns:a16="http://schemas.microsoft.com/office/drawing/2014/main" id="{F3AA1F61-606E-4467-A532-7EE3853B2262}"/>
              </a:ext>
            </a:extLst>
          </p:cNvPr>
          <p:cNvSpPr>
            <a:spLocks noGrp="1"/>
          </p:cNvSpPr>
          <p:nvPr>
            <p:ph type="title" hasCustomPrompt="1"/>
          </p:nvPr>
        </p:nvSpPr>
        <p:spPr>
          <a:xfrm>
            <a:off x="432487" y="1143001"/>
            <a:ext cx="2971796"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2" name="TextBox 1">
            <a:extLst>
              <a:ext uri="{FF2B5EF4-FFF2-40B4-BE49-F238E27FC236}">
                <a16:creationId xmlns:a16="http://schemas.microsoft.com/office/drawing/2014/main" id="{3A17E63E-6343-1647-150C-264CBAE3B02A}"/>
              </a:ext>
            </a:extLst>
          </p:cNvPr>
          <p:cNvSpPr txBox="1"/>
          <p:nvPr userDrawn="1"/>
        </p:nvSpPr>
        <p:spPr>
          <a:xfrm>
            <a:off x="12996329" y="43876"/>
            <a:ext cx="1219200" cy="304800"/>
          </a:xfrm>
          <a:prstGeom prst="rect">
            <a:avLst/>
          </a:prstGeom>
          <a:noFill/>
        </p:spPr>
        <p:txBody>
          <a:bodyPr wrap="square" lIns="0" tIns="0" rIns="0" bIns="0" rtlCol="0" anchor="ctr">
            <a:noAutofit/>
          </a:bodyPr>
          <a:lstStyle/>
          <a:p>
            <a:pPr algn="l">
              <a:lnSpc>
                <a:spcPct val="110000"/>
              </a:lnSpc>
              <a:spcBef>
                <a:spcPts val="1800"/>
              </a:spcBef>
            </a:pPr>
            <a:r>
              <a:rPr lang="en-US" sz="1200" b="0" i="0" dirty="0">
                <a:solidFill>
                  <a:schemeClr val="tx1">
                    <a:lumMod val="75000"/>
                    <a:lumOff val="25000"/>
                  </a:schemeClr>
                </a:solidFill>
                <a:latin typeface="IBM Plex Sans Light" panose="020B0403050203000203" pitchFamily="34" charset="0"/>
                <a:ea typeface="IBM Plex Sans" charset="0"/>
                <a:cs typeface="IBM Plex Sans" charset="0"/>
              </a:rPr>
              <a:t>IBM internal use</a:t>
            </a:r>
          </a:p>
        </p:txBody>
      </p:sp>
    </p:spTree>
    <p:extLst>
      <p:ext uri="{BB962C8B-B14F-4D97-AF65-F5344CB8AC3E}">
        <p14:creationId xmlns:p14="http://schemas.microsoft.com/office/powerpoint/2010/main" val="332616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 4-column ">
    <p:spTree>
      <p:nvGrpSpPr>
        <p:cNvPr id="1" name=""/>
        <p:cNvGrpSpPr/>
        <p:nvPr/>
      </p:nvGrpSpPr>
      <p:grpSpPr>
        <a:xfrm>
          <a:off x="0" y="0"/>
          <a:ext cx="0" cy="0"/>
          <a:chOff x="0" y="0"/>
          <a:chExt cx="0" cy="0"/>
        </a:xfrm>
      </p:grpSpPr>
      <p:sp>
        <p:nvSpPr>
          <p:cNvPr id="10" name="Rectangle 9"/>
          <p:cNvSpPr/>
          <p:nvPr userDrawn="1"/>
        </p:nvSpPr>
        <p:spPr>
          <a:xfrm flipV="1">
            <a:off x="0" y="1"/>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Arial Regular" charset="0"/>
            </a:endParaRPr>
          </a:p>
        </p:txBody>
      </p:sp>
      <p:sp>
        <p:nvSpPr>
          <p:cNvPr id="2" name="Title 1"/>
          <p:cNvSpPr>
            <a:spLocks noGrp="1"/>
          </p:cNvSpPr>
          <p:nvPr>
            <p:ph type="title" hasCustomPrompt="1"/>
          </p:nvPr>
        </p:nvSpPr>
        <p:spPr>
          <a:xfrm>
            <a:off x="457200" y="457200"/>
            <a:ext cx="10287001" cy="1143000"/>
          </a:xfrm>
        </p:spPr>
        <p:txBody>
          <a:bodyPr>
            <a:noAutofit/>
          </a:bodyPr>
          <a:lstStyle>
            <a:lvl1pPr>
              <a:lnSpc>
                <a:spcPct val="100000"/>
              </a:lnSpc>
              <a:defRPr sz="3000">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457201" y="2057401"/>
            <a:ext cx="29718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10"/>
          </p:nvPr>
        </p:nvSpPr>
        <p:spPr>
          <a:xfrm>
            <a:off x="73152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idx="12"/>
          </p:nvPr>
        </p:nvSpPr>
        <p:spPr>
          <a:xfrm>
            <a:off x="36576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idx="13"/>
          </p:nvPr>
        </p:nvSpPr>
        <p:spPr>
          <a:xfrm>
            <a:off x="10972801" y="2057401"/>
            <a:ext cx="3429000" cy="52578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3"/>
          <p:cNvSpPr>
            <a:spLocks noGrp="1"/>
          </p:cNvSpPr>
          <p:nvPr>
            <p:ph type="body" sz="quarter" idx="14" hasCustomPrompt="1"/>
          </p:nvPr>
        </p:nvSpPr>
        <p:spPr>
          <a:xfrm>
            <a:off x="457200" y="7342632"/>
            <a:ext cx="6629401" cy="457200"/>
          </a:xfrm>
        </p:spPr>
        <p:txBody>
          <a:bodyPr tIns="0" anchor="b"/>
          <a:lstStyle>
            <a:lvl1pPr>
              <a:defRPr sz="800" b="0">
                <a:solidFill>
                  <a:schemeClr val="tx1">
                    <a:alpha val="70000"/>
                  </a:schemeClr>
                </a:solidFill>
              </a:defRPr>
            </a:lvl1pPr>
            <a:lvl2pPr>
              <a:defRPr sz="901"/>
            </a:lvl2pPr>
            <a:lvl3pPr>
              <a:defRPr sz="901"/>
            </a:lvl3pPr>
            <a:lvl4pPr>
              <a:defRPr sz="901"/>
            </a:lvl4pPr>
            <a:lvl5pPr>
              <a:defRPr sz="901"/>
            </a:lvl5pPr>
          </a:lstStyle>
          <a:p>
            <a:pPr lvl="0"/>
            <a:r>
              <a:rPr lang="en-US" dirty="0"/>
              <a:t>Source: Edit source here</a:t>
            </a:r>
          </a:p>
        </p:txBody>
      </p:sp>
      <p:sp>
        <p:nvSpPr>
          <p:cNvPr id="5" name="Text Placeholder 7">
            <a:extLst>
              <a:ext uri="{FF2B5EF4-FFF2-40B4-BE49-F238E27FC236}">
                <a16:creationId xmlns:a16="http://schemas.microsoft.com/office/drawing/2014/main" id="{DEDC2DBA-6434-02B7-4F12-F7DE65D45BB4}"/>
              </a:ext>
            </a:extLst>
          </p:cNvPr>
          <p:cNvSpPr>
            <a:spLocks noGrp="1"/>
          </p:cNvSpPr>
          <p:nvPr>
            <p:ph type="body" sz="quarter" idx="16" hasCustomPrompt="1"/>
          </p:nvPr>
        </p:nvSpPr>
        <p:spPr>
          <a:xfrm>
            <a:off x="457199" y="182880"/>
            <a:ext cx="3200393" cy="326892"/>
          </a:xfrm>
        </p:spPr>
        <p:txBody>
          <a:bodyPr lIns="0" tIns="0" rIns="0" bIns="0">
            <a:noAutofit/>
          </a:bodyPr>
          <a:lstStyle>
            <a:lvl1pPr marL="0" indent="0">
              <a:lnSpc>
                <a:spcPct val="100000"/>
              </a:lnSpc>
              <a:spcBef>
                <a:spcPts val="0"/>
              </a:spcBef>
              <a:spcAft>
                <a:spcPts val="1400"/>
              </a:spcAft>
              <a:buNone/>
              <a:defRPr sz="1000" b="0" i="0">
                <a:solidFill>
                  <a:srgbClr val="6F6F6F"/>
                </a:solidFill>
                <a:latin typeface="IBM Plex Sans Medm" panose="020B0503050203000203" pitchFamily="34" charset="0"/>
              </a:defRPr>
            </a:lvl1pPr>
            <a:lvl2pPr>
              <a:defRPr sz="800" b="0" i="0">
                <a:latin typeface="IBM Plex Sans Medm" panose="020B0503050203000203" pitchFamily="34" charset="0"/>
              </a:defRPr>
            </a:lvl2pPr>
            <a:lvl3pPr>
              <a:defRPr sz="800" b="0" i="0">
                <a:latin typeface="IBM Plex Sans Medm" panose="020B0503050203000203" pitchFamily="34" charset="0"/>
              </a:defRPr>
            </a:lvl3pPr>
            <a:lvl4pPr>
              <a:defRPr sz="800" b="0" i="0">
                <a:latin typeface="IBM Plex Sans Medm" panose="020B0503050203000203" pitchFamily="34" charset="0"/>
              </a:defRPr>
            </a:lvl4pPr>
            <a:lvl5pPr>
              <a:defRPr sz="800" b="0" i="0">
                <a:latin typeface="IBM Plex Sans Medm" panose="020B0503050203000203" pitchFamily="34" charset="0"/>
              </a:defRPr>
            </a:lvl5pPr>
          </a:lstStyle>
          <a:p>
            <a:pPr lvl="0"/>
            <a:r>
              <a:rPr lang="en-US" dirty="0"/>
              <a:t>Click to edit optional section header </a:t>
            </a:r>
          </a:p>
        </p:txBody>
      </p:sp>
    </p:spTree>
    <p:extLst>
      <p:ext uri="{BB962C8B-B14F-4D97-AF65-F5344CB8AC3E}">
        <p14:creationId xmlns:p14="http://schemas.microsoft.com/office/powerpoint/2010/main" val="34542124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6-1] hd_txt">
    <p:bg>
      <p:bgPr>
        <a:solidFill>
          <a:srgbClr val="EDF5FF"/>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Industry</a:t>
            </a:r>
            <a:br>
              <a:rPr lang="en-US" sz="3600" kern="0"/>
            </a:br>
            <a:r>
              <a:rPr lang="en-US" sz="3600" kern="0"/>
              <a:t>Overview—</a:t>
            </a:r>
          </a:p>
        </p:txBody>
      </p:sp>
      <p:sp>
        <p:nvSpPr>
          <p:cNvPr id="2" name="Title"/>
          <p:cNvSpPr>
            <a:spLocks noGrp="1"/>
          </p:cNvSpPr>
          <p:nvPr>
            <p:ph type="title" hasCustomPrompt="1"/>
          </p:nvPr>
        </p:nvSpPr>
        <p:spPr>
          <a:xfrm>
            <a:off x="457201" y="1901953"/>
            <a:ext cx="2971796"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6"/>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6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1"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84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6-1] hd_txt">
    <p:bg>
      <p:bgPr>
        <a:solidFill>
          <a:srgbClr val="EDF5FF"/>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Industry</a:t>
            </a:r>
            <a:br>
              <a:rPr lang="en-US" sz="3600" kern="0"/>
            </a:br>
            <a:r>
              <a:rPr lang="en-US" sz="3600" kern="0"/>
              <a:t>Overview—</a:t>
            </a:r>
          </a:p>
        </p:txBody>
      </p:sp>
      <p:sp>
        <p:nvSpPr>
          <p:cNvPr id="2" name="Title"/>
          <p:cNvSpPr>
            <a:spLocks noGrp="1"/>
          </p:cNvSpPr>
          <p:nvPr>
            <p:ph type="title" hasCustomPrompt="1"/>
          </p:nvPr>
        </p:nvSpPr>
        <p:spPr>
          <a:xfrm>
            <a:off x="457200" y="1905001"/>
            <a:ext cx="3200400" cy="1926534"/>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457200" y="4096512"/>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Technologies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543800" y="868680"/>
            <a:ext cx="29718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imperatives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6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1"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a:extLst>
              <a:ext uri="{FF2B5EF4-FFF2-40B4-BE49-F238E27FC236}">
                <a16:creationId xmlns:a16="http://schemas.microsoft.com/office/drawing/2014/main" id="{FD3394FC-C20A-2BE9-B19C-A27835C49C33}"/>
              </a:ext>
            </a:extLst>
          </p:cNvPr>
          <p:cNvSpPr>
            <a:spLocks noGrp="1"/>
          </p:cNvSpPr>
          <p:nvPr>
            <p:ph type="body" sz="quarter" idx="23" hasCustomPrompt="1"/>
          </p:nvPr>
        </p:nvSpPr>
        <p:spPr>
          <a:xfrm>
            <a:off x="4572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Tree>
    <p:extLst>
      <p:ext uri="{BB962C8B-B14F-4D97-AF65-F5344CB8AC3E}">
        <p14:creationId xmlns:p14="http://schemas.microsoft.com/office/powerpoint/2010/main" val="7848313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6-1] hd_txt">
    <p:bg>
      <p:bgPr>
        <a:solidFill>
          <a:srgbClr val="EDF5FF"/>
        </a:solidFill>
        <a:effectLst/>
      </p:bgPr>
    </p:bg>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Technology:</a:t>
            </a:r>
          </a:p>
        </p:txBody>
      </p:sp>
      <p:sp>
        <p:nvSpPr>
          <p:cNvPr id="2" name="Title"/>
          <p:cNvSpPr>
            <a:spLocks noGrp="1"/>
          </p:cNvSpPr>
          <p:nvPr>
            <p:ph type="title" hasCustomPrompt="1"/>
          </p:nvPr>
        </p:nvSpPr>
        <p:spPr>
          <a:xfrm>
            <a:off x="457200" y="1371601"/>
            <a:ext cx="5029200" cy="611840"/>
          </a:xfrm>
        </p:spPr>
        <p:txBody>
          <a:bodyPr/>
          <a:lstStyle>
            <a:lvl1pPr>
              <a:defRPr sz="3600" b="0" i="0">
                <a:solidFill>
                  <a:schemeClr val="tx1"/>
                </a:solidFill>
                <a:latin typeface="IBM Plex Sans ExtLt" panose="020B0303050203000203" pitchFamily="34" charset="0"/>
              </a:defRPr>
            </a:lvl1pPr>
          </a:lstStyle>
          <a:p>
            <a:r>
              <a:rPr lang="en-US" dirty="0"/>
              <a:t>Click to edit header</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7772400" y="868680"/>
            <a:ext cx="29718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name] chart header</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hasCustomPrompt="1"/>
          </p:nvPr>
        </p:nvSpPr>
        <p:spPr>
          <a:xfrm>
            <a:off x="77724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
        <p:nvSpPr>
          <p:cNvPr id="4" name="Text Placeholder">
            <a:extLst>
              <a:ext uri="{FF2B5EF4-FFF2-40B4-BE49-F238E27FC236}">
                <a16:creationId xmlns:a16="http://schemas.microsoft.com/office/drawing/2014/main" id="{ADD859AD-DAC7-42A1-874C-F724FEBA60EB}"/>
              </a:ext>
            </a:extLst>
          </p:cNvPr>
          <p:cNvSpPr>
            <a:spLocks noGrp="1"/>
          </p:cNvSpPr>
          <p:nvPr>
            <p:ph type="body" sz="quarter" idx="23"/>
          </p:nvPr>
        </p:nvSpPr>
        <p:spPr>
          <a:xfrm>
            <a:off x="457198" y="4114801"/>
            <a:ext cx="5029200" cy="554934"/>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
        <p:nvSpPr>
          <p:cNvPr id="9" name="Text Placeholder 4">
            <a:extLst>
              <a:ext uri="{FF2B5EF4-FFF2-40B4-BE49-F238E27FC236}">
                <a16:creationId xmlns:a16="http://schemas.microsoft.com/office/drawing/2014/main" id="{A96D2E17-5F43-6429-5FF0-478281896E66}"/>
              </a:ext>
            </a:extLst>
          </p:cNvPr>
          <p:cNvSpPr>
            <a:spLocks noGrp="1"/>
          </p:cNvSpPr>
          <p:nvPr>
            <p:ph type="body" sz="quarter" idx="24" hasCustomPrompt="1"/>
          </p:nvPr>
        </p:nvSpPr>
        <p:spPr>
          <a:xfrm>
            <a:off x="228600" y="4495802"/>
            <a:ext cx="5257798" cy="1510283"/>
          </a:xfrm>
          <a:ln w="3175">
            <a:noFill/>
          </a:ln>
        </p:spPr>
        <p:txBody>
          <a:bodyPr lIns="228600" tIns="182880" rIns="228600"/>
          <a:lstStyle>
            <a:lvl1pPr>
              <a:defRPr sz="7200" b="0" i="0">
                <a:solidFill>
                  <a:schemeClr val="accent3"/>
                </a:solidFill>
                <a:latin typeface="IBM Plex Sans Thin" panose="020B02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a:t>
            </a:r>
          </a:p>
        </p:txBody>
      </p:sp>
      <p:sp>
        <p:nvSpPr>
          <p:cNvPr id="14" name="Text Placeholder">
            <a:extLst>
              <a:ext uri="{FF2B5EF4-FFF2-40B4-BE49-F238E27FC236}">
                <a16:creationId xmlns:a16="http://schemas.microsoft.com/office/drawing/2014/main" id="{252CE69E-E294-D19D-33AE-6136C87840B8}"/>
              </a:ext>
            </a:extLst>
          </p:cNvPr>
          <p:cNvSpPr>
            <a:spLocks noGrp="1"/>
          </p:cNvSpPr>
          <p:nvPr>
            <p:ph type="body" sz="quarter" idx="25"/>
          </p:nvPr>
        </p:nvSpPr>
        <p:spPr>
          <a:xfrm>
            <a:off x="457201" y="6172200"/>
            <a:ext cx="5047050" cy="1600200"/>
          </a:xfrm>
        </p:spPr>
        <p:txBody>
          <a:bodyPr/>
          <a:lstStyle>
            <a:lvl1pPr>
              <a:buClr>
                <a:srgbClr val="001141"/>
              </a:buClr>
              <a:defRPr sz="1800" b="0" i="0">
                <a:solidFill>
                  <a:schemeClr val="tx1"/>
                </a:solidFill>
                <a:latin typeface="IBM Plex Sans Light" panose="020B0403050203000203" pitchFamily="34" charset="0"/>
              </a:defRPr>
            </a:lvl1pPr>
            <a:lvl2pPr>
              <a:buClr>
                <a:srgbClr val="001141"/>
              </a:buClr>
              <a:defRPr sz="1800" b="0" i="0">
                <a:solidFill>
                  <a:schemeClr val="tx1"/>
                </a:solidFill>
                <a:latin typeface="IBM Plex Sans Light" panose="020B0403050203000203" pitchFamily="34" charset="0"/>
              </a:defRPr>
            </a:lvl2pPr>
            <a:lvl3pPr>
              <a:buClr>
                <a:srgbClr val="001141"/>
              </a:buClr>
              <a:defRPr sz="1800" b="0" i="0">
                <a:solidFill>
                  <a:schemeClr val="tx1"/>
                </a:solidFill>
                <a:latin typeface="IBM Plex Sans Light" panose="020B0403050203000203" pitchFamily="34" charset="0"/>
              </a:defRPr>
            </a:lvl3pPr>
            <a:lvl4pPr>
              <a:buClr>
                <a:srgbClr val="001141"/>
              </a:buClr>
              <a:defRPr sz="1800" b="0" i="0">
                <a:solidFill>
                  <a:schemeClr val="tx1"/>
                </a:solidFill>
                <a:latin typeface="IBM Plex Sans Light" panose="020B0403050203000203" pitchFamily="34" charset="0"/>
              </a:defRPr>
            </a:lvl4pPr>
            <a:lvl5pPr>
              <a:buClr>
                <a:srgbClr val="001141"/>
              </a:buClr>
              <a:defRPr sz="1800" b="0" i="0">
                <a:solidFill>
                  <a:schemeClr val="tx1"/>
                </a:solidFill>
                <a:latin typeface="IBM Plex Sans Light" panose="020B0403050203000203" pitchFamily="34" charset="0"/>
              </a:defRPr>
            </a:lvl5pPr>
          </a:lstStyle>
          <a:p>
            <a:pPr lvl="0"/>
            <a:r>
              <a:rPr lang="en-US" dirty="0"/>
              <a:t>Click to edit Master text styles</a:t>
            </a:r>
          </a:p>
        </p:txBody>
      </p:sp>
    </p:spTree>
    <p:extLst>
      <p:ext uri="{BB962C8B-B14F-4D97-AF65-F5344CB8AC3E}">
        <p14:creationId xmlns:p14="http://schemas.microsoft.com/office/powerpoint/2010/main" val="22831451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6"/>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60"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1"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4038600"/>
            <a:ext cx="2971796" cy="2133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A changing landscape</a:t>
            </a:r>
          </a:p>
        </p:txBody>
      </p:sp>
      <p:sp>
        <p:nvSpPr>
          <p:cNvPr id="2" name="Title"/>
          <p:cNvSpPr>
            <a:spLocks noGrp="1"/>
          </p:cNvSpPr>
          <p:nvPr>
            <p:ph type="title" hasCustomPrompt="1"/>
          </p:nvPr>
        </p:nvSpPr>
        <p:spPr>
          <a:xfrm>
            <a:off x="457201" y="838201"/>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Dynamics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868681"/>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868681"/>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1"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1"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868681"/>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Tree>
    <p:extLst>
      <p:ext uri="{BB962C8B-B14F-4D97-AF65-F5344CB8AC3E}">
        <p14:creationId xmlns:p14="http://schemas.microsoft.com/office/powerpoint/2010/main" val="35080175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1007505"/>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Industry</a:t>
            </a:r>
            <a:br>
              <a:rPr lang="en-US" sz="3600" kern="0"/>
            </a:br>
            <a:r>
              <a:rPr lang="en-US" sz="3600" kern="0"/>
              <a:t>trends</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dirty="0">
                <a:latin typeface="IBM Plex Serif Light" panose="02060403050406000203" pitchFamily="18" charset="77"/>
              </a:rPr>
              <a:t>Global Industry Primer</a:t>
            </a:r>
          </a:p>
          <a:p>
            <a:pPr defTabSz="914364"/>
            <a:r>
              <a:rPr lang="en-US" sz="1400" i="1" kern="0" dirty="0">
                <a:latin typeface="IBM Plex Serif Light" panose="02060403050406000203" pitchFamily="18" charset="77"/>
              </a:rPr>
              <a:t>Healthcare</a:t>
            </a:r>
            <a:endParaRPr lang="en-US" sz="4400" kern="0" dirty="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Business demand</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801" y="864966"/>
            <a:ext cx="6611545"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24" name="Text Placeholder">
            <a:extLst>
              <a:ext uri="{FF2B5EF4-FFF2-40B4-BE49-F238E27FC236}">
                <a16:creationId xmlns:a16="http://schemas.microsoft.com/office/drawing/2014/main" id="{44B28A5E-B2EF-E29D-2949-DF5509747CDA}"/>
              </a:ext>
            </a:extLst>
          </p:cNvPr>
          <p:cNvSpPr>
            <a:spLocks noGrp="1"/>
          </p:cNvSpPr>
          <p:nvPr>
            <p:ph type="body" sz="quarter" idx="24" hasCustomPrompt="1"/>
          </p:nvPr>
        </p:nvSpPr>
        <p:spPr>
          <a:xfrm>
            <a:off x="376664" y="4114800"/>
            <a:ext cx="3052333" cy="2057400"/>
          </a:xfrm>
        </p:spPr>
        <p:txBody>
          <a:bodyPr/>
          <a:lstStyle>
            <a:lvl1pPr marL="91436" indent="-91436">
              <a:buClr>
                <a:srgbClr val="001141"/>
              </a:buClr>
              <a:defRPr sz="1600" b="0" i="1">
                <a:solidFill>
                  <a:schemeClr val="accent3"/>
                </a:solidFill>
                <a:latin typeface="IBM Plex Serif Light" panose="02060403050406000203" pitchFamily="18" charset="77"/>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25" name="Text Placeholder">
            <a:extLst>
              <a:ext uri="{FF2B5EF4-FFF2-40B4-BE49-F238E27FC236}">
                <a16:creationId xmlns:a16="http://schemas.microsoft.com/office/drawing/2014/main" id="{E2A80A90-5ACC-861F-20C7-4A0096F8C92A}"/>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Tree>
    <p:extLst>
      <p:ext uri="{BB962C8B-B14F-4D97-AF65-F5344CB8AC3E}">
        <p14:creationId xmlns:p14="http://schemas.microsoft.com/office/powerpoint/2010/main" val="14649936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1007505"/>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Strategic imperatives</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dirty="0">
                <a:latin typeface="IBM Plex Serif Light" panose="02060403050406000203" pitchFamily="18" charset="77"/>
              </a:rPr>
              <a:t>Global Industry Primer</a:t>
            </a:r>
          </a:p>
          <a:p>
            <a:pPr defTabSz="914364"/>
            <a:r>
              <a:rPr lang="en-US" sz="1400" i="1" kern="0" dirty="0">
                <a:latin typeface="IBM Plex Serif Light" panose="02060403050406000203" pitchFamily="18" charset="77"/>
              </a:rPr>
              <a:t>Healthcare</a:t>
            </a:r>
            <a:endParaRPr lang="en-US" sz="4400" kern="0" dirty="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Business demand</a:t>
            </a:r>
          </a:p>
        </p:txBody>
      </p: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801" y="864966"/>
            <a:ext cx="6611545"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24" name="Text Placeholder">
            <a:extLst>
              <a:ext uri="{FF2B5EF4-FFF2-40B4-BE49-F238E27FC236}">
                <a16:creationId xmlns:a16="http://schemas.microsoft.com/office/drawing/2014/main" id="{44B28A5E-B2EF-E29D-2949-DF5509747CDA}"/>
              </a:ext>
            </a:extLst>
          </p:cNvPr>
          <p:cNvSpPr>
            <a:spLocks noGrp="1"/>
          </p:cNvSpPr>
          <p:nvPr>
            <p:ph type="body" sz="quarter" idx="24" hasCustomPrompt="1"/>
          </p:nvPr>
        </p:nvSpPr>
        <p:spPr>
          <a:xfrm>
            <a:off x="376664" y="4114800"/>
            <a:ext cx="3052333" cy="2057400"/>
          </a:xfrm>
        </p:spPr>
        <p:txBody>
          <a:bodyPr/>
          <a:lstStyle>
            <a:lvl1pPr marL="91436" indent="-91436">
              <a:buClr>
                <a:srgbClr val="001141"/>
              </a:buClr>
              <a:defRPr sz="1600" b="0" i="1">
                <a:solidFill>
                  <a:schemeClr val="accent3"/>
                </a:solidFill>
                <a:latin typeface="IBM Plex Serif Light" panose="02060403050406000203" pitchFamily="18" charset="77"/>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25" name="Text Placeholder">
            <a:extLst>
              <a:ext uri="{FF2B5EF4-FFF2-40B4-BE49-F238E27FC236}">
                <a16:creationId xmlns:a16="http://schemas.microsoft.com/office/drawing/2014/main" id="{E2A80A90-5ACC-861F-20C7-4A0096F8C92A}"/>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Tree>
    <p:extLst>
      <p:ext uri="{BB962C8B-B14F-4D97-AF65-F5344CB8AC3E}">
        <p14:creationId xmlns:p14="http://schemas.microsoft.com/office/powerpoint/2010/main" val="8047491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Industry</a:t>
            </a:r>
            <a:br>
              <a:rPr lang="en-US" sz="3600" kern="0"/>
            </a:br>
            <a:r>
              <a:rPr lang="en-US" sz="3600" kern="0"/>
              <a:t>dynamics—</a:t>
            </a:r>
          </a:p>
        </p:txBody>
      </p:sp>
      <p:sp>
        <p:nvSpPr>
          <p:cNvPr id="2" name="Title"/>
          <p:cNvSpPr>
            <a:spLocks noGrp="1"/>
          </p:cNvSpPr>
          <p:nvPr>
            <p:ph type="title" hasCustomPrompt="1"/>
          </p:nvPr>
        </p:nvSpPr>
        <p:spPr>
          <a:xfrm>
            <a:off x="457201" y="1981200"/>
            <a:ext cx="2971796" cy="2133600"/>
          </a:xfrm>
        </p:spPr>
        <p:txBody>
          <a:bodyPr/>
          <a:lstStyle>
            <a:lvl1pPr>
              <a:defRPr sz="3600" b="0" i="0">
                <a:solidFill>
                  <a:schemeClr val="tx1"/>
                </a:solidFill>
                <a:latin typeface="IBM Plex Sans ExtLt" panose="020B0303050203000203" pitchFamily="34" charset="0"/>
              </a:defRPr>
            </a:lvl1pPr>
          </a:lstStyle>
          <a:p>
            <a:r>
              <a:rPr lang="en-US" dirty="0"/>
              <a:t>Click to edit industry</a:t>
            </a:r>
          </a:p>
        </p:txBody>
      </p:sp>
      <p:sp>
        <p:nvSpPr>
          <p:cNvPr id="6" name="Text Placeholder"/>
          <p:cNvSpPr>
            <a:spLocks noGrp="1"/>
          </p:cNvSpPr>
          <p:nvPr>
            <p:ph type="body" sz="quarter" idx="12"/>
          </p:nvPr>
        </p:nvSpPr>
        <p:spPr>
          <a:xfrm>
            <a:off x="3886200" y="2057400"/>
            <a:ext cx="3200400" cy="57150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1"/>
            <a:r>
              <a:rPr lang="en-US" dirty="0"/>
              <a:t>Second level</a:t>
            </a:r>
          </a:p>
          <a:p>
            <a:pPr lvl="1"/>
            <a:r>
              <a:rPr lang="en-US" dirty="0"/>
              <a:t>Second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86200"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IT supply</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7315200" y="868680"/>
            <a:ext cx="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0A63ED3A-8347-0939-F128-F3F36FFEF358}"/>
              </a:ext>
            </a:extLst>
          </p:cNvPr>
          <p:cNvSpPr txBox="1"/>
          <p:nvPr userDrawn="1"/>
        </p:nvSpPr>
        <p:spPr>
          <a:xfrm>
            <a:off x="8043863" y="-74295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sp>
        <p:nvSpPr>
          <p:cNvPr id="22" name="Text Placeholder">
            <a:extLst>
              <a:ext uri="{FF2B5EF4-FFF2-40B4-BE49-F238E27FC236}">
                <a16:creationId xmlns:a16="http://schemas.microsoft.com/office/drawing/2014/main" id="{1689A076-28FE-BC4F-3E71-DFB9A2654A7D}"/>
              </a:ext>
            </a:extLst>
          </p:cNvPr>
          <p:cNvSpPr>
            <a:spLocks noGrp="1"/>
          </p:cNvSpPr>
          <p:nvPr>
            <p:ph type="body" sz="quarter" idx="23" hasCustomPrompt="1"/>
          </p:nvPr>
        </p:nvSpPr>
        <p:spPr>
          <a:xfrm>
            <a:off x="7543801" y="864966"/>
            <a:ext cx="6611545"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Chart/table header</a:t>
            </a:r>
          </a:p>
        </p:txBody>
      </p:sp>
      <p:sp>
        <p:nvSpPr>
          <p:cNvPr id="11" name="Text Placeholder">
            <a:extLst>
              <a:ext uri="{FF2B5EF4-FFF2-40B4-BE49-F238E27FC236}">
                <a16:creationId xmlns:a16="http://schemas.microsoft.com/office/drawing/2014/main" id="{B99BC46B-6D91-C05C-2E73-5F4ADDC3E876}"/>
              </a:ext>
            </a:extLst>
          </p:cNvPr>
          <p:cNvSpPr>
            <a:spLocks noGrp="1"/>
          </p:cNvSpPr>
          <p:nvPr>
            <p:ph type="body" sz="quarter" idx="24" hasCustomPrompt="1"/>
          </p:nvPr>
        </p:nvSpPr>
        <p:spPr>
          <a:xfrm>
            <a:off x="457201" y="4114800"/>
            <a:ext cx="2971796" cy="2057400"/>
          </a:xfrm>
        </p:spPr>
        <p:txBody>
          <a:bodyPr/>
          <a:lstStyle>
            <a:lvl1pPr marL="0" indent="0">
              <a:buClr>
                <a:srgbClr val="001141"/>
              </a:buClr>
              <a:defRPr sz="1600" b="0" i="0">
                <a:solidFill>
                  <a:schemeClr val="accent3"/>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quote styles</a:t>
            </a:r>
          </a:p>
        </p:txBody>
      </p:sp>
      <p:sp>
        <p:nvSpPr>
          <p:cNvPr id="12" name="Text Placeholder">
            <a:extLst>
              <a:ext uri="{FF2B5EF4-FFF2-40B4-BE49-F238E27FC236}">
                <a16:creationId xmlns:a16="http://schemas.microsoft.com/office/drawing/2014/main" id="{FCF97B2B-4D15-3E2E-5CBD-13C291E8F3C5}"/>
              </a:ext>
            </a:extLst>
          </p:cNvPr>
          <p:cNvSpPr>
            <a:spLocks noGrp="1"/>
          </p:cNvSpPr>
          <p:nvPr>
            <p:ph type="body" sz="quarter" idx="22" hasCustomPrompt="1"/>
          </p:nvPr>
        </p:nvSpPr>
        <p:spPr>
          <a:xfrm>
            <a:off x="7543800" y="7406640"/>
            <a:ext cx="5562600" cy="381000"/>
          </a:xfrm>
        </p:spPr>
        <p:txBody>
          <a:bodyPr anchor="b"/>
          <a:lstStyle>
            <a:lvl1pPr>
              <a:buClr>
                <a:srgbClr val="001141"/>
              </a:buClr>
              <a:defRPr sz="9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add source</a:t>
            </a:r>
          </a:p>
        </p:txBody>
      </p:sp>
    </p:spTree>
    <p:extLst>
      <p:ext uri="{BB962C8B-B14F-4D97-AF65-F5344CB8AC3E}">
        <p14:creationId xmlns:p14="http://schemas.microsoft.com/office/powerpoint/2010/main" val="39851147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6-1] hd_txt">
    <p:bg>
      <p:bgPr>
        <a:solidFill>
          <a:srgbClr val="EDF5FF"/>
        </a:solidFill>
        <a:effectLst/>
      </p:bgPr>
    </p:bg>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799"/>
            <a:ext cx="3200400" cy="3651256"/>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60" y="4114800"/>
            <a:ext cx="320040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1" y="4114800"/>
            <a:ext cx="2953950" cy="3651254"/>
          </a:xfrm>
        </p:spPr>
        <p:txBody>
          <a:bodyPr/>
          <a:lstStyle>
            <a:lvl1pPr>
              <a:buClr>
                <a:srgbClr val="001141"/>
              </a:buClr>
              <a:defRPr sz="1400" b="0" i="0">
                <a:solidFill>
                  <a:schemeClr val="tx1"/>
                </a:solidFill>
                <a:latin typeface="IBM Plex Sans Light" panose="020B0403050203000203" pitchFamily="34" charset="0"/>
              </a:defRPr>
            </a:lvl1pPr>
            <a:lvl2pPr>
              <a:buClr>
                <a:srgbClr val="001141"/>
              </a:buClr>
              <a:defRPr sz="1400" b="0" i="0">
                <a:solidFill>
                  <a:schemeClr val="tx1"/>
                </a:solidFill>
                <a:latin typeface="IBM Plex Sans Light" panose="020B0403050203000203" pitchFamily="34" charset="0"/>
              </a:defRPr>
            </a:lvl2pPr>
            <a:lvl3pPr>
              <a:buClr>
                <a:srgbClr val="001141"/>
              </a:buClr>
              <a:defRPr sz="1400" b="0" i="0">
                <a:solidFill>
                  <a:schemeClr val="tx1"/>
                </a:solidFill>
                <a:latin typeface="IBM Plex Sans Light" panose="020B0403050203000203" pitchFamily="34" charset="0"/>
              </a:defRPr>
            </a:lvl3pPr>
            <a:lvl4pPr>
              <a:buClr>
                <a:srgbClr val="001141"/>
              </a:buClr>
              <a:defRPr sz="1400" b="0" i="0">
                <a:solidFill>
                  <a:schemeClr val="tx1"/>
                </a:solidFill>
                <a:latin typeface="IBM Plex Sans Light" panose="020B0403050203000203" pitchFamily="34" charset="0"/>
              </a:defRPr>
            </a:lvl4pPr>
            <a:lvl5pPr>
              <a:buClr>
                <a:srgbClr val="001141"/>
              </a:buClr>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4038600"/>
            <a:ext cx="2971796" cy="2133600"/>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3600" kern="0"/>
              <a:t>New business</a:t>
            </a:r>
            <a:br>
              <a:rPr lang="en-US" sz="3600" kern="0"/>
            </a:br>
            <a:r>
              <a:rPr lang="en-US" sz="3600" kern="0"/>
              <a:t>capabilities</a:t>
            </a:r>
          </a:p>
        </p:txBody>
      </p:sp>
      <p:sp>
        <p:nvSpPr>
          <p:cNvPr id="2" name="Title"/>
          <p:cNvSpPr>
            <a:spLocks noGrp="1"/>
          </p:cNvSpPr>
          <p:nvPr>
            <p:ph type="title" hasCustomPrompt="1"/>
          </p:nvPr>
        </p:nvSpPr>
        <p:spPr>
          <a:xfrm>
            <a:off x="457201" y="838201"/>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imperatives</a:t>
            </a:r>
            <a:br>
              <a:rPr lang="en-US" dirty="0"/>
            </a:br>
            <a:endParaRPr lang="en-US" dirty="0"/>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p:nvPr>
        </p:nvSpPr>
        <p:spPr>
          <a:xfrm>
            <a:off x="3894881" y="868681"/>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p:nvPr>
        </p:nvSpPr>
        <p:spPr>
          <a:xfrm>
            <a:off x="11201400" y="868681"/>
            <a:ext cx="29718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1"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85B4390-E18B-77D4-20C7-AE7FDC6C27FB}"/>
              </a:ext>
            </a:extLst>
          </p:cNvPr>
          <p:cNvSpPr txBox="1"/>
          <p:nvPr userDrawn="1"/>
        </p:nvSpPr>
        <p:spPr>
          <a:xfrm>
            <a:off x="1943100" y="-1028700"/>
            <a:ext cx="0" cy="0"/>
          </a:xfrm>
          <a:prstGeom prst="rect">
            <a:avLst/>
          </a:prstGeom>
          <a:noFill/>
        </p:spPr>
        <p:txBody>
          <a:bodyPr wrap="none" lIns="0" tIns="0" rIns="0" bIns="0" rtlCol="0">
            <a:noAutofit/>
          </a:bodyPr>
          <a:lstStyle/>
          <a:p>
            <a:pPr algn="l">
              <a:lnSpc>
                <a:spcPct val="110000"/>
              </a:lnSpc>
              <a:spcBef>
                <a:spcPts val="1800"/>
              </a:spcBef>
            </a:pPr>
            <a:endParaRPr lang="en-US" sz="1800" err="1">
              <a:solidFill>
                <a:schemeClr val="tx1"/>
              </a:solidFill>
              <a:latin typeface="+mn-lt"/>
              <a:ea typeface="IBM Plex Sans" charset="0"/>
              <a:cs typeface="IBM Plex Sans" charset="0"/>
            </a:endParaRPr>
          </a:p>
        </p:txBody>
      </p:sp>
      <p:cxnSp>
        <p:nvCxnSpPr>
          <p:cNvPr id="22" name="Straight Connector 21">
            <a:extLst>
              <a:ext uri="{FF2B5EF4-FFF2-40B4-BE49-F238E27FC236}">
                <a16:creationId xmlns:a16="http://schemas.microsoft.com/office/drawing/2014/main" id="{E0412515-9C4A-499C-AFBA-F2FFF96CB6B9}"/>
              </a:ext>
            </a:extLst>
          </p:cNvPr>
          <p:cNvCxnSpPr>
            <a:cxnSpLocks/>
          </p:cNvCxnSpPr>
          <p:nvPr userDrawn="1"/>
        </p:nvCxnSpPr>
        <p:spPr bwMode="auto">
          <a:xfrm flipV="1">
            <a:off x="7318771" y="868680"/>
            <a:ext cx="3570" cy="690372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a:extLst>
              <a:ext uri="{FF2B5EF4-FFF2-40B4-BE49-F238E27FC236}">
                <a16:creationId xmlns:a16="http://schemas.microsoft.com/office/drawing/2014/main" id="{54B9CE38-D118-844A-0668-089D4801E450}"/>
              </a:ext>
            </a:extLst>
          </p:cNvPr>
          <p:cNvSpPr>
            <a:spLocks noGrp="1"/>
          </p:cNvSpPr>
          <p:nvPr>
            <p:ph type="body" sz="quarter" idx="23"/>
          </p:nvPr>
        </p:nvSpPr>
        <p:spPr>
          <a:xfrm>
            <a:off x="7543800" y="868681"/>
            <a:ext cx="3200400" cy="1896054"/>
          </a:xfrm>
        </p:spPr>
        <p:txBody>
          <a:bodyPr/>
          <a:lstStyle>
            <a:lvl1pPr>
              <a:buClr>
                <a:srgbClr val="001141"/>
              </a:buClr>
              <a:defRPr sz="2000" b="0" i="0">
                <a:solidFill>
                  <a:schemeClr val="tx1"/>
                </a:solidFill>
                <a:latin typeface="IBM Plex Sans Light" panose="020B04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endParaRPr lang="en-US" dirty="0"/>
          </a:p>
        </p:txBody>
      </p:sp>
    </p:spTree>
    <p:extLst>
      <p:ext uri="{BB962C8B-B14F-4D97-AF65-F5344CB8AC3E}">
        <p14:creationId xmlns:p14="http://schemas.microsoft.com/office/powerpoint/2010/main" val="727157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6-1] hd_txt">
    <p:bg>
      <p:bgPr>
        <a:solidFill>
          <a:srgbClr val="EDF5FF"/>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57201" y="838201"/>
            <a:ext cx="2971796" cy="1926534"/>
          </a:xfrm>
        </p:spPr>
        <p:txBody>
          <a:bodyPr/>
          <a:lstStyle>
            <a:lvl1pPr>
              <a:defRPr sz="3600" b="0" i="0">
                <a:solidFill>
                  <a:schemeClr val="tx1"/>
                </a:solidFill>
                <a:latin typeface="IBM Plex Sans ExtLt" panose="020B0303050203000203" pitchFamily="34" charset="0"/>
              </a:defRPr>
            </a:lvl1pPr>
          </a:lstStyle>
          <a:p>
            <a:r>
              <a:rPr lang="en-US" dirty="0"/>
              <a:t>[Industry on two lines]</a:t>
            </a:r>
            <a:br>
              <a:rPr lang="en-US" dirty="0"/>
            </a:br>
            <a:endParaRPr lang="en-US" dirty="0"/>
          </a:p>
        </p:txBody>
      </p:sp>
      <p:sp>
        <p:nvSpPr>
          <p:cNvPr id="21" name="Title">
            <a:extLst>
              <a:ext uri="{FF2B5EF4-FFF2-40B4-BE49-F238E27FC236}">
                <a16:creationId xmlns:a16="http://schemas.microsoft.com/office/drawing/2014/main" id="{DA4D1AAB-8909-109F-252B-6DCC7111CF83}"/>
              </a:ext>
            </a:extLst>
          </p:cNvPr>
          <p:cNvSpPr txBox="1">
            <a:spLocks/>
          </p:cNvSpPr>
          <p:nvPr userDrawn="1"/>
        </p:nvSpPr>
        <p:spPr>
          <a:xfrm>
            <a:off x="457201" y="836428"/>
            <a:ext cx="2971796" cy="1351838"/>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br>
              <a:rPr lang="en-US" sz="3600" kern="0"/>
            </a:br>
            <a:br>
              <a:rPr lang="en-US" sz="3600" kern="0"/>
            </a:br>
            <a:r>
              <a:rPr lang="en-US" sz="3600" kern="0"/>
              <a:t>Dynamics—</a:t>
            </a:r>
            <a:br>
              <a:rPr lang="en-US" sz="3600" kern="0"/>
            </a:br>
            <a:r>
              <a:rPr lang="en-US" sz="3600" kern="0"/>
              <a:t>A changing</a:t>
            </a:r>
            <a:br>
              <a:rPr lang="en-US" sz="3600" kern="0"/>
            </a:br>
            <a:r>
              <a:rPr lang="en-US" sz="3600" kern="0"/>
              <a:t>landscape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403050203000203" pitchFamily="34" charset="0"/>
              <a:cs typeface="IBM Plex Sans Light"/>
            </a:endParaRPr>
          </a:p>
        </p:txBody>
      </p:sp>
      <p:sp>
        <p:nvSpPr>
          <p:cNvPr id="6" name="Text Placeholder"/>
          <p:cNvSpPr>
            <a:spLocks noGrp="1"/>
          </p:cNvSpPr>
          <p:nvPr>
            <p:ph type="body" sz="quarter" idx="12"/>
          </p:nvPr>
        </p:nvSpPr>
        <p:spPr>
          <a:xfrm>
            <a:off x="38862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Title 1">
            <a:extLst>
              <a:ext uri="{FF2B5EF4-FFF2-40B4-BE49-F238E27FC236}">
                <a16:creationId xmlns:a16="http://schemas.microsoft.com/office/drawing/2014/main" id="{16F0AFED-0AF2-FB2E-F3B3-0057815D1E1C}"/>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
        <p:nvSpPr>
          <p:cNvPr id="5" name="Footer Placeholder 3">
            <a:extLst>
              <a:ext uri="{FF2B5EF4-FFF2-40B4-BE49-F238E27FC236}">
                <a16:creationId xmlns:a16="http://schemas.microsoft.com/office/drawing/2014/main" id="{1713168A-D2BA-A622-BBCD-9E845CDFE803}"/>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10" name="Text Placeholder">
            <a:extLst>
              <a:ext uri="{FF2B5EF4-FFF2-40B4-BE49-F238E27FC236}">
                <a16:creationId xmlns:a16="http://schemas.microsoft.com/office/drawing/2014/main" id="{A5D80151-ACF2-FF22-2E85-A43B8868C230}"/>
              </a:ext>
            </a:extLst>
          </p:cNvPr>
          <p:cNvSpPr>
            <a:spLocks noGrp="1"/>
          </p:cNvSpPr>
          <p:nvPr>
            <p:ph type="body" sz="quarter" idx="13" hasCustomPrompt="1"/>
          </p:nvPr>
        </p:nvSpPr>
        <p:spPr>
          <a:xfrm>
            <a:off x="3894881" y="868680"/>
            <a:ext cx="32004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Key dynamics</a:t>
            </a:r>
          </a:p>
        </p:txBody>
      </p:sp>
      <p:sp>
        <p:nvSpPr>
          <p:cNvPr id="11" name="Text Placeholder">
            <a:extLst>
              <a:ext uri="{FF2B5EF4-FFF2-40B4-BE49-F238E27FC236}">
                <a16:creationId xmlns:a16="http://schemas.microsoft.com/office/drawing/2014/main" id="{A058C77A-4D14-EE72-BEAA-CCAB1DE24D72}"/>
              </a:ext>
            </a:extLst>
          </p:cNvPr>
          <p:cNvSpPr>
            <a:spLocks noGrp="1"/>
          </p:cNvSpPr>
          <p:nvPr>
            <p:ph type="body" sz="quarter" idx="14" hasCustomPrompt="1"/>
          </p:nvPr>
        </p:nvSpPr>
        <p:spPr>
          <a:xfrm>
            <a:off x="11201400" y="868680"/>
            <a:ext cx="2971800" cy="283366"/>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Industry trends</a:t>
            </a:r>
          </a:p>
        </p:txBody>
      </p:sp>
      <p:sp>
        <p:nvSpPr>
          <p:cNvPr id="12" name="Text Placeholder">
            <a:extLst>
              <a:ext uri="{FF2B5EF4-FFF2-40B4-BE49-F238E27FC236}">
                <a16:creationId xmlns:a16="http://schemas.microsoft.com/office/drawing/2014/main" id="{DE269013-CDFE-7D71-2BF0-9892FBD90377}"/>
              </a:ext>
            </a:extLst>
          </p:cNvPr>
          <p:cNvSpPr>
            <a:spLocks noGrp="1"/>
          </p:cNvSpPr>
          <p:nvPr>
            <p:ph type="body" sz="quarter" idx="15"/>
          </p:nvPr>
        </p:nvSpPr>
        <p:spPr>
          <a:xfrm>
            <a:off x="7543800" y="20574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0F3FC303-740B-12A3-AE4E-6FAB0917B8F8}"/>
              </a:ext>
            </a:extLst>
          </p:cNvPr>
          <p:cNvSpPr>
            <a:spLocks noGrp="1"/>
          </p:cNvSpPr>
          <p:nvPr>
            <p:ph type="body" sz="quarter" idx="16"/>
          </p:nvPr>
        </p:nvSpPr>
        <p:spPr>
          <a:xfrm>
            <a:off x="11201400" y="2057400"/>
            <a:ext cx="29718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03C745B3-741B-FF9B-A060-63AF0C81ACC8}"/>
              </a:ext>
            </a:extLst>
          </p:cNvPr>
          <p:cNvCxnSpPr>
            <a:cxnSpLocks/>
          </p:cNvCxnSpPr>
          <p:nvPr userDrawn="1"/>
        </p:nvCxnSpPr>
        <p:spPr bwMode="auto">
          <a:xfrm flipV="1">
            <a:off x="10969231" y="457200"/>
            <a:ext cx="3570" cy="7315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a:extLst>
              <a:ext uri="{FF2B5EF4-FFF2-40B4-BE49-F238E27FC236}">
                <a16:creationId xmlns:a16="http://schemas.microsoft.com/office/drawing/2014/main" id="{476071DA-B38B-6AAD-CB90-3F3F56C41225}"/>
              </a:ext>
            </a:extLst>
          </p:cNvPr>
          <p:cNvSpPr>
            <a:spLocks noGrp="1"/>
          </p:cNvSpPr>
          <p:nvPr>
            <p:ph type="body" sz="quarter" idx="17"/>
          </p:nvPr>
        </p:nvSpPr>
        <p:spPr>
          <a:xfrm>
            <a:off x="388620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a:extLst>
              <a:ext uri="{FF2B5EF4-FFF2-40B4-BE49-F238E27FC236}">
                <a16:creationId xmlns:a16="http://schemas.microsoft.com/office/drawing/2014/main" id="{2DDB30F0-D3F8-C491-CF1A-CE91F396B878}"/>
              </a:ext>
            </a:extLst>
          </p:cNvPr>
          <p:cNvSpPr>
            <a:spLocks noGrp="1"/>
          </p:cNvSpPr>
          <p:nvPr>
            <p:ph type="body" sz="quarter" idx="18"/>
          </p:nvPr>
        </p:nvSpPr>
        <p:spPr>
          <a:xfrm>
            <a:off x="3886200" y="6172200"/>
            <a:ext cx="3200400" cy="1593856"/>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a:extLst>
              <a:ext uri="{FF2B5EF4-FFF2-40B4-BE49-F238E27FC236}">
                <a16:creationId xmlns:a16="http://schemas.microsoft.com/office/drawing/2014/main" id="{6346E79F-6346-429C-DCF0-55585E15EADB}"/>
              </a:ext>
            </a:extLst>
          </p:cNvPr>
          <p:cNvSpPr>
            <a:spLocks noGrp="1"/>
          </p:cNvSpPr>
          <p:nvPr>
            <p:ph type="body" sz="quarter" idx="19"/>
          </p:nvPr>
        </p:nvSpPr>
        <p:spPr>
          <a:xfrm>
            <a:off x="7539460" y="4114800"/>
            <a:ext cx="320040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a:extLst>
              <a:ext uri="{FF2B5EF4-FFF2-40B4-BE49-F238E27FC236}">
                <a16:creationId xmlns:a16="http://schemas.microsoft.com/office/drawing/2014/main" id="{4949A0CB-60F8-521C-5F7E-904B18C011DD}"/>
              </a:ext>
            </a:extLst>
          </p:cNvPr>
          <p:cNvSpPr>
            <a:spLocks noGrp="1"/>
          </p:cNvSpPr>
          <p:nvPr>
            <p:ph type="body" sz="quarter" idx="20"/>
          </p:nvPr>
        </p:nvSpPr>
        <p:spPr>
          <a:xfrm>
            <a:off x="7543800" y="6172200"/>
            <a:ext cx="32004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a:extLst>
              <a:ext uri="{FF2B5EF4-FFF2-40B4-BE49-F238E27FC236}">
                <a16:creationId xmlns:a16="http://schemas.microsoft.com/office/drawing/2014/main" id="{6498F9BB-9A79-1629-F3D2-B58BC2952CFB}"/>
              </a:ext>
            </a:extLst>
          </p:cNvPr>
          <p:cNvSpPr>
            <a:spLocks noGrp="1"/>
          </p:cNvSpPr>
          <p:nvPr>
            <p:ph type="body" sz="quarter" idx="21"/>
          </p:nvPr>
        </p:nvSpPr>
        <p:spPr>
          <a:xfrm>
            <a:off x="11201401" y="4114800"/>
            <a:ext cx="2953950" cy="20574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a:extLst>
              <a:ext uri="{FF2B5EF4-FFF2-40B4-BE49-F238E27FC236}">
                <a16:creationId xmlns:a16="http://schemas.microsoft.com/office/drawing/2014/main" id="{3D30936D-FC1D-57EC-31EB-CC0BD1D86E90}"/>
              </a:ext>
            </a:extLst>
          </p:cNvPr>
          <p:cNvSpPr>
            <a:spLocks noGrp="1"/>
          </p:cNvSpPr>
          <p:nvPr>
            <p:ph type="body" sz="quarter" idx="22"/>
          </p:nvPr>
        </p:nvSpPr>
        <p:spPr>
          <a:xfrm>
            <a:off x="11201400" y="6172200"/>
            <a:ext cx="2971800" cy="1600200"/>
          </a:xfrm>
        </p:spPr>
        <p:txBody>
          <a:bodyPr/>
          <a:lstStyle>
            <a:lvl1pPr>
              <a:buClr>
                <a:srgbClr val="001141"/>
              </a:buClr>
              <a:defRPr sz="1200" b="0" i="0">
                <a:solidFill>
                  <a:schemeClr val="tx1"/>
                </a:solidFill>
                <a:latin typeface="IBM Plex Sans Light" panose="020B0403050203000203" pitchFamily="34" charset="0"/>
              </a:defRPr>
            </a:lvl1pPr>
            <a:lvl2pPr>
              <a:buClr>
                <a:srgbClr val="001141"/>
              </a:buClr>
              <a:defRPr sz="1200" b="0" i="0">
                <a:solidFill>
                  <a:schemeClr val="tx1"/>
                </a:solidFill>
                <a:latin typeface="IBM Plex Sans Light" panose="020B0403050203000203" pitchFamily="34" charset="0"/>
              </a:defRPr>
            </a:lvl2pPr>
            <a:lvl3pPr>
              <a:buClr>
                <a:srgbClr val="001141"/>
              </a:buClr>
              <a:defRPr sz="1200" b="0" i="0">
                <a:solidFill>
                  <a:schemeClr val="tx1"/>
                </a:solidFill>
                <a:latin typeface="IBM Plex Sans Light" panose="020B0403050203000203" pitchFamily="34" charset="0"/>
              </a:defRPr>
            </a:lvl3pPr>
            <a:lvl4pPr>
              <a:buClr>
                <a:srgbClr val="001141"/>
              </a:buClr>
              <a:defRPr sz="1200" b="0" i="0">
                <a:solidFill>
                  <a:schemeClr val="tx1"/>
                </a:solidFill>
                <a:latin typeface="IBM Plex Sans Light" panose="020B0403050203000203" pitchFamily="34" charset="0"/>
              </a:defRPr>
            </a:lvl4pPr>
            <a:lvl5pPr>
              <a:buClr>
                <a:srgbClr val="001141"/>
              </a:buClr>
              <a:defRPr sz="12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66435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6-1] hd_txt">
    <p:bg>
      <p:bgPr>
        <a:solidFill>
          <a:srgbClr val="E0E0E0"/>
        </a:solidFill>
        <a:effectLst/>
      </p:bgPr>
    </p:bg>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FBA9C920-33E2-A991-2E41-1D12DF1D31E3}"/>
              </a:ext>
            </a:extLst>
          </p:cNvPr>
          <p:cNvSpPr txBox="1">
            <a:spLocks/>
          </p:cNvSpPr>
          <p:nvPr userDrawn="1"/>
        </p:nvSpPr>
        <p:spPr>
          <a:xfrm>
            <a:off x="457200" y="785774"/>
            <a:ext cx="2971800" cy="668182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6600" b="0" i="0">
                <a:solidFill>
                  <a:schemeClr val="tx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4000" kern="0"/>
              <a:t>Click to edit industry name</a:t>
            </a:r>
          </a:p>
        </p:txBody>
      </p:sp>
      <p:sp>
        <p:nvSpPr>
          <p:cNvPr id="2" name="Title"/>
          <p:cNvSpPr>
            <a:spLocks noGrp="1"/>
          </p:cNvSpPr>
          <p:nvPr>
            <p:ph type="title"/>
          </p:nvPr>
        </p:nvSpPr>
        <p:spPr>
          <a:xfrm>
            <a:off x="4876800" y="738226"/>
            <a:ext cx="3200400" cy="6858000"/>
          </a:xfrm>
        </p:spPr>
        <p:txBody>
          <a:bodyPr/>
          <a:lstStyle>
            <a:lvl1pPr>
              <a:defRPr sz="6600" b="0" i="0">
                <a:solidFill>
                  <a:schemeClr val="tx1"/>
                </a:solidFill>
                <a:latin typeface="IBM Plex Sans ExtLt" panose="020B0303050203000203" pitchFamily="34" charset="0"/>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3657600" y="0"/>
            <a:ext cx="10972800" cy="8229600"/>
          </a:xfrm>
          <a:prstGeom prst="rect">
            <a:avLst/>
          </a:prstGeom>
          <a:solidFill>
            <a:schemeClr val="bg1"/>
          </a:solidFill>
        </p:spPr>
        <p:txBody>
          <a:bodyPr wrap="square" lIns="0" tIns="0" rIns="0" bIns="0" rtlCol="0" anchor="ctr">
            <a:noAutofit/>
          </a:bodyPr>
          <a:lstStyle/>
          <a:p>
            <a:pPr algn="ctr"/>
            <a:endParaRPr lang="en-US" sz="192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3962401" y="466343"/>
            <a:ext cx="3124201" cy="6871411"/>
          </a:xfrm>
        </p:spPr>
        <p:txBody>
          <a:bodyPr/>
          <a:lstStyle>
            <a:lvl1pPr>
              <a:buClr>
                <a:srgbClr val="001141"/>
              </a:buClr>
              <a:defRPr sz="1400" b="0" i="0">
                <a:solidFill>
                  <a:schemeClr val="tx1"/>
                </a:solidFill>
                <a:latin typeface="IBM Plex Sans Medm" panose="020B0503050203000203" pitchFamily="34" charset="0"/>
              </a:defRPr>
            </a:lvl1pPr>
            <a:lvl2pPr>
              <a:buClr>
                <a:srgbClr val="001141"/>
              </a:buClr>
              <a:defRPr sz="1200">
                <a:solidFill>
                  <a:schemeClr val="tx1"/>
                </a:solidFill>
              </a:defRPr>
            </a:lvl2pPr>
            <a:lvl3pPr>
              <a:buClr>
                <a:srgbClr val="001141"/>
              </a:buClr>
              <a:defRPr sz="1200">
                <a:solidFill>
                  <a:schemeClr val="tx1"/>
                </a:solidFill>
              </a:defRPr>
            </a:lvl3pPr>
            <a:lvl4pPr>
              <a:buClr>
                <a:srgbClr val="001141"/>
              </a:buClr>
              <a:defRPr sz="1200">
                <a:solidFill>
                  <a:schemeClr val="tx1"/>
                </a:solidFill>
              </a:defRPr>
            </a:lvl4pPr>
            <a:lvl5pPr>
              <a:buClr>
                <a:srgbClr val="00114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09FDC2A-178A-EF48-BC02-4B87552D00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3" name="Footer Placeholder 3">
            <a:extLst>
              <a:ext uri="{FF2B5EF4-FFF2-40B4-BE49-F238E27FC236}">
                <a16:creationId xmlns:a16="http://schemas.microsoft.com/office/drawing/2014/main" id="{5EF7B8C5-33FC-DFD2-9F6B-066BA7A861C2}"/>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sp>
        <p:nvSpPr>
          <p:cNvPr id="5" name="Title 1">
            <a:extLst>
              <a:ext uri="{FF2B5EF4-FFF2-40B4-BE49-F238E27FC236}">
                <a16:creationId xmlns:a16="http://schemas.microsoft.com/office/drawing/2014/main" id="{77E4A27C-6D08-9E1A-57C9-61652DB007E6}"/>
              </a:ext>
            </a:extLst>
          </p:cNvPr>
          <p:cNvSpPr txBox="1">
            <a:spLocks/>
          </p:cNvSpPr>
          <p:nvPr userDrawn="1"/>
        </p:nvSpPr>
        <p:spPr>
          <a:xfrm>
            <a:off x="457200" y="457199"/>
            <a:ext cx="2971800" cy="252376"/>
          </a:xfrm>
          <a:prstGeom prst="rect">
            <a:avLst/>
          </a:prstGeom>
        </p:spPr>
        <p:txBody>
          <a:bodyPr vert="horz" lIns="0" tIns="0" rIns="0" bIns="0" rtlCol="0" anchor="t">
            <a:noAutofit/>
          </a:bodyPr>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364"/>
            <a:r>
              <a:rPr lang="en-US" sz="1400" i="1" kern="0">
                <a:latin typeface="IBM Plex Serif Light" panose="02060403050406000203" pitchFamily="18" charset="77"/>
              </a:rPr>
              <a:t>Global Industry Primer</a:t>
            </a:r>
            <a:endParaRPr lang="en-US" sz="4400" kern="0"/>
          </a:p>
        </p:txBody>
      </p:sp>
    </p:spTree>
    <p:extLst>
      <p:ext uri="{BB962C8B-B14F-4D97-AF65-F5344CB8AC3E}">
        <p14:creationId xmlns:p14="http://schemas.microsoft.com/office/powerpoint/2010/main" val="243356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1.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heme" Target="../theme/theme10.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11.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image" Target="../media/image1.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5.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6.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7.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1.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8.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10" Type="http://schemas.openxmlformats.org/officeDocument/2006/relationships/theme" Target="../theme/theme9.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84647988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3" r:id="rId4"/>
    <p:sldLayoutId id="2147484132"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439531857"/>
      </p:ext>
    </p:extLst>
  </p:cSld>
  <p:clrMap bg1="dk1" tx1="lt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8"/>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8"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IBM Plex Sans Light" panose="020B0403050203000203" pitchFamily="34" charset="0"/>
                <a:ea typeface="IBM Plex Sans" charset="0"/>
                <a:cs typeface="IBM Plex Sans" charset="0"/>
              </a:rPr>
              <a:t>IBM </a:t>
            </a:r>
            <a:r>
              <a:rPr lang="en-US" sz="800" b="0" i="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9"/>
            <a:ext cx="15105892"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pPr algn="l">
                <a:lnSpc>
                  <a:spcPct val="110000"/>
                </a:lnSpc>
                <a:spcBef>
                  <a:spcPts val="1800"/>
                </a:spcBef>
              </a:pPr>
              <a:t>‹#›</a:t>
            </a:fld>
            <a:endParaRPr lang="en-US" sz="800" b="0" i="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579129192"/>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8" r:id="rId17"/>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086"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176"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262"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349"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73" indent="-182873"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46" indent="-182873"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18" indent="-182873"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491" indent="-182873"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853" indent="-207463"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3941" indent="-207463"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028" indent="-207463"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117" indent="-207463"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176" rtl="0" eaLnBrk="1" latinLnBrk="0" hangingPunct="1">
        <a:defRPr sz="2285" kern="1200">
          <a:solidFill>
            <a:schemeClr val="tx1"/>
          </a:solidFill>
          <a:latin typeface="+mn-lt"/>
          <a:ea typeface="+mn-ea"/>
          <a:cs typeface="+mn-cs"/>
        </a:defRPr>
      </a:lvl1pPr>
      <a:lvl2pPr marL="580086" algn="l" defTabSz="1160176" rtl="0" eaLnBrk="1" latinLnBrk="0" hangingPunct="1">
        <a:defRPr sz="2285" kern="1200">
          <a:solidFill>
            <a:schemeClr val="tx1"/>
          </a:solidFill>
          <a:latin typeface="+mn-lt"/>
          <a:ea typeface="+mn-ea"/>
          <a:cs typeface="+mn-cs"/>
        </a:defRPr>
      </a:lvl2pPr>
      <a:lvl3pPr marL="1160176" algn="l" defTabSz="1160176" rtl="0" eaLnBrk="1" latinLnBrk="0" hangingPunct="1">
        <a:defRPr sz="2285" kern="1200">
          <a:solidFill>
            <a:schemeClr val="tx1"/>
          </a:solidFill>
          <a:latin typeface="+mn-lt"/>
          <a:ea typeface="+mn-ea"/>
          <a:cs typeface="+mn-cs"/>
        </a:defRPr>
      </a:lvl3pPr>
      <a:lvl4pPr marL="1740262" algn="l" defTabSz="1160176" rtl="0" eaLnBrk="1" latinLnBrk="0" hangingPunct="1">
        <a:defRPr sz="2285" kern="1200">
          <a:solidFill>
            <a:schemeClr val="tx1"/>
          </a:solidFill>
          <a:latin typeface="+mn-lt"/>
          <a:ea typeface="+mn-ea"/>
          <a:cs typeface="+mn-cs"/>
        </a:defRPr>
      </a:lvl4pPr>
      <a:lvl5pPr marL="2320349" algn="l" defTabSz="1160176" rtl="0" eaLnBrk="1" latinLnBrk="0" hangingPunct="1">
        <a:defRPr sz="2285" kern="1200">
          <a:solidFill>
            <a:schemeClr val="tx1"/>
          </a:solidFill>
          <a:latin typeface="+mn-lt"/>
          <a:ea typeface="+mn-ea"/>
          <a:cs typeface="+mn-cs"/>
        </a:defRPr>
      </a:lvl5pPr>
      <a:lvl6pPr marL="2900438" algn="l" defTabSz="1160176" rtl="0" eaLnBrk="1" latinLnBrk="0" hangingPunct="1">
        <a:defRPr sz="2285" kern="1200">
          <a:solidFill>
            <a:schemeClr val="tx1"/>
          </a:solidFill>
          <a:latin typeface="+mn-lt"/>
          <a:ea typeface="+mn-ea"/>
          <a:cs typeface="+mn-cs"/>
        </a:defRPr>
      </a:lvl6pPr>
      <a:lvl7pPr marL="3480523" algn="l" defTabSz="1160176" rtl="0" eaLnBrk="1" latinLnBrk="0" hangingPunct="1">
        <a:defRPr sz="2285" kern="1200">
          <a:solidFill>
            <a:schemeClr val="tx1"/>
          </a:solidFill>
          <a:latin typeface="+mn-lt"/>
          <a:ea typeface="+mn-ea"/>
          <a:cs typeface="+mn-cs"/>
        </a:defRPr>
      </a:lvl7pPr>
      <a:lvl8pPr marL="4060610" algn="l" defTabSz="1160176" rtl="0" eaLnBrk="1" latinLnBrk="0" hangingPunct="1">
        <a:defRPr sz="2285" kern="1200">
          <a:solidFill>
            <a:schemeClr val="tx1"/>
          </a:solidFill>
          <a:latin typeface="+mn-lt"/>
          <a:ea typeface="+mn-ea"/>
          <a:cs typeface="+mn-cs"/>
        </a:defRPr>
      </a:lvl8pPr>
      <a:lvl9pPr marL="4640698" algn="l" defTabSz="1160176"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790629649"/>
      </p:ext>
    </p:extLst>
  </p:cSld>
  <p:clrMap bg1="dk1" tx1="lt1" bg2="dk2" tx2="lt2" accent1="accent1" accent2="accent2" accent3="accent3" accent4="accent4" accent5="accent5" accent6="accent6" hlink="hlink" folHlink="folHlink"/>
  <p:sldLayoutIdLst>
    <p:sldLayoutId id="2147484135" r:id="rId1"/>
    <p:sldLayoutId id="2147484195" r:id="rId2"/>
    <p:sldLayoutId id="2147484136" r:id="rId3"/>
    <p:sldLayoutId id="2147484137" r:id="rId4"/>
    <p:sldLayoutId id="2147484138" r:id="rId5"/>
    <p:sldLayoutId id="2147484139" r:id="rId6"/>
    <p:sldLayoutId id="2147484140" r:id="rId7"/>
    <p:sldLayoutId id="2147484141" r:id="rId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3943468602"/>
      </p:ext>
    </p:extLst>
  </p:cSld>
  <p:clrMap bg1="dk1" tx1="lt1" bg2="dk2" tx2="lt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37418873"/>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276756632"/>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114" r:id="rId1"/>
    <p:sldLayoutId id="2147484116" r:id="rId2"/>
    <p:sldLayoutId id="2147484117" r:id="rId3"/>
    <p:sldLayoutId id="2147484191" r:id="rId4"/>
    <p:sldLayoutId id="2147484118" r:id="rId5"/>
    <p:sldLayoutId id="2147484192" r:id="rId6"/>
    <p:sldLayoutId id="2147484221" r:id="rId7"/>
    <p:sldLayoutId id="2147484193" r:id="rId8"/>
    <p:sldLayoutId id="2147484190" r:id="rId9"/>
    <p:sldLayoutId id="2147484189" r:id="rId10"/>
    <p:sldLayoutId id="2147484115" r:id="rId11"/>
    <p:sldLayoutId id="2147484077" r:id="rId12"/>
    <p:sldLayoutId id="2147483901" r:id="rId13"/>
    <p:sldLayoutId id="2147483903" r:id="rId14"/>
    <p:sldLayoutId id="2147483898" r:id="rId15"/>
    <p:sldLayoutId id="2147484196" r:id="rId16"/>
    <p:sldLayoutId id="2147484239" r:id="rId17"/>
    <p:sldLayoutId id="2147484259" r:id="rId18"/>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E8DD3E-A63C-1545-BA7B-3CDF550E42A4}"/>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BC9C6DB3-13F3-709E-F7F3-FD86F01AF328}"/>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E134D6B7-D8E7-53F7-1F4E-0D3C0EBC65DC}"/>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3867BF65-C474-EC43-BC11-559A0BFE87D1}" type="datetimeFigureOut">
              <a:rPr lang="en-CH" smtClean="0"/>
              <a:t>17.11.2023</a:t>
            </a:fld>
            <a:endParaRPr lang="en-CH"/>
          </a:p>
        </p:txBody>
      </p:sp>
      <p:sp>
        <p:nvSpPr>
          <p:cNvPr id="5" name="Footer Placeholder 4">
            <a:extLst>
              <a:ext uri="{FF2B5EF4-FFF2-40B4-BE49-F238E27FC236}">
                <a16:creationId xmlns:a16="http://schemas.microsoft.com/office/drawing/2014/main" id="{B537F15D-0C1B-F148-B798-B5153C0CF042}"/>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F1C7CD6D-9FC3-7B4B-51DF-3CF001DC9143}"/>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FAA302A8-E5DE-0E48-AF4F-C722DCCAD4D6}" type="slidenum">
              <a:rPr lang="en-CH" smtClean="0"/>
              <a:t>‹#›</a:t>
            </a:fld>
            <a:endParaRPr lang="en-CH"/>
          </a:p>
        </p:txBody>
      </p:sp>
    </p:spTree>
    <p:extLst>
      <p:ext uri="{BB962C8B-B14F-4D97-AF65-F5344CB8AC3E}">
        <p14:creationId xmlns:p14="http://schemas.microsoft.com/office/powerpoint/2010/main" val="2288277044"/>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199"/>
            <a:ext cx="6629395" cy="731519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199"/>
            <a:ext cx="6400797" cy="73151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Footer Placeholder 3">
            <a:extLst>
              <a:ext uri="{FF2B5EF4-FFF2-40B4-BE49-F238E27FC236}">
                <a16:creationId xmlns:a16="http://schemas.microsoft.com/office/drawing/2014/main" id="{1CD2EF8C-6E93-8B43-8192-ACFAE95E5A6A}"/>
              </a:ext>
            </a:extLst>
          </p:cNvPr>
          <p:cNvSpPr txBox="1">
            <a:spLocks/>
          </p:cNvSpPr>
          <p:nvPr userDrawn="1"/>
        </p:nvSpPr>
        <p:spPr>
          <a:xfrm>
            <a:off x="914400" y="7947552"/>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Light" panose="020B0403050203000203" pitchFamily="34" charset="0"/>
                <a:ea typeface="IBM Plex Sans" charset="0"/>
                <a:cs typeface="IBM Plex Sans" charset="0"/>
              </a:rPr>
              <a:t>IBM </a:t>
            </a:r>
            <a:r>
              <a:rPr lang="en-US" sz="800" b="0" i="0" dirty="0">
                <a:solidFill>
                  <a:schemeClr val="tx1"/>
                </a:solidFill>
                <a:latin typeface="IBM Plex Sans" panose="020B0503050203000203" pitchFamily="34" charset="0"/>
                <a:ea typeface="IBM Plex Sans" charset="0"/>
                <a:cs typeface="IBM Plex Sans" charset="0"/>
              </a:rPr>
              <a:t>Institute for Business Value</a:t>
            </a:r>
          </a:p>
        </p:txBody>
      </p:sp>
      <p:pic>
        <p:nvPicPr>
          <p:cNvPr id="51" name="Picture 50">
            <a:extLst>
              <a:ext uri="{FF2B5EF4-FFF2-40B4-BE49-F238E27FC236}">
                <a16:creationId xmlns:a16="http://schemas.microsoft.com/office/drawing/2014/main" id="{46924E0A-92D2-9C4D-867B-8CB23FF1185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3605929" y="7863840"/>
            <a:ext cx="566118" cy="228600"/>
          </a:xfrm>
          <a:prstGeom prst="rect">
            <a:avLst/>
          </a:prstGeom>
        </p:spPr>
      </p:pic>
      <p:sp>
        <p:nvSpPr>
          <p:cNvPr id="54" name="Footer Placeholder 3">
            <a:extLst>
              <a:ext uri="{FF2B5EF4-FFF2-40B4-BE49-F238E27FC236}">
                <a16:creationId xmlns:a16="http://schemas.microsoft.com/office/drawing/2014/main" id="{12E5FAD8-50A4-954F-8C8E-E2A92F07CA64}"/>
              </a:ext>
            </a:extLst>
          </p:cNvPr>
          <p:cNvSpPr txBox="1">
            <a:spLocks/>
          </p:cNvSpPr>
          <p:nvPr userDrawn="1"/>
        </p:nvSpPr>
        <p:spPr>
          <a:xfrm>
            <a:off x="3886200" y="7947553"/>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mn-lt"/>
                <a:ea typeface="IBM Plex Sans" charset="0"/>
                <a:cs typeface="IBM Plex Sans" charset="0"/>
              </a:rPr>
              <a:t>© 2023 IBM Corporation               </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46890" y="-228598"/>
            <a:ext cx="15105891" cy="8651726"/>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459578" y="7982712"/>
            <a:ext cx="454822" cy="256032"/>
          </a:xfrm>
          <a:prstGeom prst="rect">
            <a:avLst/>
          </a:prstGeom>
          <a:noFill/>
        </p:spPr>
        <p:txBody>
          <a:bodyPr wrap="square" lIns="0" tIns="0" rIns="0" bIns="0" rtlCol="0">
            <a:noAutofit/>
          </a:bodyPr>
          <a:lstStyle/>
          <a:p>
            <a:pPr algn="l">
              <a:lnSpc>
                <a:spcPct val="110000"/>
              </a:lnSpc>
              <a:spcBef>
                <a:spcPts val="1800"/>
              </a:spcBef>
            </a:pPr>
            <a:fld id="{5703191B-A4A8-4141-A229-4AAA1EA5695E}" type="slidenum">
              <a:rPr lang="en-US" sz="800" b="0" i="0" smtClean="0">
                <a:solidFill>
                  <a:schemeClr val="tx1"/>
                </a:solidFill>
                <a:latin typeface="IBM Plex Sans Medm" panose="020B0503050203000203" pitchFamily="34" charset="0"/>
                <a:ea typeface="IBM Plex Sans" charset="0"/>
                <a:cs typeface="IBM Plex Sans" charset="0"/>
              </a:rPr>
              <a:t>‹#›</a:t>
            </a:fld>
            <a:endParaRPr lang="en-US" sz="800" b="0" i="0" dirty="0">
              <a:solidFill>
                <a:schemeClr val="tx1"/>
              </a:solidFill>
              <a:latin typeface="IBM Plex Sans Medm"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93784647"/>
      </p:ext>
    </p:extLst>
  </p:cSld>
  <p:clrMap bg1="dk1" tx1="lt1" bg2="dk2" tx2="lt2" accent1="accent1" accent2="accent2" accent3="accent3" accent4="accent4" accent5="accent5" accent6="accent6" hlink="hlink" folHlink="folHlink"/>
  <p:sldLayoutIdLst>
    <p:sldLayoutId id="2147484184" r:id="rId1"/>
    <p:sldLayoutId id="2147484183" r:id="rId2"/>
    <p:sldLayoutId id="2147484186" r:id="rId3"/>
    <p:sldLayoutId id="2147484187" r:id="rId4"/>
    <p:sldLayoutId id="2147484185" r:id="rId5"/>
  </p:sldLayoutIdLst>
  <p:hf hdr="0" dt="0"/>
  <p:txStyles>
    <p:title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96"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57200" y="457200"/>
            <a:ext cx="6629395" cy="7162800"/>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772400" y="457200"/>
            <a:ext cx="6400797" cy="716279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656778"/>
      </p:ext>
    </p:extLst>
  </p:cSld>
  <p:clrMap bg1="dk1" tx1="lt1" bg2="dk2" tx2="lt2" accent1="accent1" accent2="accent2" accent3="accent3" accent4="accent4" accent5="accent5" accent6="accent6" hlink="hlink" folHlink="folHlink"/>
  <p:sldLayoutIdLst>
    <p:sldLayoutId id="2147484119" r:id="rId1"/>
    <p:sldLayoutId id="2147484188" r:id="rId2"/>
    <p:sldLayoutId id="2147484194" r:id="rId3"/>
    <p:sldLayoutId id="2147484020" r:id="rId4"/>
    <p:sldLayoutId id="2147484024" r:id="rId5"/>
    <p:sldLayoutId id="2147484126" r:id="rId6"/>
    <p:sldLayoutId id="2147484025" r:id="rId7"/>
    <p:sldLayoutId id="2147484203" r:id="rId8"/>
    <p:sldLayoutId id="2147484234" r:id="rId9"/>
  </p:sldLayoutIdLst>
  <p:hf hdr="0" dt="0"/>
  <p:txStyles>
    <p:title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userDrawn="1">
          <p15:clr>
            <a:srgbClr val="F26B43"/>
          </p15:clr>
        </p15:guide>
        <p15:guide id="3" pos="8928" userDrawn="1">
          <p15:clr>
            <a:srgbClr val="F26B43"/>
          </p15:clr>
        </p15:guide>
        <p15:guide id="4" orient="horz" pos="4800" userDrawn="1">
          <p15:clr>
            <a:srgbClr val="F26B43"/>
          </p15:clr>
        </p15:guide>
        <p15:guide id="5" orient="horz" pos="5088" userDrawn="1">
          <p15:clr>
            <a:srgbClr val="F26B43"/>
          </p15:clr>
        </p15:guide>
        <p15:guide id="6" pos="4608" userDrawn="1">
          <p15:clr>
            <a:srgbClr val="547EBF"/>
          </p15:clr>
        </p15:guide>
        <p15:guide id="7" pos="4464" userDrawn="1">
          <p15:clr>
            <a:srgbClr val="F26B43"/>
          </p15:clr>
        </p15:guide>
        <p15:guide id="8" pos="2304" userDrawn="1">
          <p15:clr>
            <a:srgbClr val="547EBF"/>
          </p15:clr>
        </p15:guide>
        <p15:guide id="9" pos="4752" userDrawn="1">
          <p15:clr>
            <a:srgbClr val="F26B43"/>
          </p15:clr>
        </p15:guide>
        <p15:guide id="10" pos="2160" userDrawn="1">
          <p15:clr>
            <a:srgbClr val="F26B43"/>
          </p15:clr>
        </p15:guide>
        <p15:guide id="11" pos="2448" userDrawn="1">
          <p15:clr>
            <a:srgbClr val="F26B43"/>
          </p15:clr>
        </p15:guide>
        <p15:guide id="12" pos="6912" userDrawn="1">
          <p15:clr>
            <a:srgbClr val="547EBF"/>
          </p15:clr>
        </p15:guide>
        <p15:guide id="13" pos="6768" userDrawn="1">
          <p15:clr>
            <a:srgbClr val="F26B43"/>
          </p15:clr>
        </p15:guide>
        <p15:guide id="14" pos="7056" userDrawn="1">
          <p15:clr>
            <a:srgbClr val="F26B43"/>
          </p15:clr>
        </p15:guide>
        <p15:guide id="17" orient="horz" pos="1296" userDrawn="1">
          <p15:clr>
            <a:srgbClr val="547EBF"/>
          </p15:clr>
        </p15:guide>
        <p15:guide id="18" orient="horz" pos="2592" userDrawn="1">
          <p15:clr>
            <a:srgbClr val="547EBF"/>
          </p15:clr>
        </p15:guide>
        <p15:guide id="21" orient="horz" pos="3888" userDrawn="1">
          <p15:clr>
            <a:srgbClr val="547EBF"/>
          </p15:clr>
        </p15:guide>
        <p15:guide id="22" pos="4896" userDrawn="1">
          <p15:clr>
            <a:srgbClr val="FDE53C"/>
          </p15:clr>
        </p15:guide>
        <p15:guide id="23" pos="4320" userDrawn="1">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hyperlink" Target="https://www.imf.org/en/Publications/GFSR/Issues/2023/04/11/global-financial-stability-report-april-2023" TargetMode="External"/><Relationship Id="rId2" Type="http://schemas.openxmlformats.org/officeDocument/2006/relationships/notesSlide" Target="../notesSlides/notesSlide9.xml"/><Relationship Id="rId1" Type="http://schemas.openxmlformats.org/officeDocument/2006/relationships/slideLayout" Target="../slideLayouts/slideLayout87.xml"/><Relationship Id="rId6" Type="http://schemas.openxmlformats.org/officeDocument/2006/relationships/image" Target="../media/image15.emf"/><Relationship Id="rId5" Type="http://schemas.openxmlformats.org/officeDocument/2006/relationships/slide" Target="slide3.xml"/><Relationship Id="rId4" Type="http://schemas.openxmlformats.org/officeDocument/2006/relationships/hyperlink" Target="https://w3.ibm.com/services/lighthouse/documents/195084?ref=195084_1246_Fil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6716?ref=206716_1246_File" TargetMode="External"/><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87.xml"/><Relationship Id="rId6" Type="http://schemas.openxmlformats.org/officeDocument/2006/relationships/slide" Target="slide3.xml"/><Relationship Id="rId5" Type="http://schemas.openxmlformats.org/officeDocument/2006/relationships/image" Target="../media/image16.emf"/><Relationship Id="rId4" Type="http://schemas.openxmlformats.org/officeDocument/2006/relationships/hyperlink" Target="https://w3.ibm.com/services/lighthouse/documents/195084?ref=195084_1246_File" TargetMode="Externa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w3.ibm.com/services/lighthouse/spaces/view/banking-financial-markets/documents/203094?ref=203094_1246_File" TargetMode="External"/><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87.xml"/><Relationship Id="rId6" Type="http://schemas.openxmlformats.org/officeDocument/2006/relationships/image" Target="../media/image17.png"/><Relationship Id="rId5" Type="http://schemas.openxmlformats.org/officeDocument/2006/relationships/hyperlink" Target="https://w3.ibm.com/services/lighthouse/documents/195084?ref=195084_1246_File" TargetMode="External"/><Relationship Id="rId4" Type="http://schemas.openxmlformats.org/officeDocument/2006/relationships/hyperlink" Target="https://www.ibm.com/topics/digital-operational-resilience-act" TargetMode="External"/><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slide" Target="slide3.xml"/><Relationship Id="rId5" Type="http://schemas.openxmlformats.org/officeDocument/2006/relationships/hyperlink" Target="https://w3.ibm.com/services/lighthouse/spaces/view/banking-financial-markets/documents/206716?ref=206716_1246_File" TargetMode="External"/><Relationship Id="rId4" Type="http://schemas.openxmlformats.org/officeDocument/2006/relationships/hyperlink" Target="https://w3.ibm.com/services/lighthouse/documents/195084?ref=195084_1246_File" TargetMode="External"/></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29.xml"/><Relationship Id="rId7" Type="http://schemas.openxmlformats.org/officeDocument/2006/relationships/hyperlink" Target="https://w3.ibm.com/services/lighthouse/spaces/view/banking-financial-markets/documents/203094?ref=203094_1246_File"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hyperlink" Target="https://w3.ibm.com/services/lighthouse/spaces/view/banking-financial-markets/documents/206716?ref=206716_1246_File" TargetMode="External"/><Relationship Id="rId5" Type="http://schemas.openxmlformats.org/officeDocument/2006/relationships/hyperlink" Target="https://w3.ibm.com/services/lighthouse/documents/195084?ref=195084_1246_File" TargetMode="External"/><Relationship Id="rId4" Type="http://schemas.openxmlformats.org/officeDocument/2006/relationships/slide" Target="slide4.xml"/><Relationship Id="rId9"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hyperlink" Target="https://www.bloomberg.com/professional/blog/webinar/green-investment-is-the-greenium-alive-and-well-in-2023/" TargetMode="External"/><Relationship Id="rId7"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slide" Target="slide3.xml"/><Relationship Id="rId5" Type="http://schemas.openxmlformats.org/officeDocument/2006/relationships/hyperlink" Target="https://w3.ibm.com/services/bcs/competency/benchmarking/wizard/protect/bmwizard.wss/showResultsPage2?functionId=53651" TargetMode="External"/><Relationship Id="rId4" Type="http://schemas.openxmlformats.org/officeDocument/2006/relationships/hyperlink" Target="https://w3.ibm.com/services/lighthouse/documents/195084?ref=195084_1246_Fil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chart" Target="../charts/chart2.xml"/><Relationship Id="rId5" Type="http://schemas.openxmlformats.org/officeDocument/2006/relationships/slide" Target="slide24.xml"/><Relationship Id="rId4" Type="http://schemas.openxmlformats.org/officeDocument/2006/relationships/hyperlink" Target="https://w3.ibm.com/services/lighthouse/spaces/view/banking-financial-markets/documents/204579?ref=204579_1246_File" TargetMode="External"/></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29.xml"/><Relationship Id="rId7" Type="http://schemas.openxmlformats.org/officeDocument/2006/relationships/hyperlink" Target="https://w3.ibm.com/services/lighthouse/spaces/view/banking-financial-markets/documents/187565?ref=187565_1246_File"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hyperlink" Target="https://w3.ibm.com/services/lighthouse/spaces/view/banking-financial-markets/documents/190607?ref=190607_1246_File" TargetMode="External"/><Relationship Id="rId5" Type="http://schemas.openxmlformats.org/officeDocument/2006/relationships/hyperlink" Target="https://w3.ibm.com/services/bcs/competency/benchmarking/wizard/protect/bmwizard.wss/showCoverPage2?pageType=2&amp;refId=53558" TargetMode="External"/><Relationship Id="rId4" Type="http://schemas.openxmlformats.org/officeDocument/2006/relationships/slide" Target="slide4.xml"/><Relationship Id="rId9"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hyperlink" Target="https://www.swift.com/news-events/press-releases/swift-unlocks-potential-tokenisation-successful-blockchain-experiments" TargetMode="Externa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15.emf"/><Relationship Id="rId5" Type="http://schemas.openxmlformats.org/officeDocument/2006/relationships/slide" Target="slide3.xml"/><Relationship Id="rId4" Type="http://schemas.openxmlformats.org/officeDocument/2006/relationships/hyperlink" Target="https://w3.ibm.com/services/lighthouse/spaces/view/banking-financial-markets/documents/203094?ref=203094_1246_Fil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3.ibm.com/services/bcs/competency/benchmarking/wizard/protect/bmwizard.wss/showCoverPage2?pageType=2&amp;refId=54250" TargetMode="External"/><Relationship Id="rId7"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slide" Target="slide3.xml"/><Relationship Id="rId5" Type="http://schemas.openxmlformats.org/officeDocument/2006/relationships/hyperlink" Target="https://w3.ibm.com/services/lighthouse/documents/145398?ref=145398_1246_File" TargetMode="External"/><Relationship Id="rId4" Type="http://schemas.openxmlformats.org/officeDocument/2006/relationships/hyperlink" Target="https://w3.ibm.com/services/lighthouse/spaces/view/banking-financial-markets/documents/203094?ref=203094_1246_Fil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ibm.com/ibv" TargetMode="External"/><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hyperlink" Target="mailto:IBV@us.ibm.com" TargetMode="External"/><Relationship Id="rId10" Type="http://schemas.openxmlformats.org/officeDocument/2006/relationships/image" Target="../media/image13.png"/><Relationship Id="rId4" Type="http://schemas.openxmlformats.org/officeDocument/2006/relationships/image" Target="../media/image8.jpe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s://w3.ibm.com/services/bcs/competency/benchmarking/wizard/protect/bmwizard.wss/showCoverPage2?pageType=2&amp;refId=53558" TargetMode="External"/><Relationship Id="rId7"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w3.ibm.com/services/lighthouse/spaces/view/banking-financial-markets/documents/190607?ref=190607_1246_Fil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3.ibm.com/services/lighthouse/documents/195084?ref=195084_1246_File" TargetMode="External"/><Relationship Id="rId7" Type="http://schemas.openxmlformats.org/officeDocument/2006/relationships/image" Target="../media/image23.sv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22.png"/><Relationship Id="rId11" Type="http://schemas.openxmlformats.org/officeDocument/2006/relationships/image" Target="../media/image15.emf"/><Relationship Id="rId5" Type="http://schemas.openxmlformats.org/officeDocument/2006/relationships/image" Target="../media/image21.svg"/><Relationship Id="rId10" Type="http://schemas.openxmlformats.org/officeDocument/2006/relationships/slide" Target="slide3.xml"/><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s://w3.ibm.com/services/contentplus/offerings/ibm-digital-core-systems-for-banking.html" TargetMode="External"/><Relationship Id="rId7"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hyperlink" Target="https://w3.ibm.com/services/lighthouse/spaces/view/banking-financial-markets/offerings" TargetMode="External"/><Relationship Id="rId5" Type="http://schemas.openxmlformats.org/officeDocument/2006/relationships/hyperlink" Target="https://w3.ibm.com/services/lighthouse/spaces/view/ibm-core-banking-payments/offerings" TargetMode="External"/><Relationship Id="rId4" Type="http://schemas.openxmlformats.org/officeDocument/2006/relationships/hyperlink" Target="https://w3.ibm.com/services/contentplus/content/graphite/offerings/isv-enabled-banking-transformation.html"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4579?ref=204579_1246_File" TargetMode="External"/><Relationship Id="rId7"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slide" Target="slide3.xml"/><Relationship Id="rId5" Type="http://schemas.openxmlformats.org/officeDocument/2006/relationships/hyperlink" Target="https://w3.ibm.com/services/lighthouse/spaces/view/telco-media/documents/205316?ref=205316_1256_File" TargetMode="Externa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15.emf"/><Relationship Id="rId5" Type="http://schemas.openxmlformats.org/officeDocument/2006/relationships/slide" Target="slide3.xml"/><Relationship Id="rId4" Type="http://schemas.openxmlformats.org/officeDocument/2006/relationships/hyperlink" Target="https://w3.ibm.com/services/lighthouse/spaces/view/banking-financial-markets/documents/204579?ref=204579_1246_File"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chart" Target="../charts/chart5.xml"/><Relationship Id="rId5" Type="http://schemas.openxmlformats.org/officeDocument/2006/relationships/hyperlink" Target="https://w3.ibm.com/services/bcs/competency/benchmarking/wizard/protect/bmwizard.wss/showResultsPage2?functionId=53450" TargetMode="External"/><Relationship Id="rId4" Type="http://schemas.openxmlformats.org/officeDocument/2006/relationships/hyperlink" Target="https://w3.ibm.com/services/lighthouse/spaces/view/banking-financial-markets/documents/187565?ref=187565_1246_Fil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190607?ref=190607_1246_File" TargetMode="External"/><Relationship Id="rId7"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34.xml"/><Relationship Id="rId6" Type="http://schemas.openxmlformats.org/officeDocument/2006/relationships/slide" Target="slide3.xml"/><Relationship Id="rId5" Type="http://schemas.openxmlformats.org/officeDocument/2006/relationships/hyperlink" Target="https://www.ibm.com/downloads/cas/E3G5JMBP" TargetMode="External"/><Relationship Id="rId4" Type="http://schemas.openxmlformats.org/officeDocument/2006/relationships/hyperlink" Target="https://w3.ibm.com/services/lighthouse/spaces/view/banking-financial-markets/documents/188619?ref=188619_1246_Fil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6716?ref=206716_1246_File"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6" Type="http://schemas.openxmlformats.org/officeDocument/2006/relationships/image" Target="../media/image15.emf"/><Relationship Id="rId5" Type="http://schemas.openxmlformats.org/officeDocument/2006/relationships/slide" Target="slide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hyperlink" Target="https://w3.ibm.com/services/lighthouse/documents/192964?ref=192964_1246_File" TargetMode="External"/><Relationship Id="rId2" Type="http://schemas.openxmlformats.org/officeDocument/2006/relationships/notesSlide" Target="../notesSlides/notesSlide28.xml"/><Relationship Id="rId1" Type="http://schemas.openxmlformats.org/officeDocument/2006/relationships/slideLayout" Target="../slideLayouts/slideLayout44.xml"/><Relationship Id="rId5" Type="http://schemas.openxmlformats.org/officeDocument/2006/relationships/image" Target="../media/image15.emf"/><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27.xml"/><Relationship Id="rId18" Type="http://schemas.openxmlformats.org/officeDocument/2006/relationships/slide" Target="slide34.xml"/><Relationship Id="rId3" Type="http://schemas.openxmlformats.org/officeDocument/2006/relationships/slide" Target="slide35.xml"/><Relationship Id="rId7" Type="http://schemas.openxmlformats.org/officeDocument/2006/relationships/slide" Target="slide13.xml"/><Relationship Id="rId12" Type="http://schemas.openxmlformats.org/officeDocument/2006/relationships/slide" Target="slide26.xml"/><Relationship Id="rId17" Type="http://schemas.openxmlformats.org/officeDocument/2006/relationships/slide" Target="slide33.xml"/><Relationship Id="rId2" Type="http://schemas.openxmlformats.org/officeDocument/2006/relationships/notesSlide" Target="../notesSlides/notesSlide2.xml"/><Relationship Id="rId16" Type="http://schemas.openxmlformats.org/officeDocument/2006/relationships/slide" Target="slide31.xml"/><Relationship Id="rId1" Type="http://schemas.openxmlformats.org/officeDocument/2006/relationships/slideLayout" Target="../slideLayouts/slideLayout65.xml"/><Relationship Id="rId6" Type="http://schemas.openxmlformats.org/officeDocument/2006/relationships/slide" Target="slide9.xml"/><Relationship Id="rId11" Type="http://schemas.openxmlformats.org/officeDocument/2006/relationships/slide" Target="slide24.xml"/><Relationship Id="rId5" Type="http://schemas.openxmlformats.org/officeDocument/2006/relationships/slide" Target="slide8.xml"/><Relationship Id="rId15" Type="http://schemas.openxmlformats.org/officeDocument/2006/relationships/slide" Target="slide29.xml"/><Relationship Id="rId10" Type="http://schemas.openxmlformats.org/officeDocument/2006/relationships/slide" Target="slide22.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slide" Target="slide28.xml"/></Relationships>
</file>

<file path=ppt/slides/_rels/slide30.xml.rels><?xml version="1.0" encoding="UTF-8" standalone="yes"?>
<Relationships xmlns="http://schemas.openxmlformats.org/package/2006/relationships"><Relationship Id="rId3" Type="http://schemas.openxmlformats.org/officeDocument/2006/relationships/hyperlink" Target="https://w3.ibm.com/services/lighthouse/spaces/view/banking-financial-markets/documents/206244?ref=206244_1246_File" TargetMode="External"/><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image" Target="../media/image15.emf"/><Relationship Id="rId5" Type="http://schemas.openxmlformats.org/officeDocument/2006/relationships/slide" Target="slide3.xml"/><Relationship Id="rId4" Type="http://schemas.openxmlformats.org/officeDocument/2006/relationships/hyperlink" Target="https://w3.ibm.com/services/bcs/competency/benchmarking/wizard/protect/bmwizard.wss/showCoverPage2?pageType=1&amp;refId=84306&amp;peerGroupId=1004"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bm-ai.wdc1a.cirrus.ibm.com/Library/repo:b4af0e8e-464e-4bc1-9539-68ad08a5f0ee" TargetMode="External"/><Relationship Id="rId7"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44.xml"/><Relationship Id="rId6" Type="http://schemas.openxmlformats.org/officeDocument/2006/relationships/slide" Target="slide3.xml"/><Relationship Id="rId5" Type="http://schemas.openxmlformats.org/officeDocument/2006/relationships/image" Target="../media/image27.png"/><Relationship Id="rId4" Type="http://schemas.openxmlformats.org/officeDocument/2006/relationships/hyperlink" Target="https://cbm-ai.wdc1a.cirrus.ibm.com/Library/repo:f29fa11b-7dfd-4329-9d04-9dcf9d6a898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hyperlink" Target="https://w3.ibm.com/services/lighthouse/spaces/view/banking-financial-markets/documents/206716?ref=206716_1246_File" TargetMode="External"/><Relationship Id="rId18" Type="http://schemas.openxmlformats.org/officeDocument/2006/relationships/slide" Target="slide3.xml"/><Relationship Id="rId3" Type="http://schemas.openxmlformats.org/officeDocument/2006/relationships/hyperlink" Target="https://w3.ibm.com/services/lighthouse/documents/195084?ref=195084_1246_File" TargetMode="External"/><Relationship Id="rId7" Type="http://schemas.openxmlformats.org/officeDocument/2006/relationships/hyperlink" Target="https://w3.ibm.com/services/lighthouse/spaces/view/banking-financial-markets/documents/208084?ref=208084_1246_File" TargetMode="External"/><Relationship Id="rId12" Type="http://schemas.openxmlformats.org/officeDocument/2006/relationships/image" Target="../media/image34.png"/><Relationship Id="rId17" Type="http://schemas.openxmlformats.org/officeDocument/2006/relationships/image" Target="../media/image37.svg"/><Relationship Id="rId2" Type="http://schemas.openxmlformats.org/officeDocument/2006/relationships/notesSlide" Target="../notesSlides/notesSlide31.xml"/><Relationship Id="rId16" Type="http://schemas.openxmlformats.org/officeDocument/2006/relationships/image" Target="../media/image36.png"/><Relationship Id="rId1" Type="http://schemas.openxmlformats.org/officeDocument/2006/relationships/slideLayout" Target="../slideLayouts/slideLayout44.xml"/><Relationship Id="rId6" Type="http://schemas.openxmlformats.org/officeDocument/2006/relationships/image" Target="../media/image31.jpeg"/><Relationship Id="rId11" Type="http://schemas.openxmlformats.org/officeDocument/2006/relationships/hyperlink" Target="https://w3.ibm.com/services/lighthouse/spaces/view/banking-financial-markets/documents/190607?ref=190607_1246_File" TargetMode="External"/><Relationship Id="rId5" Type="http://schemas.openxmlformats.org/officeDocument/2006/relationships/hyperlink" Target="https://w3.ibm.com/services/lighthouse/spaces/view/banking-financial-markets/documents/188619?ref=188619_1246_File" TargetMode="External"/><Relationship Id="rId15" Type="http://schemas.openxmlformats.org/officeDocument/2006/relationships/hyperlink" Target="https://www.ibm.com/thought-leadership/institute-business-value/en-us/industry/banking" TargetMode="External"/><Relationship Id="rId10" Type="http://schemas.openxmlformats.org/officeDocument/2006/relationships/image" Target="../media/image33.jpeg"/><Relationship Id="rId19" Type="http://schemas.openxmlformats.org/officeDocument/2006/relationships/image" Target="../media/image15.emf"/><Relationship Id="rId4" Type="http://schemas.openxmlformats.org/officeDocument/2006/relationships/image" Target="../media/image30.png"/><Relationship Id="rId9" Type="http://schemas.openxmlformats.org/officeDocument/2006/relationships/hyperlink" Target="https://w3.ibm.com/services/lighthouse/spaces/view/banking-financial-markets/documents/192964?ref=192964_1246_File" TargetMode="External"/><Relationship Id="rId14" Type="http://schemas.openxmlformats.org/officeDocument/2006/relationships/image" Target="../media/image35.jpeg"/></Relationships>
</file>

<file path=ppt/slides/_rels/slide34.xml.rels><?xml version="1.0" encoding="UTF-8" standalone="yes"?>
<Relationships xmlns="http://schemas.openxmlformats.org/package/2006/relationships"><Relationship Id="rId8" Type="http://schemas.openxmlformats.org/officeDocument/2006/relationships/hyperlink" Target="https://yourlearning.ibm.com/expertise-taxonomy/SKILLS/VJR001.145486" TargetMode="External"/><Relationship Id="rId13" Type="http://schemas.openxmlformats.org/officeDocument/2006/relationships/hyperlink" Target="https://w3.ibm.com/services/lighthouse/documents/120180?ref=120180_1246_File" TargetMode="External"/><Relationship Id="rId18" Type="http://schemas.openxmlformats.org/officeDocument/2006/relationships/hyperlink" Target="https://www.ibm.com/industries/banking-financial-markets" TargetMode="External"/><Relationship Id="rId3" Type="http://schemas.openxmlformats.org/officeDocument/2006/relationships/hyperlink" Target="https://www.ibm.com/thought-leadership/institute-business-value/en-us/industry/healthcare" TargetMode="External"/><Relationship Id="rId21" Type="http://schemas.openxmlformats.org/officeDocument/2006/relationships/slide" Target="slide3.xml"/><Relationship Id="rId7" Type="http://schemas.openxmlformats.org/officeDocument/2006/relationships/hyperlink" Target="https://yourlearning.ibm.com/" TargetMode="External"/><Relationship Id="rId12" Type="http://schemas.openxmlformats.org/officeDocument/2006/relationships/hyperlink" Target="https://ibm.seismic.com/Link/Content/DCBFbF9FdDmD6G9JfGm4XQFMBj63" TargetMode="External"/><Relationship Id="rId17" Type="http://schemas.openxmlformats.org/officeDocument/2006/relationships/hyperlink" Target="https://w3.ibm.com/services/lighthouse/spaces/view/banking-financial-markets/leadership" TargetMode="External"/><Relationship Id="rId2" Type="http://schemas.openxmlformats.org/officeDocument/2006/relationships/notesSlide" Target="../notesSlides/notesSlide32.xml"/><Relationship Id="rId16" Type="http://schemas.openxmlformats.org/officeDocument/2006/relationships/hyperlink" Target="https://ibm.enterprise.slack.com/workspace/TEE2KR1QW" TargetMode="External"/><Relationship Id="rId20" Type="http://schemas.openxmlformats.org/officeDocument/2006/relationships/hyperlink" Target="https://www.ibm.com/blog/category/financial-services/" TargetMode="External"/><Relationship Id="rId1" Type="http://schemas.openxmlformats.org/officeDocument/2006/relationships/slideLayout" Target="../slideLayouts/slideLayout44.xml"/><Relationship Id="rId6" Type="http://schemas.openxmlformats.org/officeDocument/2006/relationships/hyperlink" Target="https://w3.ibm.com/services/lighthouse/spaces/view/global-hcls/overview" TargetMode="External"/><Relationship Id="rId11" Type="http://schemas.openxmlformats.org/officeDocument/2006/relationships/hyperlink" Target="https://ibm.northernlight.com/page.php?id=523" TargetMode="External"/><Relationship Id="rId5" Type="http://schemas.openxmlformats.org/officeDocument/2006/relationships/hyperlink" Target="https://w3.ibm.com/services/lighthouse/spaces/view/banking-financial-markets/overview" TargetMode="External"/><Relationship Id="rId15" Type="http://schemas.openxmlformats.org/officeDocument/2006/relationships/hyperlink" Target="https://ibm.enterprise.slack.com/workspace/TEBU1LP9N" TargetMode="External"/><Relationship Id="rId10" Type="http://schemas.openxmlformats.org/officeDocument/2006/relationships/hyperlink" Target="https://w3.ibm.com/services/contentplus/home.html" TargetMode="External"/><Relationship Id="rId19" Type="http://schemas.openxmlformats.org/officeDocument/2006/relationships/hyperlink" Target="https://www.ibm.com/blog/category/banking/" TargetMode="External"/><Relationship Id="rId4" Type="http://schemas.openxmlformats.org/officeDocument/2006/relationships/hyperlink" Target="https://www.ibm.com/thought-leadership/institute-business-value/en-us/industry/banking" TargetMode="External"/><Relationship Id="rId9" Type="http://schemas.openxmlformats.org/officeDocument/2006/relationships/hyperlink" Target="https://yourlearning.ibm.com/expertise-taxonomy/SKILLS/VJR001.152073" TargetMode="External"/><Relationship Id="rId14" Type="http://schemas.openxmlformats.org/officeDocument/2006/relationships/hyperlink" Target="https://w3.ibm.com/w3publisher/industry-skills-roadmap" TargetMode="External"/><Relationship Id="rId22"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www.imf.org/en/Publications/GFSR/Issues/2023/04/11/global-financial-stability-report-april-2023" TargetMode="External"/><Relationship Id="rId3" Type="http://schemas.openxmlformats.org/officeDocument/2006/relationships/hyperlink" Target="https://w3.ibm.com/services/lighthouse/spaces/view/banking-financial-markets/documents/203094?ref=203094_1246_File" TargetMode="External"/><Relationship Id="rId7" Type="http://schemas.openxmlformats.org/officeDocument/2006/relationships/hyperlink" Target="https://www.forbes.com/advisor/investing/fomc-meeting-federal-reserv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Global%20Financial%20Stability%20Report.%20International%20Monetary%20Fund.%202023.%20https:/www.imf.org/en/Publications/GFSR/Issues/2023/04/11/global-financial-stability-report-april-2023%20%20Shanker%20Ramamurthy,%20John%20Duigenan,%20Paolo%20Sironi,%20Diane%20Connelly,%20and%20Connor%20Loessl.%202023%20Global%20Outlook%20for%20Banking%20and%20Financial%20Markets.%20IBM.%202023.%20https:/w3.ibm.com/services/lighthouse/documents/195084?ref=195084_1246_File" TargetMode="External"/><Relationship Id="rId11" Type="http://schemas.openxmlformats.org/officeDocument/2006/relationships/image" Target="../media/image15.emf"/><Relationship Id="rId5" Type="http://schemas.openxmlformats.org/officeDocument/2006/relationships/hyperlink" Target="https://www.forbes.com/advisor/investing/fed-funds-rate-history/" TargetMode="External"/><Relationship Id="rId10" Type="http://schemas.openxmlformats.org/officeDocument/2006/relationships/slide" Target="slide3.xml"/><Relationship Id="rId4" Type="http://schemas.openxmlformats.org/officeDocument/2006/relationships/hyperlink" Target="https://entm.ag/cpZUUh" TargetMode="External"/><Relationship Id="rId9" Type="http://schemas.openxmlformats.org/officeDocument/2006/relationships/hyperlink" Target="https://w3.ibm.com/services/lighthouse/spaces/view/banking-financial-markets/documents/206716?ref=206716_1246_File"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3.ibm.com/services/bcs/competency/benchmarking/wizard/protect/bmwizard.wss/showCoverPage2?pageType=2&amp;refId=53558" TargetMode="External"/><Relationship Id="rId13" Type="http://schemas.openxmlformats.org/officeDocument/2006/relationships/hyperlink" Target="https://ibm.seismic.com/Link/Content/DC9dpHCVH3mGpGcDcb8h9G3W9VJd" TargetMode="External"/><Relationship Id="rId3" Type="http://schemas.openxmlformats.org/officeDocument/2006/relationships/hyperlink" Target="https://w3.ibm.com/services/lighthouse/spaces/view/banking-financial-markets/documents/203094?ref=203094_1246_File" TargetMode="External"/><Relationship Id="rId7" Type="http://schemas.openxmlformats.org/officeDocument/2006/relationships/hyperlink" Target="https://w3.ibm.com/services/lighthouse/spaces/view/banking-financial-markets/documents/190607?ref=190607_1246_File" TargetMode="External"/><Relationship Id="rId12" Type="http://schemas.openxmlformats.org/officeDocument/2006/relationships/hyperlink" Target="https://w3.ibm.com/services/lighthouse/documents/145398?ref=145398_1246_File" TargetMode="External"/><Relationship Id="rId2" Type="http://schemas.openxmlformats.org/officeDocument/2006/relationships/notesSlide" Target="../notesSlides/notesSlide34.xml"/><Relationship Id="rId16"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hyperlink" Target="https://w3.ibm.com/services/bcs/competency/benchmarking/wizard/protect/bmwizard.wss/showResultsPage2?functionId=53651" TargetMode="External"/><Relationship Id="rId11" Type="http://schemas.openxmlformats.org/officeDocument/2006/relationships/hyperlink" Target="https://www.aiiottalk.com/iot-revolutionizing-the-banking-and-investment-sector/" TargetMode="External"/><Relationship Id="rId5" Type="http://schemas.openxmlformats.org/officeDocument/2006/relationships/hyperlink" Target="https://www.ibm.com/thought-leadership/institute-business-value/en-us/blog/pathways-sustainability-banking-ceos" TargetMode="External"/><Relationship Id="rId15" Type="http://schemas.openxmlformats.org/officeDocument/2006/relationships/slide" Target="slide3.xml"/><Relationship Id="rId10" Type="http://schemas.openxmlformats.org/officeDocument/2006/relationships/hyperlink" Target="https://www.swift.com/news-events/press-releases/swift-unlocks-potential-tokenisation-successful-blockchain-experiments" TargetMode="External"/><Relationship Id="rId4" Type="http://schemas.openxmlformats.org/officeDocument/2006/relationships/hyperlink" Target="https://www.bloomberg.com/professional/blog/webinar/green-investment-is-the-greenium-alive-and-well-in-2023/" TargetMode="External"/><Relationship Id="rId9" Type="http://schemas.openxmlformats.org/officeDocument/2006/relationships/hyperlink" Target="https://coinpedia.org/guest-post/benefits-of-blockchain-in-financial-services-modern-solutions-and-examples/" TargetMode="External"/><Relationship Id="rId14" Type="http://schemas.openxmlformats.org/officeDocument/2006/relationships/hyperlink" Target="https://w3.ibm.com/services/bcs/competency/benchmarking/wizard/protect/bmwizard.wss/showCoverPage2?pageType=2&amp;refId=54250"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3.ibm.com/services/lighthouse/spaces/view/banking-financial-markets/documents/190607?ref=190607_1246_File" TargetMode="External"/><Relationship Id="rId13" Type="http://schemas.openxmlformats.org/officeDocument/2006/relationships/hyperlink" Target="https://w3.ibm.com/services/lighthouse/spaces/view/banking-financial-markets/documents/206244?ref=206244_1246_File" TargetMode="External"/><Relationship Id="rId3" Type="http://schemas.openxmlformats.org/officeDocument/2006/relationships/hyperlink" Target="https://w3.ibm.com/services/lighthouse/spaces/view/banking-financial-markets/documents/204579?ref=204579_1246_File" TargetMode="External"/><Relationship Id="rId7" Type="http://schemas.openxmlformats.org/officeDocument/2006/relationships/hyperlink" Target="https://w3.ibm.com/services/bcs/competency/benchmarking/wizard/protect/bmwizard.wss/showCoverPage2?pageType=2&amp;refId=53450" TargetMode="External"/><Relationship Id="rId12" Type="http://schemas.openxmlformats.org/officeDocument/2006/relationships/hyperlink" Target="https://cbm-ai.wdc1a.cirrus.ibm.com/Library/repo:f29fa11b-7dfd-4329-9d04-9dcf9d6a898a"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aws.amazon.com/blogs/industries/the-next-frontier-generative-ai-for-financial-services/" TargetMode="External"/><Relationship Id="rId11" Type="http://schemas.openxmlformats.org/officeDocument/2006/relationships/hyperlink" Target="https://w3.ibm.com/services/lighthouse/spaces/view/banking-financial-markets/documents/206716?ref=206716_1246_File" TargetMode="External"/><Relationship Id="rId5" Type="http://schemas.openxmlformats.org/officeDocument/2006/relationships/hyperlink" Target="https://www.microsoft.com/en-us/industry/blog/financial-services/2023/05/04/the-era-of-generative-ai-driving-transformation-in-banking/" TargetMode="External"/><Relationship Id="rId15" Type="http://schemas.openxmlformats.org/officeDocument/2006/relationships/image" Target="../media/image15.emf"/><Relationship Id="rId10" Type="http://schemas.openxmlformats.org/officeDocument/2006/relationships/hyperlink" Target="https://ec.europa.eu/commission/presscorner/detail/en/qanda_23_3544" TargetMode="External"/><Relationship Id="rId4" Type="http://schemas.openxmlformats.org/officeDocument/2006/relationships/hyperlink" Target="https://cloud.google.com/blog/topics/financial-services/five-generative-ai-use-cases-financial-services-industry" TargetMode="External"/><Relationship Id="rId9" Type="http://schemas.openxmlformats.org/officeDocument/2006/relationships/hyperlink" Target="https://w3.ibm.com/services/lighthouse/spaces/view/banking-financial-markets/documents/188619?ref=188619_1246_File" TargetMode="External"/><Relationship Id="rId1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3.xml"/><Relationship Id="rId3" Type="http://schemas.openxmlformats.org/officeDocument/2006/relationships/slide" Target="slide21.xml"/><Relationship Id="rId7" Type="http://schemas.openxmlformats.org/officeDocument/2006/relationships/slide" Target="slide9.xml"/><Relationship Id="rId12"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slide" Target="slide15.xml"/><Relationship Id="rId11" Type="http://schemas.openxmlformats.org/officeDocument/2006/relationships/hyperlink" Target="https://w3.ibm.com/services/lighthouse/spaces/view/banking-financial-markets/documents/203094?ref=203094_1246_File" TargetMode="External"/><Relationship Id="rId5" Type="http://schemas.openxmlformats.org/officeDocument/2006/relationships/slide" Target="slide14.xml"/><Relationship Id="rId10" Type="http://schemas.openxmlformats.org/officeDocument/2006/relationships/slide" Target="slide12.xml"/><Relationship Id="rId4" Type="http://schemas.openxmlformats.org/officeDocument/2006/relationships/slide" Target="slide13.xml"/><Relationship Id="rId9" Type="http://schemas.openxmlformats.org/officeDocument/2006/relationships/slide" Target="slide11.xml"/><Relationship Id="rId14" Type="http://schemas.openxmlformats.org/officeDocument/2006/relationships/image" Target="../media/image15.emf"/></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hyperlink" Target="https://www.forbes.com/advisor/investing/fed-funds-rate-history/" TargetMode="External"/><Relationship Id="rId7"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87.xml"/><Relationship Id="rId6" Type="http://schemas.openxmlformats.org/officeDocument/2006/relationships/hyperlink" Target="https://w3.ibm.com/services/lighthouse/documents/195084?ref=195084_1246_File" TargetMode="External"/><Relationship Id="rId5" Type="http://schemas.openxmlformats.org/officeDocument/2006/relationships/hyperlink" Target="https://www.forbes.com/advisor/investing/fomc-meeting-federal-reserve/" TargetMode="External"/><Relationship Id="rId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9B5E-C377-0414-5347-BF09878E1BAC}"/>
              </a:ext>
            </a:extLst>
          </p:cNvPr>
          <p:cNvSpPr>
            <a:spLocks noGrp="1"/>
          </p:cNvSpPr>
          <p:nvPr>
            <p:ph type="title"/>
          </p:nvPr>
        </p:nvSpPr>
        <p:spPr>
          <a:xfrm>
            <a:off x="457200" y="3376445"/>
            <a:ext cx="3505200" cy="1417205"/>
          </a:xfrm>
        </p:spPr>
        <p:txBody>
          <a:bodyPr/>
          <a:lstStyle/>
          <a:p>
            <a:r>
              <a:rPr lang="en-US" sz="4600" dirty="0"/>
              <a:t>Banking &amp; Financial Markets</a:t>
            </a:r>
          </a:p>
        </p:txBody>
      </p:sp>
      <p:grpSp>
        <p:nvGrpSpPr>
          <p:cNvPr id="6" name="Group 5">
            <a:extLst>
              <a:ext uri="{FF2B5EF4-FFF2-40B4-BE49-F238E27FC236}">
                <a16:creationId xmlns:a16="http://schemas.microsoft.com/office/drawing/2014/main" id="{74F04E09-7EF1-1B08-FF62-1659DD277A25}"/>
              </a:ext>
            </a:extLst>
          </p:cNvPr>
          <p:cNvGrpSpPr/>
          <p:nvPr/>
        </p:nvGrpSpPr>
        <p:grpSpPr>
          <a:xfrm>
            <a:off x="-246890" y="-228598"/>
            <a:ext cx="15105891" cy="8651726"/>
            <a:chOff x="-109730" y="-110489"/>
            <a:chExt cx="9352896" cy="5351811"/>
          </a:xfrm>
        </p:grpSpPr>
        <p:grpSp>
          <p:nvGrpSpPr>
            <p:cNvPr id="7" name="Group 6">
              <a:extLst>
                <a:ext uri="{FF2B5EF4-FFF2-40B4-BE49-F238E27FC236}">
                  <a16:creationId xmlns:a16="http://schemas.microsoft.com/office/drawing/2014/main" id="{84A7EA01-2CFF-8779-DD6E-74B99565CD9F}"/>
                </a:ext>
              </a:extLst>
            </p:cNvPr>
            <p:cNvGrpSpPr/>
            <p:nvPr userDrawn="1"/>
          </p:nvGrpSpPr>
          <p:grpSpPr>
            <a:xfrm>
              <a:off x="326211" y="-110489"/>
              <a:ext cx="8492338" cy="119718"/>
              <a:chOff x="326211" y="-152399"/>
              <a:chExt cx="8492338" cy="199534"/>
            </a:xfrm>
          </p:grpSpPr>
          <p:cxnSp>
            <p:nvCxnSpPr>
              <p:cNvPr id="32" name="Straight Connector 31">
                <a:extLst>
                  <a:ext uri="{FF2B5EF4-FFF2-40B4-BE49-F238E27FC236}">
                    <a16:creationId xmlns:a16="http://schemas.microsoft.com/office/drawing/2014/main" id="{83981721-6787-149C-E914-F1A0759DD0E1}"/>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826F847-EA34-F5E3-EE19-19BA35F2C448}"/>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46A819D-EE90-1297-8267-A8A00E893000}"/>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FA2CD4A-62FE-CCCD-5F64-BCCCA0F6C84A}"/>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511348D-C1A6-AB4D-5BCE-D214A8B5A1EB}"/>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93042AD-F123-573D-BEF2-B9205046F7D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469AF0A-EDF3-59D0-AB88-53D5C79D68C7}"/>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3FF9FDD-AB22-2980-F932-58A0A580EF0B}"/>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B234B0D-D38B-6339-925D-1B66E2133037}"/>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DA253FD-9419-A795-60DE-DA0345C15B12}"/>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8CFA912-FB58-B6AC-4674-6F4CFE60B976}"/>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1B3A61D9-866E-060B-38DE-D2810BE4FA6F}"/>
                </a:ext>
              </a:extLst>
            </p:cNvPr>
            <p:cNvGrpSpPr/>
            <p:nvPr userDrawn="1"/>
          </p:nvGrpSpPr>
          <p:grpSpPr>
            <a:xfrm>
              <a:off x="326212" y="5143289"/>
              <a:ext cx="8492337" cy="98033"/>
              <a:chOff x="326212" y="5111418"/>
              <a:chExt cx="8492337" cy="163389"/>
            </a:xfrm>
          </p:grpSpPr>
          <p:cxnSp>
            <p:nvCxnSpPr>
              <p:cNvPr id="21" name="Straight Connector 20">
                <a:extLst>
                  <a:ext uri="{FF2B5EF4-FFF2-40B4-BE49-F238E27FC236}">
                    <a16:creationId xmlns:a16="http://schemas.microsoft.com/office/drawing/2014/main" id="{6E381B1E-AF19-8326-9AC6-D761FD63A1C9}"/>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69BDFC2-9B98-55C0-2519-1BC9877C7CDA}"/>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18B1602-90A0-228B-CE34-B82426695DCA}"/>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FDF2E74-111E-3DD5-28D2-665EB8AFA690}"/>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140722E-6E15-2240-1E20-F37546BBEAD5}"/>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BF8172F-6DC9-80C1-B9E8-B16086DE47F5}"/>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0C3EB22-A3A2-2668-B064-CD2A03035D4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E2689A3-2B99-1A48-AB0C-2B97373387D7}"/>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C43BE9-8153-5BC7-FD19-AB7D0314A79C}"/>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B83B16-6520-533E-AA90-47D1F6CDD158}"/>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F6C4297-F5F1-F6CF-1A92-69B340D18485}"/>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057E4A3-4FD2-15E9-1574-ACD28C76010F}"/>
                </a:ext>
              </a:extLst>
            </p:cNvPr>
            <p:cNvGrpSpPr/>
            <p:nvPr userDrawn="1"/>
          </p:nvGrpSpPr>
          <p:grpSpPr>
            <a:xfrm>
              <a:off x="-109730" y="313734"/>
              <a:ext cx="124556" cy="4525058"/>
              <a:chOff x="-109730" y="313734"/>
              <a:chExt cx="124556" cy="4525058"/>
            </a:xfrm>
          </p:grpSpPr>
          <p:cxnSp>
            <p:nvCxnSpPr>
              <p:cNvPr id="16" name="Straight Connector 15">
                <a:extLst>
                  <a:ext uri="{FF2B5EF4-FFF2-40B4-BE49-F238E27FC236}">
                    <a16:creationId xmlns:a16="http://schemas.microsoft.com/office/drawing/2014/main" id="{D7D690B6-F8D8-6013-ADE5-E2B798ABBFBA}"/>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AA7C388-71A7-775E-9B22-44EE2BD4F8A4}"/>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84174B1-E21D-D4E1-0994-8106B4C37F4E}"/>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C58CB45-0BBF-4480-BD9C-6EC961D48FBD}"/>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28D58F1-13EF-8507-F4EC-B71FEC1DA859}"/>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C21FF58E-98AA-785E-35DE-9EA6BBBE640D}"/>
                </a:ext>
              </a:extLst>
            </p:cNvPr>
            <p:cNvGrpSpPr/>
            <p:nvPr userDrawn="1"/>
          </p:nvGrpSpPr>
          <p:grpSpPr>
            <a:xfrm>
              <a:off x="9123418" y="313734"/>
              <a:ext cx="119748" cy="4525059"/>
              <a:chOff x="-149362" y="307384"/>
              <a:chExt cx="119748" cy="4525059"/>
            </a:xfrm>
          </p:grpSpPr>
          <p:cxnSp>
            <p:nvCxnSpPr>
              <p:cNvPr id="11" name="Straight Connector 10">
                <a:extLst>
                  <a:ext uri="{FF2B5EF4-FFF2-40B4-BE49-F238E27FC236}">
                    <a16:creationId xmlns:a16="http://schemas.microsoft.com/office/drawing/2014/main" id="{895828A4-AB9D-E642-5E4B-188C03B7B287}"/>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7108C37-F220-C934-8DCF-7D151118B1F3}"/>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C10CEC3-7661-CCAC-016A-340807617ECE}"/>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CA28945-EC01-7B32-54F5-6DD7C06A89B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82EBC4D-7824-72D6-A677-F1B162F87B9D}"/>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AD15411A-D288-D1B3-4EF1-244EBD25D9E2}"/>
              </a:ext>
            </a:extLst>
          </p:cNvPr>
          <p:cNvSpPr txBox="1"/>
          <p:nvPr/>
        </p:nvSpPr>
        <p:spPr>
          <a:xfrm>
            <a:off x="457200" y="6061646"/>
            <a:ext cx="1905000" cy="223331"/>
          </a:xfrm>
          <a:prstGeom prst="rect">
            <a:avLst/>
          </a:prstGeom>
          <a:noFill/>
        </p:spPr>
        <p:txBody>
          <a:bodyPr wrap="square" lIns="0" tIns="0" rIns="0" bIns="0" rtlCol="0" anchor="t">
            <a:spAutoFit/>
          </a:bodyPr>
          <a:lstStyle/>
          <a:p>
            <a:pPr>
              <a:lnSpc>
                <a:spcPct val="110000"/>
              </a:lnSpc>
              <a:spcBef>
                <a:spcPts val="1800"/>
              </a:spcBef>
            </a:pPr>
            <a:r>
              <a:rPr lang="en-US" sz="1400" dirty="0">
                <a:solidFill>
                  <a:schemeClr val="bg1">
                    <a:lumMod val="65000"/>
                  </a:schemeClr>
                </a:solidFill>
                <a:ea typeface="IBM Plex Sans" charset="0"/>
                <a:cs typeface="IBM Plex Sans" charset="0"/>
              </a:rPr>
              <a:t>November 2023</a:t>
            </a:r>
            <a:endParaRPr lang="en-US" sz="1400" dirty="0">
              <a:solidFill>
                <a:schemeClr val="bg1">
                  <a:lumMod val="65000"/>
                </a:schemeClr>
              </a:solidFill>
              <a:latin typeface="+mn-lt"/>
              <a:ea typeface="IBM Plex Sans" charset="0"/>
              <a:cs typeface="IBM Plex Sans" charset="0"/>
            </a:endParaRPr>
          </a:p>
        </p:txBody>
      </p:sp>
      <p:pic>
        <p:nvPicPr>
          <p:cNvPr id="47" name="Picture Placeholder 46">
            <a:extLst>
              <a:ext uri="{FF2B5EF4-FFF2-40B4-BE49-F238E27FC236}">
                <a16:creationId xmlns:a16="http://schemas.microsoft.com/office/drawing/2014/main" id="{13B47965-A09C-D9C4-989C-B7E78CF48A97}"/>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210" b="210"/>
          <a:stretch/>
        </p:blipFill>
        <p:spPr>
          <a:xfrm>
            <a:off x="4191000" y="-60677"/>
            <a:ext cx="10434637" cy="8290277"/>
          </a:xfrm>
        </p:spPr>
      </p:pic>
    </p:spTree>
    <p:extLst>
      <p:ext uri="{BB962C8B-B14F-4D97-AF65-F5344CB8AC3E}">
        <p14:creationId xmlns:p14="http://schemas.microsoft.com/office/powerpoint/2010/main" val="1537538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13CE7A2-E659-D7A3-F1AF-F2B5C656F28D}"/>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dynamics</a:t>
            </a:r>
          </a:p>
        </p:txBody>
      </p:sp>
      <p:sp>
        <p:nvSpPr>
          <p:cNvPr id="14" name="TextBox 13">
            <a:extLst>
              <a:ext uri="{FF2B5EF4-FFF2-40B4-BE49-F238E27FC236}">
                <a16:creationId xmlns:a16="http://schemas.microsoft.com/office/drawing/2014/main" id="{17E82454-6843-E0E4-9EA9-E5E6E987C4A8}"/>
              </a:ext>
            </a:extLst>
          </p:cNvPr>
          <p:cNvSpPr txBox="1"/>
          <p:nvPr/>
        </p:nvSpPr>
        <p:spPr>
          <a:xfrm>
            <a:off x="3895343" y="1179576"/>
            <a:ext cx="6858000" cy="5327612"/>
          </a:xfrm>
          <a:prstGeom prst="rect">
            <a:avLst/>
          </a:prstGeom>
          <a:noFill/>
        </p:spPr>
        <p:txBody>
          <a:bodyPr wrap="square">
            <a:spAutoFit/>
          </a:bodyPr>
          <a:lstStyle/>
          <a:p>
            <a:pPr algn="l">
              <a:lnSpc>
                <a:spcPct val="110000"/>
              </a:lnSpc>
            </a:pPr>
            <a:r>
              <a:rPr lang="en-US" sz="2000" dirty="0">
                <a:solidFill>
                  <a:schemeClr val="tx1"/>
                </a:solidFill>
                <a:latin typeface="IBM Plex Sans" panose="020B0503050203000203" pitchFamily="34" charset="0"/>
                <a:ea typeface="IBM Plex Sans" charset="0"/>
                <a:cs typeface="IBM Plex Sans" charset="0"/>
              </a:rPr>
              <a:t>Geopolitical uncertainties</a:t>
            </a:r>
          </a:p>
          <a:p>
            <a:pPr algn="l">
              <a:lnSpc>
                <a:spcPct val="110000"/>
              </a:lnSpc>
            </a:pPr>
            <a:endParaRPr lang="en-US" sz="1400" dirty="0">
              <a:latin typeface="IBM Plex Sans" panose="020B0503050203000203" pitchFamily="34" charset="0"/>
              <a:ea typeface="IBM Plex Sans" charset="0"/>
              <a:cs typeface="IBM Plex Sans" charset="0"/>
            </a:endParaRPr>
          </a:p>
          <a:p>
            <a:pPr>
              <a:lnSpc>
                <a:spcPct val="110000"/>
              </a:lnSpc>
              <a:spcAft>
                <a:spcPts val="600"/>
              </a:spcAft>
            </a:pPr>
            <a:r>
              <a:rPr lang="en-US" sz="1800" dirty="0">
                <a:ea typeface="IBM Plex Sans" charset="0"/>
                <a:cs typeface="IBM Plex Sans" charset="0"/>
              </a:rPr>
              <a:t>Economic rivalry and deglobalization induced by geopolitical tensions impact the global financial stability. This affects the cross-border allocation of capital, the reliability of international payment systems (e.g., sanctions), and the dynamics of asset prices.</a:t>
            </a:r>
          </a:p>
          <a:p>
            <a:pPr>
              <a:lnSpc>
                <a:spcPct val="110000"/>
              </a:lnSpc>
              <a:spcAft>
                <a:spcPts val="600"/>
              </a:spcAft>
            </a:pPr>
            <a:endParaRPr lang="en-US" sz="1800" dirty="0">
              <a:ea typeface="IBM Plex Sans" charset="0"/>
              <a:cs typeface="IBM Plex Sans" charset="0"/>
            </a:endParaRPr>
          </a:p>
          <a:p>
            <a:pPr marL="285750" indent="-285750">
              <a:spcAft>
                <a:spcPts val="600"/>
              </a:spcAft>
              <a:buFont typeface="Arial" panose="020B0604020202020204" pitchFamily="34" charset="0"/>
              <a:buChar char="•"/>
            </a:pPr>
            <a:r>
              <a:rPr lang="en-IN" sz="1400" kern="100" dirty="0">
                <a:effectLst/>
                <a:ea typeface="Calibri" panose="020F0502020204030204" pitchFamily="34" charset="0"/>
                <a:cs typeface="Times New Roman" panose="02020603050405020304" pitchFamily="18" charset="0"/>
              </a:rPr>
              <a:t>Geopolitical tensions may abruptly reverse capital flows, impacting emerging economies more than advanced ones.</a:t>
            </a:r>
            <a:r>
              <a:rPr lang="en-IN" sz="1400" kern="100" baseline="30000" dirty="0">
                <a:effectLst/>
                <a:ea typeface="Calibri" panose="020F0502020204030204" pitchFamily="34" charset="0"/>
                <a:cs typeface="Times New Roman" panose="02020603050405020304" pitchFamily="18" charset="0"/>
              </a:rPr>
              <a:t>5</a:t>
            </a:r>
          </a:p>
          <a:p>
            <a:pPr marL="285750" indent="-285750">
              <a:spcAft>
                <a:spcPts val="600"/>
              </a:spcAft>
              <a:buFont typeface="Arial" panose="020B0604020202020204" pitchFamily="34" charset="0"/>
              <a:buChar char="•"/>
            </a:pPr>
            <a:r>
              <a:rPr lang="en-IN" sz="1400" kern="100" dirty="0">
                <a:ea typeface="Calibri" panose="020F0502020204030204" pitchFamily="34" charset="0"/>
                <a:cs typeface="Times New Roman" panose="02020603050405020304" pitchFamily="18" charset="0"/>
              </a:rPr>
              <a:t>Military escalations</a:t>
            </a:r>
            <a:r>
              <a:rPr lang="en-IN" sz="1400" kern="100" dirty="0">
                <a:effectLst/>
                <a:ea typeface="Calibri" panose="020F0502020204030204" pitchFamily="34" charset="0"/>
                <a:cs typeface="Times New Roman" panose="02020603050405020304" pitchFamily="18" charset="0"/>
              </a:rPr>
              <a:t> may continue for an extended period, impacting the economic competitiveness of whole countries and beyond. </a:t>
            </a:r>
          </a:p>
          <a:p>
            <a:pPr marL="285750" indent="-285750">
              <a:spcAft>
                <a:spcPts val="600"/>
              </a:spcAft>
              <a:buFont typeface="Arial" panose="020B0604020202020204" pitchFamily="34" charset="0"/>
              <a:buChar char="•"/>
            </a:pPr>
            <a:r>
              <a:rPr lang="en-IN" sz="1400" kern="100" dirty="0">
                <a:effectLst/>
                <a:ea typeface="Calibri" panose="020F0502020204030204" pitchFamily="34" charset="0"/>
                <a:cs typeface="Times New Roman" panose="02020603050405020304" pitchFamily="18" charset="0"/>
              </a:rPr>
              <a:t>The business and commercial competition between two largest global economic powers—the US and China—could continue impacting investments and trade. </a:t>
            </a:r>
          </a:p>
          <a:p>
            <a:pPr marL="285750" indent="-285750">
              <a:spcAft>
                <a:spcPts val="600"/>
              </a:spcAft>
              <a:buFont typeface="Arial" panose="020B0604020202020204" pitchFamily="34" charset="0"/>
              <a:buChar char="•"/>
            </a:pPr>
            <a:r>
              <a:rPr lang="en-IN" sz="1400" kern="100" dirty="0">
                <a:effectLst/>
                <a:ea typeface="Calibri" panose="020F0502020204030204" pitchFamily="34" charset="0"/>
                <a:cs typeface="Times New Roman" panose="02020603050405020304" pitchFamily="18" charset="0"/>
              </a:rPr>
              <a:t>The shift from collaboration to open competition has been recognized worldwide and is causing the delicate repositioning of established strategies.</a:t>
            </a:r>
          </a:p>
          <a:p>
            <a:pPr marL="285750" indent="-285750">
              <a:spcAft>
                <a:spcPts val="600"/>
              </a:spcAft>
              <a:buFont typeface="Arial" panose="020B0604020202020204" pitchFamily="34" charset="0"/>
              <a:buChar char="•"/>
            </a:pPr>
            <a:r>
              <a:rPr lang="en-IN" sz="1400" kern="100" dirty="0">
                <a:effectLst/>
                <a:ea typeface="Calibri" panose="020F0502020204030204" pitchFamily="34" charset="0"/>
                <a:cs typeface="Times New Roman" panose="02020603050405020304" pitchFamily="18" charset="0"/>
              </a:rPr>
              <a:t>Governments are exploring deglobalization strategies to protect their economies from geopolitical risks, resulting in overall increase in prices and supply chain inefficiencies.</a:t>
            </a:r>
            <a:r>
              <a:rPr lang="en-IN" sz="1400" kern="100" baseline="30000" dirty="0">
                <a:ea typeface="Calibri" panose="020F0502020204030204" pitchFamily="34" charset="0"/>
                <a:cs typeface="Times New Roman" panose="02020603050405020304" pitchFamily="18" charset="0"/>
              </a:rPr>
              <a:t>6</a:t>
            </a:r>
            <a:endParaRPr lang="en-IN" sz="1400" kern="100" baseline="30000" dirty="0">
              <a:effectLst/>
              <a:ea typeface="Calibri" panose="020F0502020204030204" pitchFamily="34"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9023C395-1760-18B8-EBBF-9EAAE4605E59}"/>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E272B5B2-3256-F001-666C-6A477017FEE8}"/>
              </a:ext>
            </a:extLst>
          </p:cNvPr>
          <p:cNvSpPr txBox="1"/>
          <p:nvPr/>
        </p:nvSpPr>
        <p:spPr>
          <a:xfrm>
            <a:off x="11402568" y="1216152"/>
            <a:ext cx="2597904" cy="2898648"/>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15%</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pPr>
              <a:lnSpc>
                <a:spcPct val="110000"/>
              </a:lnSpc>
              <a:spcAft>
                <a:spcPts val="800"/>
              </a:spcAft>
            </a:pPr>
            <a:r>
              <a:rPr lang="en-US" sz="1400" dirty="0">
                <a:ea typeface="IBM Plex Sans" charset="0"/>
                <a:cs typeface="IBM Plex Sans" charset="0"/>
              </a:rPr>
              <a:t>reduction in the overall bilateral cross-border allocation of portfolio investment and bank claims when tensions escalate between an investing and a recipient country, as seen in the case of the United States and China since 2016</a:t>
            </a:r>
            <a:r>
              <a:rPr lang="en-US" sz="1400" baseline="30000" dirty="0">
                <a:ea typeface="IBM Plex Sans" charset="0"/>
                <a:cs typeface="IBM Plex Sans" charset="0"/>
                <a:hlinkClick r:id="rId3"/>
              </a:rPr>
              <a:t>7</a:t>
            </a:r>
            <a:endParaRPr lang="en-US" sz="1400" baseline="30000" dirty="0">
              <a:ea typeface="IBM Plex Sans" charset="0"/>
              <a:cs typeface="IBM Plex Sans" charset="0"/>
            </a:endParaRPr>
          </a:p>
        </p:txBody>
      </p:sp>
      <p:sp>
        <p:nvSpPr>
          <p:cNvPr id="10" name="TextBox 9">
            <a:extLst>
              <a:ext uri="{FF2B5EF4-FFF2-40B4-BE49-F238E27FC236}">
                <a16:creationId xmlns:a16="http://schemas.microsoft.com/office/drawing/2014/main" id="{283473F5-25E1-8995-CA85-85AC775316DE}"/>
              </a:ext>
            </a:extLst>
          </p:cNvPr>
          <p:cNvSpPr txBox="1"/>
          <p:nvPr/>
        </p:nvSpPr>
        <p:spPr>
          <a:xfrm>
            <a:off x="457201" y="7185080"/>
            <a:ext cx="3048000" cy="621703"/>
          </a:xfrm>
          <a:prstGeom prst="rect">
            <a:avLst/>
          </a:prstGeom>
          <a:noFill/>
        </p:spPr>
        <p:txBody>
          <a:bodyPr wrap="square" lIns="0" tIns="0" rIns="0" bIns="0" rtlCol="0">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4"/>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p:txBody>
      </p:sp>
      <p:grpSp>
        <p:nvGrpSpPr>
          <p:cNvPr id="3" name="Group 2">
            <a:extLst>
              <a:ext uri="{FF2B5EF4-FFF2-40B4-BE49-F238E27FC236}">
                <a16:creationId xmlns:a16="http://schemas.microsoft.com/office/drawing/2014/main" id="{E3B536AE-A9B9-B3EB-0841-AE6F24364655}"/>
              </a:ext>
            </a:extLst>
          </p:cNvPr>
          <p:cNvGrpSpPr/>
          <p:nvPr/>
        </p:nvGrpSpPr>
        <p:grpSpPr>
          <a:xfrm>
            <a:off x="457200" y="2546007"/>
            <a:ext cx="2129323" cy="164841"/>
            <a:chOff x="457200" y="2362200"/>
            <a:chExt cx="2129323" cy="164841"/>
          </a:xfrm>
        </p:grpSpPr>
        <p:cxnSp>
          <p:nvCxnSpPr>
            <p:cNvPr id="4" name="Straight Connector 3">
              <a:extLst>
                <a:ext uri="{FF2B5EF4-FFF2-40B4-BE49-F238E27FC236}">
                  <a16:creationId xmlns:a16="http://schemas.microsoft.com/office/drawing/2014/main" id="{DDE4C071-7F88-EF4C-437A-471965BC5B74}"/>
                </a:ext>
              </a:extLst>
            </p:cNvPr>
            <p:cNvCxnSpPr>
              <a:cxnSpLocks/>
              <a:endCxn id="9"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Oval 4">
              <a:extLst>
                <a:ext uri="{FF2B5EF4-FFF2-40B4-BE49-F238E27FC236}">
                  <a16:creationId xmlns:a16="http://schemas.microsoft.com/office/drawing/2014/main" id="{2ED02A96-B4C9-84C3-2DB9-D67DAAB74AF7}"/>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7ED76124-BD35-0E72-ACF3-DB79D71363F8}"/>
                </a:ext>
              </a:extLst>
            </p:cNvPr>
            <p:cNvSpPr/>
            <p:nvPr/>
          </p:nvSpPr>
          <p:spPr bwMode="auto">
            <a:xfrm>
              <a:off x="111442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BF689EDD-95EF-05EE-A0B9-F6090E407435}"/>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2D73EAFD-AEB0-053A-5200-CD2CEE3291DB}"/>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5" name="Group 14">
            <a:extLst>
              <a:ext uri="{FF2B5EF4-FFF2-40B4-BE49-F238E27FC236}">
                <a16:creationId xmlns:a16="http://schemas.microsoft.com/office/drawing/2014/main" id="{0693B933-058D-32C9-0152-5121B9488ED8}"/>
              </a:ext>
            </a:extLst>
          </p:cNvPr>
          <p:cNvGrpSpPr/>
          <p:nvPr/>
        </p:nvGrpSpPr>
        <p:grpSpPr>
          <a:xfrm>
            <a:off x="12931553" y="319424"/>
            <a:ext cx="1173393" cy="135875"/>
            <a:chOff x="12931553" y="319424"/>
            <a:chExt cx="1173393" cy="135875"/>
          </a:xfrm>
        </p:grpSpPr>
        <p:sp>
          <p:nvSpPr>
            <p:cNvPr id="16" name="TextBox 15">
              <a:extLst>
                <a:ext uri="{FF2B5EF4-FFF2-40B4-BE49-F238E27FC236}">
                  <a16:creationId xmlns:a16="http://schemas.microsoft.com/office/drawing/2014/main" id="{1938A241-8114-EF82-5B89-5A5EB2926107}"/>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7" name="Picture 16">
              <a:extLst>
                <a:ext uri="{FF2B5EF4-FFF2-40B4-BE49-F238E27FC236}">
                  <a16:creationId xmlns:a16="http://schemas.microsoft.com/office/drawing/2014/main" id="{EFAD424D-E7E0-9470-3FB1-CE66CB1A19B5}"/>
                </a:ext>
              </a:extLst>
            </p:cNvPr>
            <p:cNvPicPr>
              <a:picLocks noChangeAspect="1"/>
            </p:cNvPicPr>
            <p:nvPr/>
          </p:nvPicPr>
          <p:blipFill>
            <a:blip r:embed="rId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77061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13CE7A2-E659-D7A3-F1AF-F2B5C656F28D}"/>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dynamics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14" name="TextBox 13">
            <a:extLst>
              <a:ext uri="{FF2B5EF4-FFF2-40B4-BE49-F238E27FC236}">
                <a16:creationId xmlns:a16="http://schemas.microsoft.com/office/drawing/2014/main" id="{17E82454-6843-E0E4-9EA9-E5E6E987C4A8}"/>
              </a:ext>
            </a:extLst>
          </p:cNvPr>
          <p:cNvSpPr txBox="1"/>
          <p:nvPr/>
        </p:nvSpPr>
        <p:spPr>
          <a:xfrm>
            <a:off x="3895344" y="1179576"/>
            <a:ext cx="7065802" cy="5415521"/>
          </a:xfrm>
          <a:prstGeom prst="rect">
            <a:avLst/>
          </a:prstGeom>
          <a:noFill/>
        </p:spPr>
        <p:txBody>
          <a:bodyPr wrap="square">
            <a:spAutoFit/>
          </a:bodyPr>
          <a:lstStyle/>
          <a:p>
            <a:pPr algn="l">
              <a:lnSpc>
                <a:spcPct val="110000"/>
              </a:lnSpc>
            </a:pPr>
            <a:r>
              <a:rPr lang="en-US" sz="2000" dirty="0">
                <a:solidFill>
                  <a:schemeClr val="tx1"/>
                </a:solidFill>
                <a:latin typeface="IBM Plex Sans" panose="020B0503050203000203" pitchFamily="34" charset="0"/>
                <a:ea typeface="IBM Plex Sans" charset="0"/>
                <a:cs typeface="IBM Plex Sans" charset="0"/>
              </a:rPr>
              <a:t>New competition</a:t>
            </a:r>
            <a:endParaRPr lang="en-US" sz="2000" dirty="0">
              <a:latin typeface="IBM Plex Sans" panose="020B0503050203000203" pitchFamily="34" charset="0"/>
              <a:ea typeface="IBM Plex Sans" charset="0"/>
              <a:cs typeface="IBM Plex Sans" charset="0"/>
            </a:endParaRPr>
          </a:p>
          <a:p>
            <a:pPr algn="l">
              <a:lnSpc>
                <a:spcPct val="110000"/>
              </a:lnSpc>
            </a:pPr>
            <a:endParaRPr lang="en-US" sz="1400" dirty="0">
              <a:ea typeface="IBM Plex Sans" charset="0"/>
              <a:cs typeface="IBM Plex Sans" charset="0"/>
            </a:endParaRPr>
          </a:p>
          <a:p>
            <a:pPr algn="l">
              <a:lnSpc>
                <a:spcPct val="110000"/>
              </a:lnSpc>
              <a:spcAft>
                <a:spcPts val="600"/>
              </a:spcAft>
            </a:pPr>
            <a:r>
              <a:rPr lang="en-US" sz="1800" dirty="0">
                <a:ea typeface="IBM Plex Sans" charset="0"/>
                <a:cs typeface="IBM Plex Sans" charset="0"/>
              </a:rPr>
              <a:t>The accelerating digital adoption of customers has been intercepted by more agile and tech-advanced competitors, challenging traditional financial institutions.</a:t>
            </a:r>
          </a:p>
          <a:p>
            <a:pPr algn="l">
              <a:lnSpc>
                <a:spcPct val="110000"/>
              </a:lnSpc>
              <a:spcAft>
                <a:spcPts val="600"/>
              </a:spcAft>
            </a:pPr>
            <a:endParaRPr lang="en-US" sz="1800" dirty="0">
              <a:ea typeface="IBM Plex Sans" charset="0"/>
              <a:cs typeface="IBM Plex Sans" charset="0"/>
            </a:endParaRPr>
          </a:p>
          <a:p>
            <a:pPr marL="285750" indent="-285750" algn="l">
              <a:lnSpc>
                <a:spcPct val="110000"/>
              </a:lnSpc>
              <a:spcAft>
                <a:spcPts val="600"/>
              </a:spcAft>
              <a:buFont typeface="System Font Regular"/>
              <a:buChar char="–"/>
            </a:pPr>
            <a:r>
              <a:rPr lang="en-US" sz="1400" dirty="0">
                <a:ea typeface="IBM Plex Sans" charset="0"/>
                <a:cs typeface="IBM Plex Sans" charset="0"/>
              </a:rPr>
              <a:t>The pandemic made customers more accustomed to digital financial services, exposing the shortcomings of traditional business propositions.</a:t>
            </a:r>
          </a:p>
          <a:p>
            <a:pPr marL="285750" indent="-285750">
              <a:lnSpc>
                <a:spcPct val="110000"/>
              </a:lnSpc>
              <a:spcAft>
                <a:spcPts val="600"/>
              </a:spcAft>
              <a:buFont typeface="System Font Regular"/>
              <a:buChar char="–"/>
            </a:pPr>
            <a:r>
              <a:rPr lang="en-US" sz="1400" dirty="0">
                <a:ea typeface="IBM Plex Sans" charset="0"/>
                <a:cs typeface="IBM Plex Sans" charset="0"/>
              </a:rPr>
              <a:t>Across all ages and markets, nearly </a:t>
            </a:r>
            <a:r>
              <a:rPr lang="en-US" sz="1400" dirty="0">
                <a:ea typeface="IBM Plex Sans" charset="0"/>
                <a:cs typeface="IBM Plex Sans" charset="0"/>
                <a:hlinkClick r:id="rId3"/>
              </a:rPr>
              <a:t>80%</a:t>
            </a:r>
            <a:r>
              <a:rPr lang="en-US" sz="1400" dirty="0">
                <a:ea typeface="IBM Plex Sans" charset="0"/>
                <a:cs typeface="IBM Plex Sans" charset="0"/>
              </a:rPr>
              <a:t> of customers favor online access for virtually all basic transactions. And </a:t>
            </a:r>
            <a:r>
              <a:rPr lang="en-US" sz="1400" dirty="0">
                <a:ea typeface="IBM Plex Sans" charset="0"/>
                <a:cs typeface="IBM Plex Sans" charset="0"/>
                <a:hlinkClick r:id="rId3"/>
              </a:rPr>
              <a:t>16%</a:t>
            </a:r>
            <a:r>
              <a:rPr lang="en-US" sz="1400" dirty="0">
                <a:ea typeface="IBM Plex Sans" charset="0"/>
                <a:cs typeface="IBM Plex Sans" charset="0"/>
              </a:rPr>
              <a:t> are already comfortable with a branchless, fully digital proposition to deposit their salary.</a:t>
            </a:r>
            <a:r>
              <a:rPr lang="en-US" sz="1400" baseline="30000" dirty="0">
                <a:ea typeface="IBM Plex Sans" charset="0"/>
                <a:cs typeface="IBM Plex Sans" charset="0"/>
              </a:rPr>
              <a:t>8</a:t>
            </a:r>
          </a:p>
          <a:p>
            <a:pPr marL="285750" indent="-285750" algn="l">
              <a:lnSpc>
                <a:spcPct val="110000"/>
              </a:lnSpc>
              <a:spcAft>
                <a:spcPts val="600"/>
              </a:spcAft>
              <a:buFont typeface="System Font Regular"/>
              <a:buChar char="–"/>
            </a:pPr>
            <a:r>
              <a:rPr lang="en-US" sz="1400" dirty="0">
                <a:ea typeface="IBM Plex Sans" charset="0"/>
                <a:cs typeface="IBM Plex Sans" charset="0"/>
              </a:rPr>
              <a:t>Incumbents are hindered by legacy IT and business models that are not modular.</a:t>
            </a:r>
          </a:p>
          <a:p>
            <a:pPr marL="285750" indent="-285750" algn="l">
              <a:lnSpc>
                <a:spcPct val="110000"/>
              </a:lnSpc>
              <a:spcAft>
                <a:spcPts val="600"/>
              </a:spcAft>
              <a:buFont typeface="System Font Regular"/>
              <a:buChar char="–"/>
            </a:pPr>
            <a:r>
              <a:rPr lang="en-US" sz="1400" dirty="0">
                <a:ea typeface="IBM Plex Sans" charset="0"/>
                <a:cs typeface="IBM Plex Sans" charset="0"/>
              </a:rPr>
              <a:t>The new competitors are a mix of fintech startups and “techfin” organizations (technology companies in financial arena) that woo clients with a better customer experience at a lower cost.</a:t>
            </a:r>
            <a:r>
              <a:rPr lang="en-US" sz="1400" baseline="30000" dirty="0">
                <a:ea typeface="IBM Plex Sans" charset="0"/>
                <a:cs typeface="IBM Plex Sans" charset="0"/>
              </a:rPr>
              <a:t>9</a:t>
            </a:r>
          </a:p>
          <a:p>
            <a:pPr marL="285750" indent="-285750" algn="l">
              <a:lnSpc>
                <a:spcPct val="110000"/>
              </a:lnSpc>
              <a:spcAft>
                <a:spcPts val="600"/>
              </a:spcAft>
              <a:buFont typeface="System Font Regular"/>
              <a:buChar char="–"/>
            </a:pPr>
            <a:r>
              <a:rPr lang="en-US" sz="1400" dirty="0">
                <a:ea typeface="IBM Plex Sans" charset="0"/>
                <a:cs typeface="IBM Plex Sans" charset="0"/>
              </a:rPr>
              <a:t>Offering a better client experience is inextricably linked with offering a better employee experience. With more digital competitors wooing top talent, banks need to address the human side of operating models as part of a combined automation and augmentation effort.</a:t>
            </a:r>
            <a:r>
              <a:rPr lang="en-US" sz="1400" baseline="30000" dirty="0">
                <a:ea typeface="IBM Plex Sans" charset="0"/>
                <a:cs typeface="IBM Plex Sans" charset="0"/>
              </a:rPr>
              <a:t>10</a:t>
            </a:r>
          </a:p>
        </p:txBody>
      </p:sp>
      <p:cxnSp>
        <p:nvCxnSpPr>
          <p:cNvPr id="2" name="Straight Connector 1">
            <a:extLst>
              <a:ext uri="{FF2B5EF4-FFF2-40B4-BE49-F238E27FC236}">
                <a16:creationId xmlns:a16="http://schemas.microsoft.com/office/drawing/2014/main" id="{9023C395-1760-18B8-EBBF-9EAAE4605E59}"/>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E1E049DC-0ACB-AAA4-21D0-96587B2CB71C}"/>
              </a:ext>
            </a:extLst>
          </p:cNvPr>
          <p:cNvSpPr txBox="1"/>
          <p:nvPr/>
        </p:nvSpPr>
        <p:spPr>
          <a:xfrm>
            <a:off x="11402568" y="1216152"/>
            <a:ext cx="2597904" cy="2898648"/>
          </a:xfrm>
          <a:prstGeom prst="rect">
            <a:avLst/>
          </a:prstGeom>
          <a:noFill/>
        </p:spPr>
        <p:txBody>
          <a:bodyPr wrap="square" lIns="0" tIns="0" rIns="0" bIns="0" rtlCol="0">
            <a:noAutofit/>
          </a:bodyPr>
          <a:lstStyle/>
          <a:p>
            <a:pPr>
              <a:lnSpc>
                <a:spcPct val="110000"/>
              </a:lnSpc>
              <a:spcBef>
                <a:spcPts val="1800"/>
              </a:spcBef>
              <a:defRPr/>
            </a:pPr>
            <a:r>
              <a:rPr lang="en-US" sz="5400" b="0" spc="-250" baseline="0" dirty="0">
                <a:solidFill>
                  <a:srgbClr val="82D0FF"/>
                </a:solidFill>
                <a:latin typeface="+mj-lt"/>
                <a:ea typeface="IBM Plex Sans" charset="0"/>
                <a:cs typeface="IBM Plex Sans" charset="0"/>
              </a:rPr>
              <a:t>300</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pPr>
              <a:lnSpc>
                <a:spcPct val="110000"/>
              </a:lnSpc>
              <a:spcAft>
                <a:spcPts val="800"/>
              </a:spcAft>
            </a:pPr>
            <a:r>
              <a:rPr lang="en-US" sz="1400" dirty="0">
                <a:ea typeface="IBM Plex Sans" charset="0"/>
                <a:cs typeface="IBM Plex Sans" charset="0"/>
              </a:rPr>
              <a:t>approximate number of digital-first banks existing worldwide</a:t>
            </a:r>
            <a:r>
              <a:rPr lang="en-US" sz="1400" baseline="30000" dirty="0">
                <a:ea typeface="IBM Plex Sans" charset="0"/>
                <a:cs typeface="IBM Plex Sans" charset="0"/>
                <a:hlinkClick r:id="rId3"/>
              </a:rPr>
              <a:t>11</a:t>
            </a:r>
            <a:r>
              <a:rPr lang="en-US" sz="1400" dirty="0">
                <a:ea typeface="IBM Plex Sans" charset="0"/>
                <a:cs typeface="IBM Plex Sans" charset="0"/>
              </a:rPr>
              <a:t> </a:t>
            </a:r>
            <a:endParaRPr lang="en-US" sz="1400" baseline="30000" dirty="0">
              <a:ea typeface="IBM Plex Sans" charset="0"/>
              <a:cs typeface="IBM Plex Sans" charset="0"/>
            </a:endParaRPr>
          </a:p>
        </p:txBody>
      </p:sp>
      <p:sp>
        <p:nvSpPr>
          <p:cNvPr id="10" name="TextBox 9">
            <a:extLst>
              <a:ext uri="{FF2B5EF4-FFF2-40B4-BE49-F238E27FC236}">
                <a16:creationId xmlns:a16="http://schemas.microsoft.com/office/drawing/2014/main" id="{A460334E-3AC9-FE92-5F67-2FF321D5AAA0}"/>
              </a:ext>
            </a:extLst>
          </p:cNvPr>
          <p:cNvSpPr txBox="1"/>
          <p:nvPr/>
        </p:nvSpPr>
        <p:spPr>
          <a:xfrm>
            <a:off x="457200" y="6281649"/>
            <a:ext cx="3048000" cy="1476368"/>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4"/>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3"/>
              </a:rPr>
              <a:t>Embedded finance: Creating the everywhere, everyday bank</a:t>
            </a:r>
            <a:endParaRPr lang="en-US" sz="1200" dirty="0">
              <a:solidFill>
                <a:schemeClr val="tx1"/>
              </a:solidFill>
              <a:latin typeface="IBM Plex Sans Light" panose="020B0403050203000203" pitchFamily="34" charset="0"/>
              <a:ea typeface="IBM Plex Sans" charset="0"/>
              <a:cs typeface="IBM Plex Sans" charset="0"/>
            </a:endParaRPr>
          </a:p>
        </p:txBody>
      </p:sp>
      <p:grpSp>
        <p:nvGrpSpPr>
          <p:cNvPr id="6" name="Group 5">
            <a:extLst>
              <a:ext uri="{FF2B5EF4-FFF2-40B4-BE49-F238E27FC236}">
                <a16:creationId xmlns:a16="http://schemas.microsoft.com/office/drawing/2014/main" id="{00ADFC40-041D-C80E-CDB1-4E43F61191F8}"/>
              </a:ext>
            </a:extLst>
          </p:cNvPr>
          <p:cNvGrpSpPr/>
          <p:nvPr/>
        </p:nvGrpSpPr>
        <p:grpSpPr>
          <a:xfrm>
            <a:off x="11402568" y="2901969"/>
            <a:ext cx="2881468" cy="4136139"/>
            <a:chOff x="11402568" y="3373024"/>
            <a:chExt cx="2978958" cy="4136139"/>
          </a:xfrm>
        </p:grpSpPr>
        <p:sp>
          <p:nvSpPr>
            <p:cNvPr id="5" name="TextBox 4">
              <a:extLst>
                <a:ext uri="{FF2B5EF4-FFF2-40B4-BE49-F238E27FC236}">
                  <a16:creationId xmlns:a16="http://schemas.microsoft.com/office/drawing/2014/main" id="{843B0C80-51FE-8B92-9A14-FB02028E81A4}"/>
                </a:ext>
              </a:extLst>
            </p:cNvPr>
            <p:cNvSpPr txBox="1"/>
            <p:nvPr/>
          </p:nvSpPr>
          <p:spPr>
            <a:xfrm>
              <a:off x="11402568" y="3373024"/>
              <a:ext cx="2807722" cy="4136139"/>
            </a:xfrm>
            <a:prstGeom prst="rect">
              <a:avLst/>
            </a:prstGeom>
            <a:noFill/>
          </p:spPr>
          <p:txBody>
            <a:bodyPr wrap="square" lIns="0" tIns="0" rIns="0" bIns="0" rtlCol="0">
              <a:noAutofit/>
            </a:bodyPr>
            <a:lstStyle/>
            <a:p>
              <a:pPr algn="l">
                <a:lnSpc>
                  <a:spcPct val="110000"/>
                </a:lnSpc>
                <a:spcBef>
                  <a:spcPts val="1800"/>
                </a:spcBef>
              </a:pPr>
              <a:r>
                <a:rPr lang="en-US" sz="1400" dirty="0">
                  <a:latin typeface="+mn-lt"/>
                  <a:ea typeface="IBM Plex Sans" charset="0"/>
                  <a:cs typeface="IBM Plex Sans" charset="0"/>
                </a:rPr>
                <a:t>The rise of the platform economy</a:t>
              </a:r>
              <a:r>
                <a:rPr lang="en-US" sz="1400" baseline="30000" dirty="0">
                  <a:latin typeface="+mn-lt"/>
                  <a:ea typeface="IBM Plex Sans" charset="0"/>
                  <a:cs typeface="IBM Plex Sans" charset="0"/>
                </a:rPr>
                <a:t>12</a:t>
              </a:r>
            </a:p>
            <a:p>
              <a:pPr algn="l">
                <a:lnSpc>
                  <a:spcPct val="110000"/>
                </a:lnSpc>
                <a:spcBef>
                  <a:spcPts val="1800"/>
                </a:spcBef>
              </a:pPr>
              <a:endParaRPr lang="en-US" sz="1400" dirty="0">
                <a:ea typeface="IBM Plex Sans" charset="0"/>
                <a:cs typeface="IBM Plex Sans" charset="0"/>
              </a:endParaRPr>
            </a:p>
            <a:p>
              <a:pPr algn="l">
                <a:lnSpc>
                  <a:spcPct val="110000"/>
                </a:lnSpc>
                <a:spcBef>
                  <a:spcPts val="1800"/>
                </a:spcBef>
              </a:pPr>
              <a:endParaRPr lang="en-US" sz="1400" dirty="0">
                <a:solidFill>
                  <a:schemeClr val="tx1"/>
                </a:solidFill>
                <a:latin typeface="+mn-lt"/>
                <a:ea typeface="IBM Plex Sans" charset="0"/>
                <a:cs typeface="IBM Plex Sans" charset="0"/>
              </a:endParaRPr>
            </a:p>
            <a:p>
              <a:pPr algn="l">
                <a:lnSpc>
                  <a:spcPct val="110000"/>
                </a:lnSpc>
                <a:spcBef>
                  <a:spcPts val="1800"/>
                </a:spcBef>
              </a:pPr>
              <a:endParaRPr lang="en-US" sz="1400" dirty="0">
                <a:ea typeface="IBM Plex Sans" charset="0"/>
                <a:cs typeface="IBM Plex Sans" charset="0"/>
              </a:endParaRPr>
            </a:p>
            <a:p>
              <a:pPr algn="l">
                <a:lnSpc>
                  <a:spcPct val="110000"/>
                </a:lnSpc>
                <a:spcBef>
                  <a:spcPts val="1800"/>
                </a:spcBef>
              </a:pPr>
              <a:endParaRPr lang="en-US" sz="1400" dirty="0">
                <a:ea typeface="IBM Plex Sans" charset="0"/>
                <a:cs typeface="IBM Plex Sans" charset="0"/>
              </a:endParaRPr>
            </a:p>
            <a:p>
              <a:pPr algn="l">
                <a:lnSpc>
                  <a:spcPct val="110000"/>
                </a:lnSpc>
                <a:spcBef>
                  <a:spcPts val="1800"/>
                </a:spcBef>
              </a:pPr>
              <a:endParaRPr lang="en-US" sz="1400" dirty="0">
                <a:solidFill>
                  <a:schemeClr val="accent1"/>
                </a:solidFill>
                <a:ea typeface="IBM Plex Sans" charset="0"/>
                <a:cs typeface="IBM Plex Sans" charset="0"/>
              </a:endParaRPr>
            </a:p>
            <a:p>
              <a:pPr algn="l">
                <a:lnSpc>
                  <a:spcPct val="110000"/>
                </a:lnSpc>
                <a:spcBef>
                  <a:spcPts val="1800"/>
                </a:spcBef>
              </a:pPr>
              <a:r>
                <a:rPr lang="en-US" sz="1400" dirty="0">
                  <a:ea typeface="IBM Plex Sans" charset="0"/>
                  <a:cs typeface="IBM Plex Sans" charset="0"/>
                </a:rPr>
                <a:t>Technology and tech enabled companies consistently outperform their peers</a:t>
              </a:r>
              <a:endParaRPr lang="en-US" sz="1400" dirty="0">
                <a:latin typeface="+mn-lt"/>
                <a:ea typeface="IBM Plex Sans" charset="0"/>
                <a:cs typeface="IBM Plex Sans" charset="0"/>
              </a:endParaRPr>
            </a:p>
          </p:txBody>
        </p:sp>
        <p:pic>
          <p:nvPicPr>
            <p:cNvPr id="4" name="Picture 3">
              <a:hlinkClick r:id="rId3"/>
              <a:extLst>
                <a:ext uri="{FF2B5EF4-FFF2-40B4-BE49-F238E27FC236}">
                  <a16:creationId xmlns:a16="http://schemas.microsoft.com/office/drawing/2014/main" id="{DE87482D-B735-A177-F760-4F63B56EE34E}"/>
                </a:ext>
              </a:extLst>
            </p:cNvPr>
            <p:cNvPicPr>
              <a:picLocks noChangeAspect="1"/>
            </p:cNvPicPr>
            <p:nvPr/>
          </p:nvPicPr>
          <p:blipFill>
            <a:blip r:embed="rId5"/>
            <a:stretch>
              <a:fillRect/>
            </a:stretch>
          </p:blipFill>
          <p:spPr>
            <a:xfrm>
              <a:off x="11402568" y="4155207"/>
              <a:ext cx="2978958" cy="1898818"/>
            </a:xfrm>
            <a:prstGeom prst="rect">
              <a:avLst/>
            </a:prstGeom>
          </p:spPr>
        </p:pic>
      </p:grpSp>
      <p:grpSp>
        <p:nvGrpSpPr>
          <p:cNvPr id="7" name="Group 6">
            <a:extLst>
              <a:ext uri="{FF2B5EF4-FFF2-40B4-BE49-F238E27FC236}">
                <a16:creationId xmlns:a16="http://schemas.microsoft.com/office/drawing/2014/main" id="{EE580ECD-51F8-169E-439E-9772767F812F}"/>
              </a:ext>
            </a:extLst>
          </p:cNvPr>
          <p:cNvGrpSpPr/>
          <p:nvPr/>
        </p:nvGrpSpPr>
        <p:grpSpPr>
          <a:xfrm>
            <a:off x="457200" y="2546007"/>
            <a:ext cx="2129323" cy="164841"/>
            <a:chOff x="457200" y="2362200"/>
            <a:chExt cx="2129323" cy="164841"/>
          </a:xfrm>
        </p:grpSpPr>
        <p:cxnSp>
          <p:nvCxnSpPr>
            <p:cNvPr id="8" name="Straight Connector 7">
              <a:extLst>
                <a:ext uri="{FF2B5EF4-FFF2-40B4-BE49-F238E27FC236}">
                  <a16:creationId xmlns:a16="http://schemas.microsoft.com/office/drawing/2014/main" id="{022BB15E-7DB8-699D-753D-5E53FAD24C6B}"/>
                </a:ext>
              </a:extLst>
            </p:cNvPr>
            <p:cNvCxnSpPr>
              <a:cxnSpLocks/>
              <a:endCxn id="13"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220CFD4F-FE47-6AFB-5B20-B25F44A504E7}"/>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1" name="Oval 10">
              <a:extLst>
                <a:ext uri="{FF2B5EF4-FFF2-40B4-BE49-F238E27FC236}">
                  <a16:creationId xmlns:a16="http://schemas.microsoft.com/office/drawing/2014/main" id="{2FC1ED40-3790-C81C-8C2E-9C17EE249C29}"/>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8CA90670-58E2-3F53-C7A0-041C22D41BEF}"/>
                </a:ext>
              </a:extLst>
            </p:cNvPr>
            <p:cNvSpPr/>
            <p:nvPr/>
          </p:nvSpPr>
          <p:spPr bwMode="auto">
            <a:xfrm>
              <a:off x="177165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3" name="Oval 12">
              <a:extLst>
                <a:ext uri="{FF2B5EF4-FFF2-40B4-BE49-F238E27FC236}">
                  <a16:creationId xmlns:a16="http://schemas.microsoft.com/office/drawing/2014/main" id="{6C42F7A2-F2FA-718C-BCBD-79F96AF8140D}"/>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8" name="Group 17">
            <a:extLst>
              <a:ext uri="{FF2B5EF4-FFF2-40B4-BE49-F238E27FC236}">
                <a16:creationId xmlns:a16="http://schemas.microsoft.com/office/drawing/2014/main" id="{C9F533B4-248E-4B07-47F0-F2696A86531A}"/>
              </a:ext>
            </a:extLst>
          </p:cNvPr>
          <p:cNvGrpSpPr/>
          <p:nvPr/>
        </p:nvGrpSpPr>
        <p:grpSpPr>
          <a:xfrm>
            <a:off x="12931553" y="319424"/>
            <a:ext cx="1173393" cy="135875"/>
            <a:chOff x="12931553" y="319424"/>
            <a:chExt cx="1173393" cy="135875"/>
          </a:xfrm>
        </p:grpSpPr>
        <p:sp>
          <p:nvSpPr>
            <p:cNvPr id="19" name="TextBox 18">
              <a:extLst>
                <a:ext uri="{FF2B5EF4-FFF2-40B4-BE49-F238E27FC236}">
                  <a16:creationId xmlns:a16="http://schemas.microsoft.com/office/drawing/2014/main" id="{958BE66A-2F2C-2358-9F7F-FF4C94DC4C8D}"/>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0" name="Picture 19">
              <a:extLst>
                <a:ext uri="{FF2B5EF4-FFF2-40B4-BE49-F238E27FC236}">
                  <a16:creationId xmlns:a16="http://schemas.microsoft.com/office/drawing/2014/main" id="{F441FC89-8682-C0C4-F6DC-B17D67533EBE}"/>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385437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13CE7A2-E659-D7A3-F1AF-F2B5C656F28D}"/>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dynamics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14" name="TextBox 13">
            <a:extLst>
              <a:ext uri="{FF2B5EF4-FFF2-40B4-BE49-F238E27FC236}">
                <a16:creationId xmlns:a16="http://schemas.microsoft.com/office/drawing/2014/main" id="{17E82454-6843-E0E4-9EA9-E5E6E987C4A8}"/>
              </a:ext>
            </a:extLst>
          </p:cNvPr>
          <p:cNvSpPr txBox="1"/>
          <p:nvPr/>
        </p:nvSpPr>
        <p:spPr>
          <a:xfrm>
            <a:off x="3895344" y="1216152"/>
            <a:ext cx="6766560" cy="5847755"/>
          </a:xfrm>
          <a:prstGeom prst="rect">
            <a:avLst/>
          </a:prstGeom>
          <a:noFill/>
        </p:spPr>
        <p:txBody>
          <a:bodyPr wrap="square">
            <a:spAutoFit/>
          </a:bodyPr>
          <a:lstStyle/>
          <a:p>
            <a:r>
              <a:rPr lang="en-US" sz="2000" kern="1200" dirty="0">
                <a:latin typeface="IBM Plex Sans" panose="020B0503050203000203" pitchFamily="34" charset="0"/>
              </a:rPr>
              <a:t>Evolving risk, compliance, and regulations</a:t>
            </a:r>
          </a:p>
          <a:p>
            <a:pPr>
              <a:spcAft>
                <a:spcPts val="600"/>
              </a:spcAft>
            </a:pPr>
            <a:endParaRPr lang="en-US" sz="1400" b="1" dirty="0">
              <a:latin typeface="IBM Plex Sans" panose="020B0503050203000203" pitchFamily="34" charset="0"/>
            </a:endParaRPr>
          </a:p>
          <a:p>
            <a:pPr>
              <a:spcAft>
                <a:spcPts val="600"/>
              </a:spcAft>
            </a:pPr>
            <a:r>
              <a:rPr lang="en-US" sz="1800" dirty="0"/>
              <a:t>E</a:t>
            </a:r>
            <a:r>
              <a:rPr lang="en-US" sz="1800" kern="1200" dirty="0"/>
              <a:t>mbracing exponential technologies, new digital channels and ecosystems, along with innovative financial services like open banking and decentralized finance (DeFi), is </a:t>
            </a:r>
            <a:r>
              <a:rPr lang="en-US" sz="1800" dirty="0"/>
              <a:t>making traditional practices for risk and compliance insufficient for digital future.</a:t>
            </a:r>
          </a:p>
          <a:p>
            <a:pPr>
              <a:spcAft>
                <a:spcPts val="600"/>
              </a:spcAft>
            </a:pPr>
            <a:endParaRPr lang="en-US" sz="1800" dirty="0"/>
          </a:p>
          <a:p>
            <a:pPr marL="285750" indent="-285750">
              <a:spcAft>
                <a:spcPts val="600"/>
              </a:spcAft>
              <a:buFont typeface="System Font Regular"/>
              <a:buChar char="–"/>
            </a:pPr>
            <a:r>
              <a:rPr lang="en-IN" sz="1400" b="0" i="0" u="none" strike="noStrike" dirty="0">
                <a:effectLst/>
              </a:rPr>
              <a:t>Financial institutions are realizing that risk awareness pays off and are viewing security investments as revenue enablers that improve operational resilience.</a:t>
            </a:r>
          </a:p>
          <a:p>
            <a:pPr marL="285750" indent="-285750">
              <a:spcAft>
                <a:spcPts val="600"/>
              </a:spcAft>
              <a:buFont typeface="System Font Regular"/>
              <a:buChar char="–"/>
            </a:pPr>
            <a:r>
              <a:rPr lang="en-US" sz="1400" dirty="0">
                <a:hlinkClick r:id="rId3"/>
              </a:rPr>
              <a:t>58%</a:t>
            </a:r>
            <a:r>
              <a:rPr lang="en-US" sz="1400" dirty="0"/>
              <a:t> of banking and financial markets CEOs consider cybersecurity and data privacy among their top three priorities over the next three years.</a:t>
            </a:r>
            <a:r>
              <a:rPr lang="en-US" sz="1400" baseline="30000" dirty="0"/>
              <a:t>14</a:t>
            </a:r>
            <a:endParaRPr lang="en-US" sz="1400" dirty="0"/>
          </a:p>
          <a:p>
            <a:pPr marL="285750" indent="-285750">
              <a:spcAft>
                <a:spcPts val="600"/>
              </a:spcAft>
              <a:buFont typeface="System Font Regular"/>
              <a:buChar char="–"/>
            </a:pPr>
            <a:r>
              <a:rPr lang="en-IN" sz="1400" b="0" i="0" u="none" strike="noStrike" dirty="0">
                <a:effectLst/>
              </a:rPr>
              <a:t>Holistic strategies to share and integrate customer data across security functions, to predict and respond proactively are essential in evolving risk landscape. </a:t>
            </a:r>
          </a:p>
          <a:p>
            <a:pPr marL="285750" indent="-285750">
              <a:spcAft>
                <a:spcPts val="600"/>
              </a:spcAft>
              <a:buFont typeface="System Font Regular"/>
              <a:buChar char="–"/>
            </a:pPr>
            <a:r>
              <a:rPr lang="en-IN" sz="1400" dirty="0"/>
              <a:t>Shared resilience model, that enables multilateral coordination among ecosystem partners, reduces risk, and enables openness and value creation is gaining traction.</a:t>
            </a:r>
          </a:p>
          <a:p>
            <a:pPr marL="285750" indent="-285750">
              <a:spcAft>
                <a:spcPts val="600"/>
              </a:spcAft>
              <a:buFont typeface="System Font Regular"/>
              <a:buChar char="–"/>
            </a:pPr>
            <a:r>
              <a:rPr lang="en-IN" sz="1400" dirty="0"/>
              <a:t>New regulatory requirements such as the upcoming </a:t>
            </a:r>
            <a:r>
              <a:rPr lang="en-IN" sz="1400" dirty="0">
                <a:hlinkClick r:id="rId4"/>
              </a:rPr>
              <a:t>Digital Operational Resilience Act</a:t>
            </a:r>
            <a:r>
              <a:rPr lang="en-IN" sz="1400" dirty="0"/>
              <a:t> (DORA) in the European Union also focuses on operational resilience to counter evolving risks in the digital era.</a:t>
            </a:r>
            <a:r>
              <a:rPr lang="en-IN" sz="1400" baseline="30000" dirty="0"/>
              <a:t>16</a:t>
            </a:r>
            <a:r>
              <a:rPr lang="en-IN" sz="1400" dirty="0"/>
              <a:t> </a:t>
            </a:r>
          </a:p>
          <a:p>
            <a:pPr marL="285750" indent="-285750">
              <a:spcAft>
                <a:spcPts val="600"/>
              </a:spcAft>
              <a:buFont typeface="System Font Regular"/>
              <a:buChar char="–"/>
            </a:pPr>
            <a:r>
              <a:rPr lang="en-US" sz="1400" dirty="0"/>
              <a:t>Reliance on cloud hyper-scalers and growth in novel interdependencies prompt concerns of industry-wide operational stability.</a:t>
            </a:r>
          </a:p>
        </p:txBody>
      </p:sp>
      <p:sp>
        <p:nvSpPr>
          <p:cNvPr id="23" name="TextBox 22">
            <a:extLst>
              <a:ext uri="{FF2B5EF4-FFF2-40B4-BE49-F238E27FC236}">
                <a16:creationId xmlns:a16="http://schemas.microsoft.com/office/drawing/2014/main" id="{8A1D6FAD-5693-AC7F-B73C-CDE90B24CA3E}"/>
              </a:ext>
            </a:extLst>
          </p:cNvPr>
          <p:cNvSpPr txBox="1"/>
          <p:nvPr/>
        </p:nvSpPr>
        <p:spPr>
          <a:xfrm>
            <a:off x="457200" y="6929540"/>
            <a:ext cx="3048000" cy="864857"/>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5"/>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p:txBody>
      </p:sp>
      <p:cxnSp>
        <p:nvCxnSpPr>
          <p:cNvPr id="2" name="Straight Connector 1">
            <a:extLst>
              <a:ext uri="{FF2B5EF4-FFF2-40B4-BE49-F238E27FC236}">
                <a16:creationId xmlns:a16="http://schemas.microsoft.com/office/drawing/2014/main" id="{9023C395-1760-18B8-EBBF-9EAAE4605E59}"/>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41F5F97B-E27F-F3FB-E7B1-039008CA08DF}"/>
              </a:ext>
            </a:extLst>
          </p:cNvPr>
          <p:cNvSpPr txBox="1"/>
          <p:nvPr/>
        </p:nvSpPr>
        <p:spPr>
          <a:xfrm>
            <a:off x="11402567" y="1216152"/>
            <a:ext cx="2770627" cy="2616109"/>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2000</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pPr>
              <a:lnSpc>
                <a:spcPct val="110000"/>
              </a:lnSpc>
              <a:spcAft>
                <a:spcPts val="800"/>
              </a:spcAft>
            </a:pPr>
            <a:r>
              <a:rPr lang="en-US" sz="1400" dirty="0">
                <a:ea typeface="IBM Plex Sans" charset="0"/>
                <a:cs typeface="IBM Plex Sans" charset="0"/>
              </a:rPr>
              <a:t>CIOs and CTOs of financial </a:t>
            </a:r>
            <a:r>
              <a:rPr lang="en-US" sz="1400" dirty="0"/>
              <a:t>institutions globally defined “unified security frameworks”—spanning cyber risk </a:t>
            </a:r>
            <a:r>
              <a:rPr lang="en-US" sz="1400" dirty="0">
                <a:ea typeface="IBM Plex Sans" charset="0"/>
                <a:cs typeface="IBM Plex Sans" charset="0"/>
              </a:rPr>
              <a:t>to compliance postures—as their top priority to generate greater business value in the next three years</a:t>
            </a:r>
            <a:r>
              <a:rPr lang="en-US" sz="1400" baseline="30000" dirty="0">
                <a:ea typeface="IBM Plex Sans" charset="0"/>
                <a:cs typeface="IBM Plex Sans" charset="0"/>
                <a:hlinkClick r:id="rId5"/>
              </a:rPr>
              <a:t>13</a:t>
            </a:r>
            <a:endParaRPr lang="en-US" sz="1400" baseline="30000" dirty="0">
              <a:ea typeface="IBM Plex Sans" charset="0"/>
              <a:cs typeface="IBM Plex Sans" charset="0"/>
            </a:endParaRPr>
          </a:p>
        </p:txBody>
      </p:sp>
      <p:pic>
        <p:nvPicPr>
          <p:cNvPr id="4" name="Picture 3">
            <a:hlinkClick r:id="rId5"/>
            <a:extLst>
              <a:ext uri="{FF2B5EF4-FFF2-40B4-BE49-F238E27FC236}">
                <a16:creationId xmlns:a16="http://schemas.microsoft.com/office/drawing/2014/main" id="{90025B5F-0F85-73A2-33B1-0F11341A7D8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47090" t="6480"/>
          <a:stretch/>
        </p:blipFill>
        <p:spPr bwMode="auto">
          <a:xfrm>
            <a:off x="11375848" y="4411195"/>
            <a:ext cx="2954005" cy="2459852"/>
          </a:xfrm>
          <a:prstGeom prst="rect">
            <a:avLst/>
          </a:prstGeom>
          <a:noFill/>
          <a:ln>
            <a:noFill/>
          </a:ln>
        </p:spPr>
      </p:pic>
      <p:sp>
        <p:nvSpPr>
          <p:cNvPr id="5" name="TextBox 4">
            <a:extLst>
              <a:ext uri="{FF2B5EF4-FFF2-40B4-BE49-F238E27FC236}">
                <a16:creationId xmlns:a16="http://schemas.microsoft.com/office/drawing/2014/main" id="{65274F43-D7AA-4094-0D3C-851E55CCC106}"/>
              </a:ext>
            </a:extLst>
          </p:cNvPr>
          <p:cNvSpPr txBox="1"/>
          <p:nvPr/>
        </p:nvSpPr>
        <p:spPr>
          <a:xfrm>
            <a:off x="11431266" y="4152158"/>
            <a:ext cx="1859157" cy="245182"/>
          </a:xfrm>
          <a:prstGeom prst="rect">
            <a:avLst/>
          </a:prstGeom>
          <a:noFill/>
        </p:spPr>
        <p:txBody>
          <a:bodyPr wrap="square" lIns="0" tIns="0" rIns="0" bIns="0" rtlCol="0">
            <a:noAutofit/>
          </a:bodyPr>
          <a:lstStyle/>
          <a:p>
            <a:pPr algn="l">
              <a:lnSpc>
                <a:spcPct val="110000"/>
              </a:lnSpc>
              <a:spcAft>
                <a:spcPts val="300"/>
              </a:spcAft>
            </a:pPr>
            <a:r>
              <a:rPr lang="en-US" sz="1200" b="1" dirty="0">
                <a:latin typeface="IBM Plex Sans Light" panose="020B0403050203000203" pitchFamily="34" charset="0"/>
                <a:ea typeface="IBM Plex Sans" charset="0"/>
                <a:cs typeface="IBM Plex Sans" charset="0"/>
              </a:rPr>
              <a:t>Shared Resilience Model</a:t>
            </a:r>
            <a:r>
              <a:rPr lang="en-US" sz="1200" b="1" baseline="30000" dirty="0">
                <a:latin typeface="IBM Plex Sans Light" panose="020B0403050203000203" pitchFamily="34" charset="0"/>
                <a:ea typeface="IBM Plex Sans" charset="0"/>
                <a:cs typeface="IBM Plex Sans" charset="0"/>
              </a:rPr>
              <a:t>15</a:t>
            </a:r>
            <a:endParaRPr lang="en-US" sz="1200" b="1" baseline="30000" dirty="0">
              <a:solidFill>
                <a:schemeClr val="tx1"/>
              </a:solidFill>
              <a:latin typeface="IBM Plex Sans Light" panose="020B0403050203000203" pitchFamily="34" charset="0"/>
              <a:ea typeface="IBM Plex Sans" charset="0"/>
              <a:cs typeface="IBM Plex Sans" charset="0"/>
            </a:endParaRPr>
          </a:p>
        </p:txBody>
      </p:sp>
      <p:grpSp>
        <p:nvGrpSpPr>
          <p:cNvPr id="6" name="Group 5">
            <a:extLst>
              <a:ext uri="{FF2B5EF4-FFF2-40B4-BE49-F238E27FC236}">
                <a16:creationId xmlns:a16="http://schemas.microsoft.com/office/drawing/2014/main" id="{CD515E9E-438C-883F-7818-AD8A97126F07}"/>
              </a:ext>
            </a:extLst>
          </p:cNvPr>
          <p:cNvGrpSpPr/>
          <p:nvPr/>
        </p:nvGrpSpPr>
        <p:grpSpPr>
          <a:xfrm>
            <a:off x="457200" y="2546007"/>
            <a:ext cx="2129323" cy="164841"/>
            <a:chOff x="457200" y="2362200"/>
            <a:chExt cx="2129323" cy="164841"/>
          </a:xfrm>
        </p:grpSpPr>
        <p:cxnSp>
          <p:nvCxnSpPr>
            <p:cNvPr id="7" name="Straight Connector 6">
              <a:extLst>
                <a:ext uri="{FF2B5EF4-FFF2-40B4-BE49-F238E27FC236}">
                  <a16:creationId xmlns:a16="http://schemas.microsoft.com/office/drawing/2014/main" id="{23D69303-D4D1-60B3-9EBE-BA0F072B37BE}"/>
                </a:ext>
              </a:extLst>
            </p:cNvPr>
            <p:cNvCxnSpPr>
              <a:cxnSpLocks/>
              <a:endCxn id="11"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FBFBC69-7AF0-9C0B-0237-789E5463D59C}"/>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DEFB3101-70A9-1201-81C2-05E99415F241}"/>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A7D4CD89-D6D2-9C89-2C73-48D12755E71C}"/>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1" name="Oval 10">
              <a:extLst>
                <a:ext uri="{FF2B5EF4-FFF2-40B4-BE49-F238E27FC236}">
                  <a16:creationId xmlns:a16="http://schemas.microsoft.com/office/drawing/2014/main" id="{BE2C812D-5B22-5D28-A40D-412A554B6EC4}"/>
                </a:ext>
              </a:extLst>
            </p:cNvPr>
            <p:cNvSpPr/>
            <p:nvPr/>
          </p:nvSpPr>
          <p:spPr bwMode="auto">
            <a:xfrm>
              <a:off x="2434123" y="2374641"/>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6" name="Group 15">
            <a:extLst>
              <a:ext uri="{FF2B5EF4-FFF2-40B4-BE49-F238E27FC236}">
                <a16:creationId xmlns:a16="http://schemas.microsoft.com/office/drawing/2014/main" id="{00765B6D-547F-7D14-6162-E2C426F00698}"/>
              </a:ext>
            </a:extLst>
          </p:cNvPr>
          <p:cNvGrpSpPr/>
          <p:nvPr/>
        </p:nvGrpSpPr>
        <p:grpSpPr>
          <a:xfrm>
            <a:off x="12931553" y="319424"/>
            <a:ext cx="1173393" cy="135875"/>
            <a:chOff x="12931553" y="319424"/>
            <a:chExt cx="1173393" cy="135875"/>
          </a:xfrm>
        </p:grpSpPr>
        <p:sp>
          <p:nvSpPr>
            <p:cNvPr id="17" name="TextBox 16">
              <a:extLst>
                <a:ext uri="{FF2B5EF4-FFF2-40B4-BE49-F238E27FC236}">
                  <a16:creationId xmlns:a16="http://schemas.microsoft.com/office/drawing/2014/main" id="{B0461D65-833C-9199-344A-D8D833C0531E}"/>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8"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8" name="Picture 17">
              <a:extLst>
                <a:ext uri="{FF2B5EF4-FFF2-40B4-BE49-F238E27FC236}">
                  <a16:creationId xmlns:a16="http://schemas.microsoft.com/office/drawing/2014/main" id="{E44101FB-F375-CF6B-2343-30BE806749D5}"/>
                </a:ext>
              </a:extLst>
            </p:cNvPr>
            <p:cNvPicPr>
              <a:picLocks noChangeAspect="1"/>
            </p:cNvPicPr>
            <p:nvPr/>
          </p:nvPicPr>
          <p:blipFill>
            <a:blip r:embed="rId9"/>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74633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6EE961E-8F73-C4E9-30B5-1747985A8DE5}"/>
              </a:ext>
            </a:extLst>
          </p:cNvPr>
          <p:cNvSpPr>
            <a:spLocks noGrp="1"/>
          </p:cNvSpPr>
          <p:nvPr>
            <p:ph type="body" sz="quarter" idx="4294967295"/>
          </p:nvPr>
        </p:nvSpPr>
        <p:spPr>
          <a:xfrm>
            <a:off x="457200" y="2971799"/>
            <a:ext cx="2909976" cy="1476367"/>
          </a:xfrm>
        </p:spPr>
        <p:txBody>
          <a:bodyPr>
            <a:noAutofit/>
          </a:bodyPr>
          <a:lstStyle/>
          <a:p>
            <a:pPr defTabSz="914400">
              <a:spcAft>
                <a:spcPts val="600"/>
              </a:spcAft>
            </a:pPr>
            <a:r>
              <a:rPr lang="en-US" sz="1800" kern="0" dirty="0">
                <a:latin typeface="+mn-lt"/>
              </a:rPr>
              <a:t>Industry Trends are some of the observable changes that are reshaping banking and financial markets industry, in response to the dynamics. </a:t>
            </a:r>
          </a:p>
        </p:txBody>
      </p:sp>
      <p:sp>
        <p:nvSpPr>
          <p:cNvPr id="17" name="TextBox 16">
            <a:extLst>
              <a:ext uri="{FF2B5EF4-FFF2-40B4-BE49-F238E27FC236}">
                <a16:creationId xmlns:a16="http://schemas.microsoft.com/office/drawing/2014/main" id="{2BAF0940-C725-8066-B95A-0C06961745CB}"/>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trends</a:t>
            </a:r>
          </a:p>
        </p:txBody>
      </p:sp>
      <p:sp>
        <p:nvSpPr>
          <p:cNvPr id="10" name="TextBox 9">
            <a:extLst>
              <a:ext uri="{FF2B5EF4-FFF2-40B4-BE49-F238E27FC236}">
                <a16:creationId xmlns:a16="http://schemas.microsoft.com/office/drawing/2014/main" id="{4CA9E2C6-F30C-709A-4D7B-045991B19645}"/>
              </a:ext>
            </a:extLst>
          </p:cNvPr>
          <p:cNvSpPr txBox="1"/>
          <p:nvPr/>
        </p:nvSpPr>
        <p:spPr>
          <a:xfrm>
            <a:off x="3896956" y="1216152"/>
            <a:ext cx="6766560" cy="6271140"/>
          </a:xfrm>
          <a:prstGeom prst="rect">
            <a:avLst/>
          </a:prstGeom>
          <a:noFill/>
        </p:spPr>
        <p:txBody>
          <a:bodyPr wrap="square" lIns="0" tIns="0" rIns="0" bIns="0" rtlCol="0" anchor="t">
            <a:spAutoFit/>
          </a:bodyPr>
          <a:lstStyle/>
          <a:p>
            <a:pPr>
              <a:lnSpc>
                <a:spcPct val="110000"/>
              </a:lnSpc>
            </a:pPr>
            <a:r>
              <a:rPr lang="en-US" sz="2000" dirty="0">
                <a:latin typeface="IBM Plex Sans" panose="020B0503050203000203" pitchFamily="34" charset="0"/>
              </a:rPr>
              <a:t>Business model innovation</a:t>
            </a:r>
          </a:p>
          <a:p>
            <a:pPr>
              <a:lnSpc>
                <a:spcPct val="110000"/>
              </a:lnSpc>
            </a:pPr>
            <a:endParaRPr lang="en-US" sz="1400" b="1" dirty="0">
              <a:latin typeface="IBM Plex Sans" panose="020B0503050203000203" pitchFamily="34" charset="0"/>
            </a:endParaRPr>
          </a:p>
          <a:p>
            <a:pPr>
              <a:lnSpc>
                <a:spcPct val="110000"/>
              </a:lnSpc>
            </a:pPr>
            <a:r>
              <a:rPr lang="en-US" sz="1800" dirty="0"/>
              <a:t>Large traditional institutions are hindered by less agile legacy business and operating models. Many of these models were designed in another era for another era, long before the emergence of agility enabled by exponential technologies.</a:t>
            </a:r>
          </a:p>
          <a:p>
            <a:pPr>
              <a:lnSpc>
                <a:spcPct val="110000"/>
              </a:lnSpc>
            </a:pPr>
            <a:endParaRPr lang="en-US" sz="1400" b="1" dirty="0">
              <a:latin typeface="IBM Plex Sans" panose="020B0503050203000203" pitchFamily="34" charset="0"/>
            </a:endParaRPr>
          </a:p>
          <a:p>
            <a:pPr marL="285750" indent="-285750">
              <a:lnSpc>
                <a:spcPct val="110000"/>
              </a:lnSpc>
              <a:spcAft>
                <a:spcPts val="600"/>
              </a:spcAft>
              <a:buFont typeface="System Font Regular"/>
              <a:buChar char="–"/>
            </a:pPr>
            <a:r>
              <a:rPr lang="en-US" sz="1400" dirty="0"/>
              <a:t>The distance between current business models and unexploited digital opportunities is reflected in dropping price-to-book ratio (</a:t>
            </a:r>
            <a:r>
              <a:rPr lang="en-US" sz="1400" dirty="0">
                <a:hlinkClick r:id="rId3" action="ppaction://hlinksldjump"/>
              </a:rPr>
              <a:t>PBR</a:t>
            </a:r>
            <a:r>
              <a:rPr lang="en-US" sz="1400" dirty="0"/>
              <a:t>), stressed net interest margins (</a:t>
            </a:r>
            <a:r>
              <a:rPr lang="en-US" sz="1400" dirty="0">
                <a:hlinkClick r:id="rId3" action="ppaction://hlinksldjump"/>
              </a:rPr>
              <a:t>NIM</a:t>
            </a:r>
            <a:r>
              <a:rPr lang="en-US" sz="1400" dirty="0"/>
              <a:t>), and poor return on average equity (</a:t>
            </a:r>
            <a:r>
              <a:rPr lang="en-US" sz="1400" dirty="0">
                <a:hlinkClick r:id="rId3" action="ppaction://hlinksldjump"/>
              </a:rPr>
              <a:t>ROAE</a:t>
            </a:r>
            <a:r>
              <a:rPr lang="en-US" sz="1400" dirty="0"/>
              <a:t>).</a:t>
            </a:r>
            <a:r>
              <a:rPr lang="en-US" sz="1400" baseline="30000" dirty="0"/>
              <a:t>3</a:t>
            </a:r>
          </a:p>
          <a:p>
            <a:pPr marL="285750" indent="-285750">
              <a:lnSpc>
                <a:spcPct val="110000"/>
              </a:lnSpc>
              <a:spcAft>
                <a:spcPts val="600"/>
              </a:spcAft>
              <a:buFont typeface="System Font Regular"/>
              <a:buChar char="–"/>
            </a:pPr>
            <a:r>
              <a:rPr lang="en-US" sz="1400" dirty="0"/>
              <a:t>Incumbents need to drive growth and performance in a sector rife with new, nimble, digital competitors who are rewriting the rules of engagement.</a:t>
            </a:r>
          </a:p>
          <a:p>
            <a:pPr marL="285750" indent="-285750">
              <a:lnSpc>
                <a:spcPct val="110000"/>
              </a:lnSpc>
              <a:spcAft>
                <a:spcPts val="600"/>
              </a:spcAft>
              <a:buFont typeface="System Font Regular"/>
              <a:buChar char="–"/>
            </a:pPr>
            <a:r>
              <a:rPr lang="en-US" sz="1400" dirty="0"/>
              <a:t>Financial institutions should shift from siloed innovation within the confines of traditional industry definitions to a holistic strategy to rapidly create digital business models beyond banking, utilizing emerging technologies.</a:t>
            </a:r>
          </a:p>
          <a:p>
            <a:pPr marL="285750" indent="-285750">
              <a:lnSpc>
                <a:spcPct val="110000"/>
              </a:lnSpc>
              <a:spcAft>
                <a:spcPts val="600"/>
              </a:spcAft>
              <a:buFont typeface="System Font Regular"/>
              <a:buChar char="–"/>
            </a:pPr>
            <a:r>
              <a:rPr lang="en-US" sz="1400" dirty="0"/>
              <a:t>Ecosystem platforms can multiply value when financial institutions focus on redesigning customer engagement, improving business and IT collaboration, and enable sharing data, insights, and capabilities with trusted partners.</a:t>
            </a:r>
            <a:r>
              <a:rPr lang="en-US" sz="1400" baseline="30000" dirty="0"/>
              <a:t>4</a:t>
            </a:r>
            <a:r>
              <a:rPr lang="en-US" sz="1400" dirty="0"/>
              <a:t> </a:t>
            </a:r>
          </a:p>
          <a:p>
            <a:pPr marL="285750" indent="-285750">
              <a:lnSpc>
                <a:spcPct val="110000"/>
              </a:lnSpc>
              <a:spcAft>
                <a:spcPts val="600"/>
              </a:spcAft>
              <a:buFont typeface="System Font Regular"/>
              <a:buChar char="–"/>
            </a:pPr>
            <a:r>
              <a:rPr lang="en-US" sz="1400" dirty="0"/>
              <a:t>Consumer industry, Manufacturing/Industrial products, Healthcare, Education, and Telecommunications are the areas where bankers see greatest potential to elevate their role.</a:t>
            </a:r>
            <a:r>
              <a:rPr lang="en-US" sz="1400" baseline="30000" dirty="0"/>
              <a:t>5</a:t>
            </a:r>
          </a:p>
          <a:p>
            <a:pPr>
              <a:lnSpc>
                <a:spcPct val="110000"/>
              </a:lnSpc>
              <a:spcAft>
                <a:spcPts val="600"/>
              </a:spcAft>
            </a:pPr>
            <a:endParaRPr lang="en-US" sz="1400" dirty="0"/>
          </a:p>
          <a:p>
            <a:pPr marL="285750" indent="-285750">
              <a:lnSpc>
                <a:spcPct val="110000"/>
              </a:lnSpc>
              <a:spcAft>
                <a:spcPts val="600"/>
              </a:spcAft>
              <a:buFont typeface="Arial" panose="020B0604020202020204" pitchFamily="34" charset="0"/>
              <a:buChar char="•"/>
            </a:pPr>
            <a:endParaRPr lang="en-US" sz="1400" dirty="0"/>
          </a:p>
        </p:txBody>
      </p:sp>
      <p:cxnSp>
        <p:nvCxnSpPr>
          <p:cNvPr id="3" name="Straight Connector 2">
            <a:extLst>
              <a:ext uri="{FF2B5EF4-FFF2-40B4-BE49-F238E27FC236}">
                <a16:creationId xmlns:a16="http://schemas.microsoft.com/office/drawing/2014/main" id="{F6C893BE-8E2B-C721-AB2A-A5990991C6F7}"/>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99" name="TextBox 98">
            <a:extLst>
              <a:ext uri="{FF2B5EF4-FFF2-40B4-BE49-F238E27FC236}">
                <a16:creationId xmlns:a16="http://schemas.microsoft.com/office/drawing/2014/main" id="{301DEFEA-2406-E381-6498-B2580325A1F2}"/>
              </a:ext>
            </a:extLst>
          </p:cNvPr>
          <p:cNvSpPr txBox="1"/>
          <p:nvPr/>
        </p:nvSpPr>
        <p:spPr>
          <a:xfrm>
            <a:off x="11342670" y="1315092"/>
            <a:ext cx="2885948" cy="2020294"/>
          </a:xfrm>
          <a:prstGeom prst="rect">
            <a:avLst/>
          </a:prstGeom>
          <a:noFill/>
        </p:spPr>
        <p:txBody>
          <a:bodyPr wrap="square" lIns="0" tIns="0" rIns="0" bIns="0" rtlCol="0">
            <a:noAutofit/>
          </a:bodyPr>
          <a:lstStyle/>
          <a:p>
            <a:pPr algn="l">
              <a:lnSpc>
                <a:spcPts val="5000"/>
              </a:lnSpc>
            </a:pPr>
            <a:r>
              <a:rPr lang="en-US" sz="5400" spc="-110" dirty="0">
                <a:solidFill>
                  <a:srgbClr val="82D0FF"/>
                </a:solidFill>
                <a:latin typeface="+mn-lt"/>
                <a:ea typeface="IBM Plex Sans" charset="0"/>
                <a:cs typeface="IBM Plex Sans" charset="0"/>
              </a:rPr>
              <a:t>14.05%</a:t>
            </a:r>
            <a:br>
              <a:rPr lang="en-US" sz="5400" spc="-110" dirty="0">
                <a:solidFill>
                  <a:srgbClr val="82D0FF"/>
                </a:solidFill>
                <a:latin typeface="+mn-lt"/>
                <a:ea typeface="IBM Plex Sans" charset="0"/>
                <a:cs typeface="IBM Plex Sans" charset="0"/>
              </a:rPr>
            </a:br>
            <a:r>
              <a:rPr lang="en-US" sz="5400" spc="-110" dirty="0">
                <a:solidFill>
                  <a:srgbClr val="82D0FF"/>
                </a:solidFill>
                <a:latin typeface="+mn-lt"/>
                <a:ea typeface="IBM Plex Sans" charset="0"/>
                <a:cs typeface="IBM Plex Sans" charset="0"/>
              </a:rPr>
              <a:t>to 6.09%</a:t>
            </a:r>
          </a:p>
          <a:p>
            <a:pPr algn="l">
              <a:lnSpc>
                <a:spcPct val="110000"/>
              </a:lnSpc>
              <a:spcBef>
                <a:spcPts val="600"/>
              </a:spcBef>
            </a:pPr>
            <a:r>
              <a:rPr lang="en-US" sz="1400" dirty="0">
                <a:ea typeface="IBM Plex Sans" charset="0"/>
                <a:cs typeface="IBM Plex Sans" charset="0"/>
              </a:rPr>
              <a:t>d</a:t>
            </a:r>
            <a:r>
              <a:rPr lang="en-US" sz="1400" dirty="0">
                <a:solidFill>
                  <a:schemeClr val="tx1"/>
                </a:solidFill>
                <a:latin typeface="+mn-lt"/>
                <a:ea typeface="IBM Plex Sans" charset="0"/>
                <a:cs typeface="IBM Plex Sans" charset="0"/>
              </a:rPr>
              <a:t>rop in the median of the five-year average ROAE for the top 50 banks (by total assets) for major advanced economies (as defined by the International Monetary Fund) and EU member states</a:t>
            </a:r>
            <a:r>
              <a:rPr lang="en-US" sz="1400" baseline="30000" dirty="0">
                <a:solidFill>
                  <a:schemeClr val="tx1"/>
                </a:solidFill>
                <a:latin typeface="+mn-lt"/>
                <a:ea typeface="IBM Plex Sans" charset="0"/>
                <a:cs typeface="IBM Plex Sans" charset="0"/>
                <a:hlinkClick r:id="rId4"/>
              </a:rPr>
              <a:t>1</a:t>
            </a:r>
            <a:endParaRPr lang="en-US" sz="1400" baseline="30000" dirty="0">
              <a:solidFill>
                <a:schemeClr val="tx1"/>
              </a:solidFill>
              <a:latin typeface="+mn-lt"/>
              <a:ea typeface="IBM Plex Sans" charset="0"/>
              <a:cs typeface="IBM Plex Sans" charset="0"/>
            </a:endParaRPr>
          </a:p>
          <a:p>
            <a:pPr algn="l">
              <a:lnSpc>
                <a:spcPct val="110000"/>
              </a:lnSpc>
              <a:spcBef>
                <a:spcPts val="1800"/>
              </a:spcBef>
            </a:pPr>
            <a:endParaRPr lang="en-US" sz="1400" dirty="0">
              <a:solidFill>
                <a:schemeClr val="tx1"/>
              </a:solidFill>
              <a:latin typeface="+mn-lt"/>
              <a:ea typeface="IBM Plex Sans" charset="0"/>
              <a:cs typeface="IBM Plex Sans" charset="0"/>
            </a:endParaRPr>
          </a:p>
          <a:p>
            <a:pPr algn="l">
              <a:lnSpc>
                <a:spcPct val="110000"/>
              </a:lnSpc>
              <a:spcBef>
                <a:spcPts val="1800"/>
              </a:spcBef>
            </a:pPr>
            <a:endParaRPr lang="en-US" sz="1400" dirty="0" err="1">
              <a:solidFill>
                <a:schemeClr val="tx1"/>
              </a:solidFill>
              <a:latin typeface="+mn-lt"/>
              <a:ea typeface="IBM Plex Sans" charset="0"/>
              <a:cs typeface="IBM Plex Sans" charset="0"/>
            </a:endParaRPr>
          </a:p>
        </p:txBody>
      </p:sp>
      <p:sp>
        <p:nvSpPr>
          <p:cNvPr id="102" name="TextBox 101">
            <a:extLst>
              <a:ext uri="{FF2B5EF4-FFF2-40B4-BE49-F238E27FC236}">
                <a16:creationId xmlns:a16="http://schemas.microsoft.com/office/drawing/2014/main" id="{D6950E59-7797-F134-DC5D-FE30BC2188A4}"/>
              </a:ext>
            </a:extLst>
          </p:cNvPr>
          <p:cNvSpPr txBox="1"/>
          <p:nvPr/>
        </p:nvSpPr>
        <p:spPr>
          <a:xfrm>
            <a:off x="11241451" y="4408968"/>
            <a:ext cx="3084149" cy="2000548"/>
          </a:xfrm>
          <a:prstGeom prst="rect">
            <a:avLst/>
          </a:prstGeom>
          <a:noFill/>
        </p:spPr>
        <p:txBody>
          <a:bodyPr wrap="square">
            <a:spAutoFit/>
          </a:bodyPr>
          <a:lstStyle/>
          <a:p>
            <a:r>
              <a:rPr lang="en-IN" sz="5400" dirty="0">
                <a:solidFill>
                  <a:srgbClr val="82D0FF"/>
                </a:solidFill>
                <a:effectLst/>
              </a:rPr>
              <a:t>57% </a:t>
            </a:r>
          </a:p>
          <a:p>
            <a:r>
              <a:rPr lang="en-IN" sz="1400" dirty="0">
                <a:effectLst/>
              </a:rPr>
              <a:t>of executives say banks can get the most value from directly orchestrating retail- or small-to-medium enterprise (SME)-oriented ecosystems.</a:t>
            </a:r>
            <a:r>
              <a:rPr lang="en-IN" sz="1400" baseline="30000" dirty="0">
                <a:effectLst/>
                <a:hlinkClick r:id="rId5"/>
              </a:rPr>
              <a:t>2</a:t>
            </a:r>
            <a:r>
              <a:rPr lang="en-IN" sz="1400" dirty="0">
                <a:effectLst/>
              </a:rPr>
              <a:t> </a:t>
            </a:r>
          </a:p>
        </p:txBody>
      </p:sp>
      <p:grpSp>
        <p:nvGrpSpPr>
          <p:cNvPr id="2" name="Group 1">
            <a:extLst>
              <a:ext uri="{FF2B5EF4-FFF2-40B4-BE49-F238E27FC236}">
                <a16:creationId xmlns:a16="http://schemas.microsoft.com/office/drawing/2014/main" id="{EFB32CF0-9680-0557-343A-A554E511A0C7}"/>
              </a:ext>
            </a:extLst>
          </p:cNvPr>
          <p:cNvGrpSpPr/>
          <p:nvPr/>
        </p:nvGrpSpPr>
        <p:grpSpPr>
          <a:xfrm>
            <a:off x="457200" y="2546007"/>
            <a:ext cx="1466850" cy="152400"/>
            <a:chOff x="457200" y="2362200"/>
            <a:chExt cx="1466850" cy="152400"/>
          </a:xfrm>
        </p:grpSpPr>
        <p:cxnSp>
          <p:nvCxnSpPr>
            <p:cNvPr id="5" name="Straight Connector 4">
              <a:extLst>
                <a:ext uri="{FF2B5EF4-FFF2-40B4-BE49-F238E27FC236}">
                  <a16:creationId xmlns:a16="http://schemas.microsoft.com/office/drawing/2014/main" id="{72FC8AA3-8F6B-0A21-19D8-3FCBC989C6F0}"/>
                </a:ext>
              </a:extLst>
            </p:cNvPr>
            <p:cNvCxnSpPr>
              <a:cxnSpLocks/>
              <a:endCxn id="8" idx="2"/>
            </p:cNvCxnSpPr>
            <p:nvPr/>
          </p:nvCxnSpPr>
          <p:spPr bwMode="auto">
            <a:xfrm>
              <a:off x="476250" y="2438400"/>
              <a:ext cx="1295400"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5F992C6B-F172-A82C-1B08-7BD10D19E439}"/>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02AFD70E-1522-2B74-6F96-8B838574FB61}"/>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D6A81591-759D-91FB-E97E-9E8020C99EF6}"/>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12" name="TextBox 11">
            <a:extLst>
              <a:ext uri="{FF2B5EF4-FFF2-40B4-BE49-F238E27FC236}">
                <a16:creationId xmlns:a16="http://schemas.microsoft.com/office/drawing/2014/main" id="{63DCEE31-5BDF-2346-52DC-9FD3828D4E64}"/>
              </a:ext>
            </a:extLst>
          </p:cNvPr>
          <p:cNvSpPr txBox="1"/>
          <p:nvPr/>
        </p:nvSpPr>
        <p:spPr>
          <a:xfrm>
            <a:off x="457200" y="6239752"/>
            <a:ext cx="3048000" cy="1476368"/>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4"/>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5"/>
              </a:rPr>
              <a:t>Embedded finance: Creating the everywhere, everyday bank</a:t>
            </a:r>
            <a:endParaRPr lang="en-US" sz="1200" dirty="0">
              <a:solidFill>
                <a:schemeClr val="tx1"/>
              </a:solidFill>
              <a:latin typeface="IBM Plex Sans Light" panose="020B0403050203000203" pitchFamily="34" charset="0"/>
              <a:ea typeface="IBM Plex Sans" charset="0"/>
              <a:cs typeface="IBM Plex Sans" charset="0"/>
            </a:endParaRPr>
          </a:p>
        </p:txBody>
      </p:sp>
      <p:grpSp>
        <p:nvGrpSpPr>
          <p:cNvPr id="14" name="Group 13">
            <a:extLst>
              <a:ext uri="{FF2B5EF4-FFF2-40B4-BE49-F238E27FC236}">
                <a16:creationId xmlns:a16="http://schemas.microsoft.com/office/drawing/2014/main" id="{B61655B4-EC92-5F38-141D-C6BE822527DA}"/>
              </a:ext>
            </a:extLst>
          </p:cNvPr>
          <p:cNvGrpSpPr/>
          <p:nvPr/>
        </p:nvGrpSpPr>
        <p:grpSpPr>
          <a:xfrm>
            <a:off x="12931553" y="319424"/>
            <a:ext cx="1173393" cy="135875"/>
            <a:chOff x="12931553" y="319424"/>
            <a:chExt cx="1173393" cy="135875"/>
          </a:xfrm>
        </p:grpSpPr>
        <p:sp>
          <p:nvSpPr>
            <p:cNvPr id="15" name="TextBox 14">
              <a:extLst>
                <a:ext uri="{FF2B5EF4-FFF2-40B4-BE49-F238E27FC236}">
                  <a16:creationId xmlns:a16="http://schemas.microsoft.com/office/drawing/2014/main" id="{537FDFB8-71ED-3FEB-CA1E-644F544FF278}"/>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6" name="Picture 15">
              <a:extLst>
                <a:ext uri="{FF2B5EF4-FFF2-40B4-BE49-F238E27FC236}">
                  <a16:creationId xmlns:a16="http://schemas.microsoft.com/office/drawing/2014/main" id="{B4339019-7A13-5B84-8C99-2DFFFB7230CF}"/>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703012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AF0940-C725-8066-B95A-0C06961745CB}"/>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trends</a:t>
            </a:r>
          </a:p>
        </p:txBody>
      </p:sp>
      <p:sp>
        <p:nvSpPr>
          <p:cNvPr id="10" name="TextBox 9">
            <a:extLst>
              <a:ext uri="{FF2B5EF4-FFF2-40B4-BE49-F238E27FC236}">
                <a16:creationId xmlns:a16="http://schemas.microsoft.com/office/drawing/2014/main" id="{4CA9E2C6-F30C-709A-4D7B-045991B19645}"/>
              </a:ext>
            </a:extLst>
          </p:cNvPr>
          <p:cNvSpPr txBox="1"/>
          <p:nvPr/>
        </p:nvSpPr>
        <p:spPr>
          <a:xfrm>
            <a:off x="3896955" y="1216152"/>
            <a:ext cx="6766560" cy="6686639"/>
          </a:xfrm>
          <a:prstGeom prst="rect">
            <a:avLst/>
          </a:prstGeom>
          <a:noFill/>
        </p:spPr>
        <p:txBody>
          <a:bodyPr wrap="square" lIns="0" tIns="0" rIns="0" bIns="0" rtlCol="0" anchor="t">
            <a:spAutoFit/>
          </a:bodyPr>
          <a:lstStyle/>
          <a:p>
            <a:pPr>
              <a:lnSpc>
                <a:spcPct val="110000"/>
              </a:lnSpc>
            </a:pPr>
            <a:r>
              <a:rPr lang="en-US" sz="2000" dirty="0">
                <a:latin typeface="IBM Plex Sans" panose="020B0503050203000203" pitchFamily="34" charset="0"/>
              </a:rPr>
              <a:t>Core modernization and optimization</a:t>
            </a:r>
          </a:p>
          <a:p>
            <a:pPr>
              <a:lnSpc>
                <a:spcPct val="110000"/>
              </a:lnSpc>
            </a:pPr>
            <a:endParaRPr lang="en-US" sz="1400" b="1" dirty="0">
              <a:latin typeface="IBM Plex Sans" panose="020B0503050203000203" pitchFamily="34" charset="0"/>
            </a:endParaRPr>
          </a:p>
          <a:p>
            <a:pPr>
              <a:lnSpc>
                <a:spcPct val="110000"/>
              </a:lnSpc>
            </a:pPr>
            <a:r>
              <a:rPr lang="en-US" sz="1800" dirty="0"/>
              <a:t>To build healthy and resilient operating models, leaders must address legacy architectures, costs, and business culture.</a:t>
            </a:r>
          </a:p>
          <a:p>
            <a:pPr>
              <a:lnSpc>
                <a:spcPct val="110000"/>
              </a:lnSpc>
            </a:pPr>
            <a:endParaRPr lang="en-US" sz="1400" b="1" dirty="0"/>
          </a:p>
          <a:p>
            <a:pPr marL="285750" indent="-285750">
              <a:lnSpc>
                <a:spcPct val="110000"/>
              </a:lnSpc>
              <a:spcAft>
                <a:spcPts val="600"/>
              </a:spcAft>
              <a:buFont typeface="System Font Regular"/>
              <a:buChar char="–"/>
            </a:pPr>
            <a:r>
              <a:rPr lang="en-US" sz="1400" dirty="0"/>
              <a:t>Cost reduction and optimization is crucial to free capital for new investments, especially since cost-to-income ratio (</a:t>
            </a:r>
            <a:r>
              <a:rPr lang="en-US" sz="1400" dirty="0">
                <a:hlinkClick r:id="rId3" action="ppaction://hlinksldjump"/>
              </a:rPr>
              <a:t>CIR</a:t>
            </a:r>
            <a:r>
              <a:rPr lang="en-US" sz="1400" dirty="0"/>
              <a:t>), which measure a bank’s efficiency, remain underwhelming.</a:t>
            </a:r>
          </a:p>
          <a:p>
            <a:pPr marL="285750" indent="-285750">
              <a:lnSpc>
                <a:spcPct val="110000"/>
              </a:lnSpc>
              <a:spcAft>
                <a:spcPts val="600"/>
              </a:spcAft>
              <a:buFont typeface="System Font Regular"/>
              <a:buChar char="–"/>
            </a:pPr>
            <a:r>
              <a:rPr lang="en-US" sz="1400" dirty="0"/>
              <a:t>Monolithic core banking architectures increase costs and delay the value that digitalization or consolidations could bring.</a:t>
            </a:r>
            <a:r>
              <a:rPr lang="en-US" sz="1400" baseline="30000" dirty="0"/>
              <a:t>6</a:t>
            </a:r>
            <a:r>
              <a:rPr lang="en-US" sz="1400" dirty="0"/>
              <a:t> </a:t>
            </a:r>
          </a:p>
          <a:p>
            <a:pPr marL="285750" indent="-285750">
              <a:lnSpc>
                <a:spcPct val="110000"/>
              </a:lnSpc>
              <a:spcAft>
                <a:spcPts val="600"/>
              </a:spcAft>
              <a:buFont typeface="System Font Regular"/>
              <a:buChar char="–"/>
            </a:pPr>
            <a:r>
              <a:rPr lang="en-US" sz="1400" dirty="0"/>
              <a:t>During cost and efficiency optimization initiatives, financial institutions should take a proactive and long-term approach that includes eliminating products that no longer align with firm’s overarching strategy and redesigning processes using AI and automation.</a:t>
            </a:r>
            <a:r>
              <a:rPr lang="en-US" sz="1400" baseline="30000" dirty="0"/>
              <a:t>7</a:t>
            </a:r>
          </a:p>
          <a:p>
            <a:pPr marL="285750" indent="-285750">
              <a:lnSpc>
                <a:spcPct val="110000"/>
              </a:lnSpc>
              <a:spcAft>
                <a:spcPts val="600"/>
              </a:spcAft>
              <a:buFont typeface="System Font Regular"/>
              <a:buChar char="–"/>
            </a:pPr>
            <a:r>
              <a:rPr lang="en-US" sz="1400" dirty="0"/>
              <a:t>A collaborative and long-term approach that enables financial institutions to realize cost and efficiency gains from their cloud, automation, and AI investments helps increase customer experience, return-on-equity (</a:t>
            </a:r>
            <a:r>
              <a:rPr lang="en-US" sz="1400" dirty="0">
                <a:hlinkClick r:id="rId4" action="ppaction://hlinksldjump"/>
              </a:rPr>
              <a:t>ROE</a:t>
            </a:r>
            <a:r>
              <a:rPr lang="en-US" sz="1400" dirty="0"/>
              <a:t>), and reduce CIR.</a:t>
            </a:r>
          </a:p>
          <a:p>
            <a:pPr marL="285750" indent="-285750">
              <a:lnSpc>
                <a:spcPct val="110000"/>
              </a:lnSpc>
              <a:spcAft>
                <a:spcPts val="600"/>
              </a:spcAft>
              <a:buFont typeface="System Font Regular"/>
              <a:buChar char="–"/>
            </a:pPr>
            <a:r>
              <a:rPr lang="en-US" sz="1400" dirty="0"/>
              <a:t>Total estimated technology spending in retail banking in 2022 is around </a:t>
            </a:r>
            <a:r>
              <a:rPr lang="en-US" sz="1400" dirty="0">
                <a:hlinkClick r:id="rId5"/>
              </a:rPr>
              <a:t>$250 billion</a:t>
            </a:r>
            <a:r>
              <a:rPr lang="en-US" sz="1400" dirty="0"/>
              <a:t>.</a:t>
            </a:r>
            <a:r>
              <a:rPr lang="en-IN" sz="1400" kern="100" baseline="30000" dirty="0">
                <a:cs typeface="Times New Roman" panose="02020603050405020304" pitchFamily="18" charset="0"/>
              </a:rPr>
              <a:t>8</a:t>
            </a:r>
            <a:endParaRPr lang="en-US" sz="1400" dirty="0"/>
          </a:p>
          <a:p>
            <a:pPr marL="285750" indent="-285750">
              <a:lnSpc>
                <a:spcPct val="110000"/>
              </a:lnSpc>
              <a:spcAft>
                <a:spcPts val="600"/>
              </a:spcAft>
              <a:buFont typeface="System Font Regular"/>
              <a:buChar char="–"/>
            </a:pPr>
            <a:r>
              <a:rPr lang="en-US" sz="1400" dirty="0"/>
              <a:t>Only </a:t>
            </a:r>
            <a:r>
              <a:rPr lang="en-US" sz="1400" dirty="0">
                <a:hlinkClick r:id="rId5"/>
              </a:rPr>
              <a:t>43%</a:t>
            </a:r>
            <a:r>
              <a:rPr lang="en-US" sz="1400" dirty="0"/>
              <a:t> of IT executives in the US say they have visibility into costs and consumption across their cloud environment, making bankers to realize the importance of involving business, IT, and other functions in cost and efficiency optimization initiatives.</a:t>
            </a:r>
            <a:r>
              <a:rPr lang="en-US" sz="1400" baseline="30000" dirty="0"/>
              <a:t>9</a:t>
            </a:r>
          </a:p>
          <a:p>
            <a:pPr marL="285750" indent="-285750">
              <a:lnSpc>
                <a:spcPct val="110000"/>
              </a:lnSpc>
              <a:spcAft>
                <a:spcPts val="600"/>
              </a:spcAft>
              <a:buFont typeface="Arial" panose="020B0604020202020204" pitchFamily="34" charset="0"/>
              <a:buChar char="•"/>
            </a:pPr>
            <a:endParaRPr lang="en-US" sz="1400" b="1" dirty="0"/>
          </a:p>
          <a:p>
            <a:pPr>
              <a:lnSpc>
                <a:spcPct val="110000"/>
              </a:lnSpc>
            </a:pPr>
            <a:r>
              <a:rPr lang="en-US" sz="1400" b="1" dirty="0">
                <a:latin typeface="IBM Plex Sans" panose="020B0503050203000203" pitchFamily="34" charset="0"/>
              </a:rPr>
              <a:t> </a:t>
            </a:r>
          </a:p>
        </p:txBody>
      </p:sp>
      <p:cxnSp>
        <p:nvCxnSpPr>
          <p:cNvPr id="3" name="Straight Connector 2">
            <a:extLst>
              <a:ext uri="{FF2B5EF4-FFF2-40B4-BE49-F238E27FC236}">
                <a16:creationId xmlns:a16="http://schemas.microsoft.com/office/drawing/2014/main" id="{F6C893BE-8E2B-C721-AB2A-A5990991C6F7}"/>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9957FC24-19F2-0805-ADFE-61E9F2D42A4E}"/>
              </a:ext>
            </a:extLst>
          </p:cNvPr>
          <p:cNvSpPr txBox="1"/>
          <p:nvPr/>
        </p:nvSpPr>
        <p:spPr>
          <a:xfrm>
            <a:off x="11402568" y="1216152"/>
            <a:ext cx="2597904" cy="1908047"/>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59%</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r>
              <a:rPr lang="en-IN" sz="1400" kern="100" dirty="0">
                <a:effectLst/>
                <a:ea typeface="Calibri" panose="020F0502020204030204" pitchFamily="34" charset="0"/>
                <a:cs typeface="Times New Roman" panose="02020603050405020304" pitchFamily="18" charset="0"/>
              </a:rPr>
              <a:t>Cost-to-income ratio (CIR) in major advanced economies and EU member states</a:t>
            </a:r>
            <a:r>
              <a:rPr lang="en-IN" sz="1400" kern="100" baseline="30000" dirty="0">
                <a:ea typeface="Calibri" panose="020F0502020204030204" pitchFamily="34" charset="0"/>
                <a:cs typeface="Times New Roman" panose="02020603050405020304" pitchFamily="18" charset="0"/>
                <a:hlinkClick r:id="rId6"/>
              </a:rPr>
              <a:t>10</a:t>
            </a:r>
            <a:endParaRPr lang="en-IN" sz="1400" kern="100" baseline="300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7A4545E-C5CF-ECD5-718D-52CAFD767CD1}"/>
              </a:ext>
            </a:extLst>
          </p:cNvPr>
          <p:cNvSpPr txBox="1"/>
          <p:nvPr/>
        </p:nvSpPr>
        <p:spPr>
          <a:xfrm>
            <a:off x="457200" y="6239752"/>
            <a:ext cx="3048000" cy="1476368"/>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5"/>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6"/>
              </a:rPr>
              <a:t>Embedded finance: Creating the everywhere, everyday bank</a:t>
            </a:r>
            <a:endParaRPr lang="en-US" sz="1200" dirty="0">
              <a:solidFill>
                <a:schemeClr val="tx1"/>
              </a:solidFill>
              <a:latin typeface="IBM Plex Sans Light" panose="020B0403050203000203" pitchFamily="34" charset="0"/>
              <a:ea typeface="IBM Plex Sans" charset="0"/>
              <a:cs typeface="IBM Plex Sans" charset="0"/>
            </a:endParaRPr>
          </a:p>
        </p:txBody>
      </p:sp>
      <p:sp>
        <p:nvSpPr>
          <p:cNvPr id="5" name="TextBox 4">
            <a:extLst>
              <a:ext uri="{FF2B5EF4-FFF2-40B4-BE49-F238E27FC236}">
                <a16:creationId xmlns:a16="http://schemas.microsoft.com/office/drawing/2014/main" id="{3342751A-4D69-4CF2-782B-96ED395B488D}"/>
              </a:ext>
            </a:extLst>
          </p:cNvPr>
          <p:cNvSpPr txBox="1"/>
          <p:nvPr/>
        </p:nvSpPr>
        <p:spPr>
          <a:xfrm>
            <a:off x="11402568" y="3124198"/>
            <a:ext cx="2597904" cy="2128891"/>
          </a:xfrm>
          <a:prstGeom prst="rect">
            <a:avLst/>
          </a:prstGeom>
          <a:noFill/>
        </p:spPr>
        <p:txBody>
          <a:bodyPr wrap="square" lIns="0" tIns="0" rIns="0" bIns="0" rtlCol="0">
            <a:noAutofit/>
          </a:bodyPr>
          <a:lstStyle/>
          <a:p>
            <a:pPr>
              <a:lnSpc>
                <a:spcPct val="110000"/>
              </a:lnSpc>
              <a:spcBef>
                <a:spcPts val="1800"/>
              </a:spcBef>
              <a:defRPr/>
            </a:pPr>
            <a:r>
              <a:rPr lang="en-US" sz="5400" spc="-250" dirty="0">
                <a:solidFill>
                  <a:srgbClr val="82D0FF"/>
                </a:solidFill>
                <a:latin typeface="+mj-lt"/>
                <a:ea typeface="IBM Plex Sans" charset="0"/>
                <a:cs typeface="IBM Plex Sans" charset="0"/>
              </a:rPr>
              <a:t>47%         </a:t>
            </a:r>
            <a:r>
              <a:rPr lang="en-IN" sz="1400" kern="100" dirty="0">
                <a:effectLst/>
                <a:ea typeface="Calibri" panose="020F0502020204030204" pitchFamily="34" charset="0"/>
                <a:cs typeface="Times New Roman" panose="02020603050405020304" pitchFamily="18" charset="0"/>
              </a:rPr>
              <a:t>of banking and financial markets CEOs consider tech modernization amon</a:t>
            </a:r>
            <a:r>
              <a:rPr lang="en-IN" sz="1400" kern="100" dirty="0">
                <a:ea typeface="Calibri" panose="020F0502020204030204" pitchFamily="34" charset="0"/>
                <a:cs typeface="Times New Roman" panose="02020603050405020304" pitchFamily="18" charset="0"/>
              </a:rPr>
              <a:t>g their top three priorities over the next three years</a:t>
            </a:r>
            <a:r>
              <a:rPr lang="en-IN" sz="1400" kern="100" baseline="30000" dirty="0">
                <a:effectLst/>
                <a:ea typeface="Calibri" panose="020F0502020204030204" pitchFamily="34" charset="0"/>
                <a:cs typeface="Times New Roman" panose="02020603050405020304" pitchFamily="18" charset="0"/>
                <a:hlinkClick r:id="rId7"/>
              </a:rPr>
              <a:t>11</a:t>
            </a:r>
            <a:endParaRPr lang="en-IN" sz="1400" kern="100" baseline="30000" dirty="0">
              <a:effectLst/>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DF116742-67ED-08CF-0AD1-43A56DF1B336}"/>
              </a:ext>
            </a:extLst>
          </p:cNvPr>
          <p:cNvGrpSpPr/>
          <p:nvPr/>
        </p:nvGrpSpPr>
        <p:grpSpPr>
          <a:xfrm>
            <a:off x="457200" y="2546007"/>
            <a:ext cx="1466850" cy="152400"/>
            <a:chOff x="457200" y="2362200"/>
            <a:chExt cx="1466850" cy="152400"/>
          </a:xfrm>
        </p:grpSpPr>
        <p:cxnSp>
          <p:nvCxnSpPr>
            <p:cNvPr id="6" name="Straight Connector 5">
              <a:extLst>
                <a:ext uri="{FF2B5EF4-FFF2-40B4-BE49-F238E27FC236}">
                  <a16:creationId xmlns:a16="http://schemas.microsoft.com/office/drawing/2014/main" id="{7C26D657-99A8-C7D1-356E-A6918570F63B}"/>
                </a:ext>
              </a:extLst>
            </p:cNvPr>
            <p:cNvCxnSpPr>
              <a:cxnSpLocks/>
              <a:endCxn id="11" idx="2"/>
            </p:cNvCxnSpPr>
            <p:nvPr/>
          </p:nvCxnSpPr>
          <p:spPr bwMode="auto">
            <a:xfrm>
              <a:off x="476250" y="2438400"/>
              <a:ext cx="1295400"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DAEFCEED-4DED-70CE-ED76-AC71FCA04AA5}"/>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C5A19AE6-30DE-5D38-FE9E-2D3F08FBF7E9}"/>
                </a:ext>
              </a:extLst>
            </p:cNvPr>
            <p:cNvSpPr/>
            <p:nvPr/>
          </p:nvSpPr>
          <p:spPr bwMode="auto">
            <a:xfrm>
              <a:off x="111442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1" name="Oval 10">
              <a:extLst>
                <a:ext uri="{FF2B5EF4-FFF2-40B4-BE49-F238E27FC236}">
                  <a16:creationId xmlns:a16="http://schemas.microsoft.com/office/drawing/2014/main" id="{D1C4C20D-56BD-0CDC-81CD-97D067A239BB}"/>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5" name="Group 14">
            <a:extLst>
              <a:ext uri="{FF2B5EF4-FFF2-40B4-BE49-F238E27FC236}">
                <a16:creationId xmlns:a16="http://schemas.microsoft.com/office/drawing/2014/main" id="{F719A4B1-8497-DBCB-20A0-0A90762E784D}"/>
              </a:ext>
            </a:extLst>
          </p:cNvPr>
          <p:cNvGrpSpPr/>
          <p:nvPr/>
        </p:nvGrpSpPr>
        <p:grpSpPr>
          <a:xfrm>
            <a:off x="12931553" y="319424"/>
            <a:ext cx="1173393" cy="135875"/>
            <a:chOff x="12931553" y="319424"/>
            <a:chExt cx="1173393" cy="135875"/>
          </a:xfrm>
        </p:grpSpPr>
        <p:sp>
          <p:nvSpPr>
            <p:cNvPr id="16" name="TextBox 15">
              <a:extLst>
                <a:ext uri="{FF2B5EF4-FFF2-40B4-BE49-F238E27FC236}">
                  <a16:creationId xmlns:a16="http://schemas.microsoft.com/office/drawing/2014/main" id="{5F4108A3-88C8-E35F-CB0F-AAC5C4A499CD}"/>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8"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8" name="Picture 17">
              <a:extLst>
                <a:ext uri="{FF2B5EF4-FFF2-40B4-BE49-F238E27FC236}">
                  <a16:creationId xmlns:a16="http://schemas.microsoft.com/office/drawing/2014/main" id="{23217234-B828-1241-A695-BB48E7C48C8D}"/>
                </a:ext>
              </a:extLst>
            </p:cNvPr>
            <p:cNvPicPr>
              <a:picLocks noChangeAspect="1"/>
            </p:cNvPicPr>
            <p:nvPr/>
          </p:nvPicPr>
          <p:blipFill>
            <a:blip r:embed="rId9"/>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82209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AF0940-C725-8066-B95A-0C06961745CB}"/>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trends</a:t>
            </a:r>
          </a:p>
        </p:txBody>
      </p:sp>
      <p:cxnSp>
        <p:nvCxnSpPr>
          <p:cNvPr id="3" name="Straight Connector 2">
            <a:extLst>
              <a:ext uri="{FF2B5EF4-FFF2-40B4-BE49-F238E27FC236}">
                <a16:creationId xmlns:a16="http://schemas.microsoft.com/office/drawing/2014/main" id="{F6C893BE-8E2B-C721-AB2A-A5990991C6F7}"/>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1E1F991E-6466-2F79-4B71-1525C04405BD}"/>
              </a:ext>
            </a:extLst>
          </p:cNvPr>
          <p:cNvSpPr txBox="1"/>
          <p:nvPr/>
        </p:nvSpPr>
        <p:spPr>
          <a:xfrm>
            <a:off x="11402567" y="1216152"/>
            <a:ext cx="2770615" cy="2759947"/>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$1525 B</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r>
              <a:rPr lang="en-IN" sz="1400" kern="100" dirty="0">
                <a:ea typeface="Calibri" panose="020F0502020204030204" pitchFamily="34" charset="0"/>
                <a:cs typeface="Times New Roman" panose="02020603050405020304" pitchFamily="18" charset="0"/>
              </a:rPr>
              <a:t>global s</a:t>
            </a:r>
            <a:r>
              <a:rPr lang="en-IN" sz="1400" kern="100" dirty="0">
                <a:effectLst/>
                <a:ea typeface="Calibri" panose="020F0502020204030204" pitchFamily="34" charset="0"/>
                <a:cs typeface="Times New Roman" panose="02020603050405020304" pitchFamily="18" charset="0"/>
              </a:rPr>
              <a:t>ustainable debt issuance in 2022 in the form of green bond, sustainability bond, sustainability linked loan, and many more</a:t>
            </a:r>
            <a:r>
              <a:rPr lang="en-IN" sz="1400" kern="100" baseline="30000" dirty="0">
                <a:effectLst/>
                <a:ea typeface="Calibri" panose="020F0502020204030204" pitchFamily="34" charset="0"/>
                <a:cs typeface="Times New Roman" panose="02020603050405020304" pitchFamily="18" charset="0"/>
                <a:hlinkClick r:id="rId3"/>
              </a:rPr>
              <a:t>12</a:t>
            </a:r>
            <a:endParaRPr lang="en-IN" sz="1400" kern="100" baseline="30000" dirty="0">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C7B1E15-6CBB-DA10-5090-3B7A45A174DC}"/>
              </a:ext>
            </a:extLst>
          </p:cNvPr>
          <p:cNvSpPr txBox="1"/>
          <p:nvPr/>
        </p:nvSpPr>
        <p:spPr>
          <a:xfrm>
            <a:off x="457200" y="6239752"/>
            <a:ext cx="3048000" cy="1476368"/>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4"/>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p:txBody>
      </p:sp>
      <p:sp>
        <p:nvSpPr>
          <p:cNvPr id="2" name="TextBox 1">
            <a:extLst>
              <a:ext uri="{FF2B5EF4-FFF2-40B4-BE49-F238E27FC236}">
                <a16:creationId xmlns:a16="http://schemas.microsoft.com/office/drawing/2014/main" id="{6FF2E485-D665-91D6-42A8-517C513F5CDF}"/>
              </a:ext>
            </a:extLst>
          </p:cNvPr>
          <p:cNvSpPr txBox="1"/>
          <p:nvPr/>
        </p:nvSpPr>
        <p:spPr>
          <a:xfrm>
            <a:off x="3886200" y="1252728"/>
            <a:ext cx="6766560" cy="5801588"/>
          </a:xfrm>
          <a:prstGeom prst="rect">
            <a:avLst/>
          </a:prstGeom>
          <a:noFill/>
        </p:spPr>
        <p:txBody>
          <a:bodyPr wrap="square" lIns="0" tIns="0" rIns="0" bIns="0" rtlCol="0" anchor="t">
            <a:spAutoFit/>
          </a:bodyPr>
          <a:lstStyle/>
          <a:p>
            <a:r>
              <a:rPr lang="en-US" sz="2000" kern="1200" dirty="0">
                <a:latin typeface="IBM Plex Sans" panose="020B0503050203000203" pitchFamily="34" charset="0"/>
              </a:rPr>
              <a:t>Sustainability</a:t>
            </a:r>
          </a:p>
          <a:p>
            <a:endParaRPr lang="en-US" sz="1400" b="1" dirty="0">
              <a:latin typeface="IBM Plex Sans" panose="020B0503050203000203" pitchFamily="34" charset="0"/>
            </a:endParaRPr>
          </a:p>
          <a:p>
            <a:pPr>
              <a:lnSpc>
                <a:spcPct val="110000"/>
              </a:lnSpc>
            </a:pPr>
            <a:r>
              <a:rPr lang="en-US" sz="1800" dirty="0"/>
              <a:t>Environmental concerns have led to new, albeit necessary, restrictions on business and economic activities. While banks can be an integral part of the sustainability solution and find new revenue opportunities, they are also exposed to new risks and complex compliance requirements. </a:t>
            </a:r>
          </a:p>
          <a:p>
            <a:endParaRPr lang="en-US" sz="1400" b="1" dirty="0">
              <a:latin typeface="IBM Plex Sans" panose="020B0503050203000203" pitchFamily="34" charset="0"/>
            </a:endParaRPr>
          </a:p>
          <a:p>
            <a:pPr marL="285750" indent="-285750">
              <a:spcAft>
                <a:spcPts val="600"/>
              </a:spcAft>
              <a:buFont typeface="System Font Regular"/>
              <a:buChar char="–"/>
            </a:pPr>
            <a:r>
              <a:rPr lang="en-US" sz="1400" kern="1200" dirty="0"/>
              <a:t>Financial institutions hold the keys to unlocking sustainability within their own operations and across industries. </a:t>
            </a:r>
            <a:r>
              <a:rPr lang="en-US" sz="1400" kern="1200" dirty="0">
                <a:hlinkClick r:id="rId5"/>
              </a:rPr>
              <a:t>71%</a:t>
            </a:r>
            <a:r>
              <a:rPr lang="en-US" sz="1400" kern="1200" dirty="0"/>
              <a:t> executives state that ESG objectives are central to their business strategy.</a:t>
            </a:r>
            <a:r>
              <a:rPr lang="en-US" sz="1400" kern="1200" baseline="30000" dirty="0"/>
              <a:t>13,14</a:t>
            </a:r>
          </a:p>
          <a:p>
            <a:pPr marL="285750" indent="-285750">
              <a:spcAft>
                <a:spcPts val="600"/>
              </a:spcAft>
              <a:buFont typeface="System Font Regular"/>
              <a:buChar char="–"/>
            </a:pPr>
            <a:r>
              <a:rPr lang="en-US" sz="1400" kern="1200" dirty="0"/>
              <a:t>Issuing loans, bonds, or credit for sustainability products, offering rewards for purchase of sustainable goods using commercial cards, investing deposits in sustainable assets are a few ways for financial institutions to promote responsible finance practices.</a:t>
            </a:r>
          </a:p>
          <a:p>
            <a:pPr marL="285750" indent="-285750">
              <a:spcAft>
                <a:spcPts val="600"/>
              </a:spcAft>
              <a:buFont typeface="System Font Regular"/>
              <a:buChar char="–"/>
            </a:pPr>
            <a:r>
              <a:rPr lang="en-US" sz="1400" dirty="0"/>
              <a:t>Exponential technologies like data, AI, and the cloud play a key role in measuring and embedding sustainability into standard operations, contributing to sustainability goals.</a:t>
            </a:r>
          </a:p>
          <a:p>
            <a:pPr marL="285750" indent="-285750">
              <a:spcAft>
                <a:spcPts val="600"/>
              </a:spcAft>
              <a:buFont typeface="System Font Regular"/>
              <a:buChar char="–"/>
            </a:pPr>
            <a:r>
              <a:rPr lang="en-US" sz="1400" dirty="0"/>
              <a:t>Advanced analytics, automation, and cloud are the top three technologies that financial institutions use to advance in ESG.</a:t>
            </a:r>
            <a:r>
              <a:rPr lang="en-US" sz="1400" baseline="30000" dirty="0"/>
              <a:t>15</a:t>
            </a:r>
          </a:p>
          <a:p>
            <a:pPr marL="285750" indent="-285750">
              <a:spcAft>
                <a:spcPts val="600"/>
              </a:spcAft>
              <a:buFont typeface="System Font Regular"/>
              <a:buChar char="–"/>
            </a:pPr>
            <a:r>
              <a:rPr lang="en-US" sz="1400" dirty="0">
                <a:hlinkClick r:id="rId5"/>
              </a:rPr>
              <a:t>42%</a:t>
            </a:r>
            <a:r>
              <a:rPr lang="en-US" sz="1400" dirty="0"/>
              <a:t> executives in financial institutions state </a:t>
            </a:r>
            <a:r>
              <a:rPr lang="en-US" sz="1400" kern="1200" dirty="0"/>
              <a:t>inadequate data as biggest challenge in achieving sustainability objectives, and technology play a ke</a:t>
            </a:r>
            <a:r>
              <a:rPr lang="en-US" sz="1400" dirty="0"/>
              <a:t>y role in</a:t>
            </a:r>
            <a:r>
              <a:rPr lang="en-US" sz="1400" kern="1200" dirty="0"/>
              <a:t> solvin</a:t>
            </a:r>
            <a:r>
              <a:rPr lang="en-US" sz="1400" dirty="0"/>
              <a:t>g the same.</a:t>
            </a:r>
            <a:r>
              <a:rPr lang="en-US" sz="1400" baseline="30000" dirty="0"/>
              <a:t>16</a:t>
            </a:r>
          </a:p>
        </p:txBody>
      </p:sp>
      <p:grpSp>
        <p:nvGrpSpPr>
          <p:cNvPr id="6" name="Group 5">
            <a:extLst>
              <a:ext uri="{FF2B5EF4-FFF2-40B4-BE49-F238E27FC236}">
                <a16:creationId xmlns:a16="http://schemas.microsoft.com/office/drawing/2014/main" id="{87633C5C-5815-0199-0A48-080D6AAC312D}"/>
              </a:ext>
            </a:extLst>
          </p:cNvPr>
          <p:cNvGrpSpPr/>
          <p:nvPr/>
        </p:nvGrpSpPr>
        <p:grpSpPr>
          <a:xfrm>
            <a:off x="457200" y="2546007"/>
            <a:ext cx="1466850" cy="152400"/>
            <a:chOff x="457200" y="2362200"/>
            <a:chExt cx="1466850" cy="152400"/>
          </a:xfrm>
        </p:grpSpPr>
        <p:cxnSp>
          <p:nvCxnSpPr>
            <p:cNvPr id="7" name="Straight Connector 6">
              <a:extLst>
                <a:ext uri="{FF2B5EF4-FFF2-40B4-BE49-F238E27FC236}">
                  <a16:creationId xmlns:a16="http://schemas.microsoft.com/office/drawing/2014/main" id="{E34486C7-590C-8E9B-6067-5B775C94A178}"/>
                </a:ext>
              </a:extLst>
            </p:cNvPr>
            <p:cNvCxnSpPr>
              <a:cxnSpLocks/>
              <a:endCxn id="10" idx="2"/>
            </p:cNvCxnSpPr>
            <p:nvPr/>
          </p:nvCxnSpPr>
          <p:spPr bwMode="auto">
            <a:xfrm>
              <a:off x="476250" y="2438400"/>
              <a:ext cx="1295400"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969F4BBA-3671-06F0-4B37-1398AAA6E438}"/>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D59B78F9-4CF3-61C7-6923-0A3CF16FA0C9}"/>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331F18F8-292C-6D39-B076-9420CA1DF233}"/>
                </a:ext>
              </a:extLst>
            </p:cNvPr>
            <p:cNvSpPr/>
            <p:nvPr/>
          </p:nvSpPr>
          <p:spPr bwMode="auto">
            <a:xfrm>
              <a:off x="177165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4" name="Group 13">
            <a:extLst>
              <a:ext uri="{FF2B5EF4-FFF2-40B4-BE49-F238E27FC236}">
                <a16:creationId xmlns:a16="http://schemas.microsoft.com/office/drawing/2014/main" id="{0BFF4E0E-A695-772E-7E15-BFDA37B0D2E1}"/>
              </a:ext>
            </a:extLst>
          </p:cNvPr>
          <p:cNvGrpSpPr/>
          <p:nvPr/>
        </p:nvGrpSpPr>
        <p:grpSpPr>
          <a:xfrm>
            <a:off x="12931553" y="319424"/>
            <a:ext cx="1173393" cy="135875"/>
            <a:chOff x="12931553" y="319424"/>
            <a:chExt cx="1173393" cy="135875"/>
          </a:xfrm>
        </p:grpSpPr>
        <p:sp>
          <p:nvSpPr>
            <p:cNvPr id="15" name="TextBox 14">
              <a:extLst>
                <a:ext uri="{FF2B5EF4-FFF2-40B4-BE49-F238E27FC236}">
                  <a16:creationId xmlns:a16="http://schemas.microsoft.com/office/drawing/2014/main" id="{BCA5D4E5-3A1C-E4FC-5A20-BC46797435DC}"/>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6" name="Picture 15">
              <a:extLst>
                <a:ext uri="{FF2B5EF4-FFF2-40B4-BE49-F238E27FC236}">
                  <a16:creationId xmlns:a16="http://schemas.microsoft.com/office/drawing/2014/main" id="{EAF064CC-5BB3-D832-FD9C-B074E3B75C08}"/>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409051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3FB8C9-1746-4A58-D6E7-AC30EA7B4D41}"/>
              </a:ext>
            </a:extLst>
          </p:cNvPr>
          <p:cNvSpPr txBox="1"/>
          <p:nvPr/>
        </p:nvSpPr>
        <p:spPr>
          <a:xfrm>
            <a:off x="3886200" y="1252728"/>
            <a:ext cx="6766560" cy="4238083"/>
          </a:xfrm>
          <a:prstGeom prst="rect">
            <a:avLst/>
          </a:prstGeom>
          <a:noFill/>
        </p:spPr>
        <p:txBody>
          <a:bodyPr wrap="square" lIns="0" tIns="0" rIns="0" bIns="0" rtlCol="0" anchor="t">
            <a:spAutoFit/>
          </a:bodyPr>
          <a:lstStyle/>
          <a:p>
            <a:pPr>
              <a:lnSpc>
                <a:spcPct val="110000"/>
              </a:lnSpc>
              <a:spcAft>
                <a:spcPts val="360"/>
              </a:spcAft>
            </a:pPr>
            <a:r>
              <a:rPr lang="en-US" sz="1800" dirty="0"/>
              <a:t>Financial services landscape is rapidly evolving, pushing financial institutions to embrace AI and advanced analytics to stay competitive. </a:t>
            </a:r>
          </a:p>
          <a:p>
            <a:pPr>
              <a:spcAft>
                <a:spcPts val="360"/>
              </a:spcAft>
            </a:pPr>
            <a:endParaRPr lang="en-US" sz="1400" dirty="0"/>
          </a:p>
          <a:p>
            <a:pPr marL="285750" indent="-285750">
              <a:spcAft>
                <a:spcPts val="360"/>
              </a:spcAft>
              <a:buFont typeface="System Font Regular"/>
              <a:buChar char="–"/>
            </a:pPr>
            <a:r>
              <a:rPr lang="en-US" sz="1400" dirty="0"/>
              <a:t>Traditional AI and advanced analytics can help financial institutions in fraud detection, automation, risk assessment, optimizing investment portfolios, and deriving insights from customer, operations and network data. </a:t>
            </a:r>
          </a:p>
          <a:p>
            <a:pPr marL="285750" indent="-285750">
              <a:spcAft>
                <a:spcPts val="360"/>
              </a:spcAft>
              <a:buFont typeface="System Font Regular"/>
              <a:buChar char="–"/>
            </a:pPr>
            <a:r>
              <a:rPr lang="en-US" sz="1400" dirty="0"/>
              <a:t>Generative AI can transform customer experience by enabling personalized and simplified interactions through virtual agents or chatbots across multiple channels. </a:t>
            </a:r>
          </a:p>
          <a:p>
            <a:pPr marL="285750" indent="-285750">
              <a:spcAft>
                <a:spcPts val="360"/>
              </a:spcAft>
              <a:buFont typeface="System Font Regular"/>
              <a:buChar char="–"/>
            </a:pPr>
            <a:r>
              <a:rPr lang="en-US" sz="1400" dirty="0"/>
              <a:t>Human resources, ESG, risk and compliance, and cybersecurity are few additional areas where AI and advanced analytics would play a key role in reducing costs and improving efficiency.</a:t>
            </a:r>
          </a:p>
          <a:p>
            <a:pPr marL="285750" indent="-285750">
              <a:spcAft>
                <a:spcPts val="360"/>
              </a:spcAft>
              <a:buFont typeface="System Font Regular"/>
              <a:buChar char="–"/>
            </a:pPr>
            <a:r>
              <a:rPr lang="en-US" sz="1400" dirty="0"/>
              <a:t>AI introduces new risks associated with the use of algorithms, including ethical concerns. To address these issues, most organizations are establishing a governance structure that includes policies and standards. </a:t>
            </a:r>
          </a:p>
          <a:p>
            <a:pPr marL="285750" indent="-285750">
              <a:spcAft>
                <a:spcPts val="360"/>
              </a:spcAft>
              <a:buFont typeface="Arial" panose="020B0604020202020204" pitchFamily="34" charset="0"/>
              <a:buChar char="•"/>
            </a:pPr>
            <a:endParaRPr lang="en-US" sz="1400" dirty="0"/>
          </a:p>
        </p:txBody>
      </p:sp>
      <p:sp>
        <p:nvSpPr>
          <p:cNvPr id="3" name="TextBox 2">
            <a:extLst>
              <a:ext uri="{FF2B5EF4-FFF2-40B4-BE49-F238E27FC236}">
                <a16:creationId xmlns:a16="http://schemas.microsoft.com/office/drawing/2014/main" id="{E3FD6122-C242-50FD-4038-6A392E899374}"/>
              </a:ext>
            </a:extLst>
          </p:cNvPr>
          <p:cNvSpPr txBox="1"/>
          <p:nvPr/>
        </p:nvSpPr>
        <p:spPr>
          <a:xfrm>
            <a:off x="11335265" y="6250817"/>
            <a:ext cx="2842055" cy="752435"/>
          </a:xfrm>
          <a:prstGeom prst="rect">
            <a:avLst/>
          </a:prstGeom>
          <a:noFill/>
        </p:spPr>
        <p:txBody>
          <a:bodyPr wrap="square" lIns="0" tIns="0" rIns="0" bIns="0" rtlCol="0">
            <a:noAutofit/>
          </a:bodyPr>
          <a:lstStyle/>
          <a:p>
            <a:pPr>
              <a:lnSpc>
                <a:spcPct val="110000"/>
              </a:lnSpc>
              <a:spcAft>
                <a:spcPts val="800"/>
              </a:spcAft>
              <a:defRPr/>
            </a:pPr>
            <a:r>
              <a:rPr lang="en-US" sz="1100" dirty="0">
                <a:solidFill>
                  <a:srgbClr val="000000"/>
                </a:solidFill>
                <a:latin typeface="IBM Plex Sans Light"/>
                <a:ea typeface="IBM Plex Sans" charset="0"/>
                <a:cs typeface="IBM Plex Sans" charset="0"/>
              </a:rPr>
              <a:t>Overall reach of bankers recognize the role of AI in prioritizing a combination of these four end to end modernization initiatives</a:t>
            </a:r>
            <a:r>
              <a:rPr lang="en-US" sz="1100" baseline="30000" dirty="0">
                <a:solidFill>
                  <a:srgbClr val="000000"/>
                </a:solidFill>
                <a:latin typeface="IBM Plex Sans Light"/>
                <a:ea typeface="IBM Plex Sans" charset="0"/>
                <a:cs typeface="IBM Plex Sans" charset="0"/>
                <a:hlinkClick r:id="rId3"/>
              </a:rPr>
              <a:t>1</a:t>
            </a:r>
            <a:endParaRPr kumimoji="0" lang="en-US" sz="1100" b="0" i="0" u="none" strike="noStrike" kern="1200" cap="none" spc="0" normalizeH="0" baseline="30000" noProof="0" dirty="0">
              <a:ln>
                <a:noFill/>
              </a:ln>
              <a:solidFill>
                <a:srgbClr val="000000"/>
              </a:solidFill>
              <a:effectLst/>
              <a:uLnTx/>
              <a:uFillTx/>
              <a:latin typeface="IBM Plex Sans Light"/>
              <a:ea typeface="IBM Plex Sans" charset="0"/>
              <a:cs typeface="IBM Plex Sans" charset="0"/>
            </a:endParaRPr>
          </a:p>
        </p:txBody>
      </p:sp>
      <p:sp>
        <p:nvSpPr>
          <p:cNvPr id="9" name="TextBox 8">
            <a:extLst>
              <a:ext uri="{FF2B5EF4-FFF2-40B4-BE49-F238E27FC236}">
                <a16:creationId xmlns:a16="http://schemas.microsoft.com/office/drawing/2014/main" id="{75E1F8C5-B2CC-E316-3E5E-26F697761B04}"/>
              </a:ext>
            </a:extLst>
          </p:cNvPr>
          <p:cNvSpPr txBox="1"/>
          <p:nvPr/>
        </p:nvSpPr>
        <p:spPr>
          <a:xfrm>
            <a:off x="442824" y="6759146"/>
            <a:ext cx="2986176" cy="1028306"/>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ea typeface="IBM Plex Sans" charset="0"/>
                <a:cs typeface="IBM Plex Sans" charset="0"/>
                <a:hlinkClick r:id="rId3"/>
              </a:rPr>
              <a:t>Foundations of banking excellence</a:t>
            </a:r>
            <a:endParaRPr lang="en-US" sz="1200" dirty="0">
              <a:ea typeface="IBM Plex Sans" charset="0"/>
              <a:cs typeface="IBM Plex Sans" charset="0"/>
            </a:endParaRPr>
          </a:p>
          <a:p>
            <a:pPr marL="171450" indent="-171450" algn="l">
              <a:lnSpc>
                <a:spcPct val="110000"/>
              </a:lnSpc>
              <a:spcAft>
                <a:spcPts val="300"/>
              </a:spcAft>
              <a:buFont typeface="System Font Regular"/>
              <a:buChar char="–"/>
            </a:pPr>
            <a:r>
              <a:rPr lang="en-US" sz="1200" dirty="0">
                <a:ea typeface="IBM Plex Sans" charset="0"/>
                <a:cs typeface="IBM Plex Sans" charset="0"/>
                <a:hlinkClick r:id="rId4"/>
              </a:rPr>
              <a:t>Generative AI: “State of the Enterprise Market”</a:t>
            </a:r>
            <a:endParaRPr lang="en-US" sz="1200" dirty="0">
              <a:ea typeface="IBM Plex Sans" charset="0"/>
              <a:cs typeface="IBM Plex Sans" charset="0"/>
            </a:endParaRPr>
          </a:p>
        </p:txBody>
      </p:sp>
      <p:sp>
        <p:nvSpPr>
          <p:cNvPr id="8" name="TextBox 7">
            <a:extLst>
              <a:ext uri="{FF2B5EF4-FFF2-40B4-BE49-F238E27FC236}">
                <a16:creationId xmlns:a16="http://schemas.microsoft.com/office/drawing/2014/main" id="{C0C5871E-3DDB-06AD-96C9-AA269B95B97C}"/>
              </a:ext>
            </a:extLst>
          </p:cNvPr>
          <p:cNvSpPr txBox="1"/>
          <p:nvPr/>
        </p:nvSpPr>
        <p:spPr>
          <a:xfrm>
            <a:off x="3882610" y="7538070"/>
            <a:ext cx="3680002" cy="269153"/>
          </a:xfrm>
          <a:prstGeom prst="rect">
            <a:avLst/>
          </a:prstGeom>
          <a:noFill/>
        </p:spPr>
        <p:txBody>
          <a:bodyPr wrap="square" lIns="0" tIns="0" rIns="0" bIns="0" rtlCol="0">
            <a:noAutofit/>
          </a:bodyPr>
          <a:lstStyle/>
          <a:p>
            <a:pPr algn="l">
              <a:lnSpc>
                <a:spcPct val="110000"/>
              </a:lnSpc>
              <a:spcBef>
                <a:spcPts val="1800"/>
              </a:spcBef>
            </a:pPr>
            <a:r>
              <a:rPr lang="en-US" sz="1100" dirty="0">
                <a:solidFill>
                  <a:schemeClr val="tx1"/>
                </a:solidFill>
                <a:latin typeface="+mn-lt"/>
                <a:ea typeface="IBM Plex Sans" charset="0"/>
                <a:cs typeface="IBM Plex Sans" charset="0"/>
                <a:hlinkClick r:id="rId5" action="ppaction://hlinksldjump"/>
              </a:rPr>
              <a:t>Click here to go to Generative AI section in appendices</a:t>
            </a:r>
            <a:endParaRPr lang="en-US" sz="1100" dirty="0">
              <a:solidFill>
                <a:schemeClr val="tx1"/>
              </a:solidFill>
              <a:latin typeface="+mn-lt"/>
              <a:ea typeface="IBM Plex Sans" charset="0"/>
              <a:cs typeface="IBM Plex Sans" charset="0"/>
            </a:endParaRPr>
          </a:p>
        </p:txBody>
      </p:sp>
      <p:sp>
        <p:nvSpPr>
          <p:cNvPr id="2" name="Title 1">
            <a:extLst>
              <a:ext uri="{FF2B5EF4-FFF2-40B4-BE49-F238E27FC236}">
                <a16:creationId xmlns:a16="http://schemas.microsoft.com/office/drawing/2014/main" id="{4D76B302-C8F2-848E-AB58-D27E944FB5E2}"/>
              </a:ext>
            </a:extLst>
          </p:cNvPr>
          <p:cNvSpPr txBox="1">
            <a:spLocks/>
          </p:cNvSpPr>
          <p:nvPr/>
        </p:nvSpPr>
        <p:spPr>
          <a:xfrm>
            <a:off x="432486" y="1143000"/>
            <a:ext cx="2971796" cy="1363124"/>
          </a:xfrm>
          <a:prstGeom prst="rect">
            <a:avLst/>
          </a:prstGeom>
        </p:spPr>
        <p:txBody>
          <a:bodyPr lIns="0"/>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600" kern="0" dirty="0"/>
              <a:t>Technologies</a:t>
            </a:r>
            <a:br>
              <a:rPr lang="en-US" kern="0" dirty="0"/>
            </a:br>
            <a:r>
              <a:rPr lang="en-US" kern="0" dirty="0">
                <a:latin typeface="IBM Plex Sans ExtLt" panose="020B0303050203000203" pitchFamily="34" charset="0"/>
              </a:rPr>
              <a:t>Artificial intelligence</a:t>
            </a:r>
            <a:br>
              <a:rPr lang="en-US" kern="0" dirty="0"/>
            </a:br>
            <a:endParaRPr lang="en-US" kern="0" dirty="0"/>
          </a:p>
        </p:txBody>
      </p:sp>
      <p:grpSp>
        <p:nvGrpSpPr>
          <p:cNvPr id="26" name="Group 25">
            <a:extLst>
              <a:ext uri="{FF2B5EF4-FFF2-40B4-BE49-F238E27FC236}">
                <a16:creationId xmlns:a16="http://schemas.microsoft.com/office/drawing/2014/main" id="{1CA7600A-06B0-618E-D173-19692FCF4826}"/>
              </a:ext>
            </a:extLst>
          </p:cNvPr>
          <p:cNvGrpSpPr/>
          <p:nvPr/>
        </p:nvGrpSpPr>
        <p:grpSpPr>
          <a:xfrm>
            <a:off x="457200" y="2724530"/>
            <a:ext cx="2728072" cy="152400"/>
            <a:chOff x="457200" y="2362200"/>
            <a:chExt cx="2728072" cy="152400"/>
          </a:xfrm>
        </p:grpSpPr>
        <p:cxnSp>
          <p:nvCxnSpPr>
            <p:cNvPr id="27" name="Straight Connector 26">
              <a:extLst>
                <a:ext uri="{FF2B5EF4-FFF2-40B4-BE49-F238E27FC236}">
                  <a16:creationId xmlns:a16="http://schemas.microsoft.com/office/drawing/2014/main" id="{70F11685-3770-F223-DEAE-8CFFE48D365F}"/>
                </a:ext>
              </a:extLst>
            </p:cNvPr>
            <p:cNvCxnSpPr>
              <a:cxnSpLocks/>
              <a:endCxn id="32" idx="2"/>
            </p:cNvCxnSpPr>
            <p:nvPr/>
          </p:nvCxnSpPr>
          <p:spPr bwMode="auto">
            <a:xfrm>
              <a:off x="476250" y="2438400"/>
              <a:ext cx="2556622"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3F37CC28-DFFF-C345-1EAF-96F3854AC985}"/>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9" name="Oval 28">
              <a:extLst>
                <a:ext uri="{FF2B5EF4-FFF2-40B4-BE49-F238E27FC236}">
                  <a16:creationId xmlns:a16="http://schemas.microsoft.com/office/drawing/2014/main" id="{C666800D-4804-0C80-598D-BD2429BF2E0B}"/>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0" name="Oval 29">
              <a:extLst>
                <a:ext uri="{FF2B5EF4-FFF2-40B4-BE49-F238E27FC236}">
                  <a16:creationId xmlns:a16="http://schemas.microsoft.com/office/drawing/2014/main" id="{56F538BB-A4D2-48B6-B5FB-B46E53B08ACF}"/>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31" name="Oval 30">
              <a:extLst>
                <a:ext uri="{FF2B5EF4-FFF2-40B4-BE49-F238E27FC236}">
                  <a16:creationId xmlns:a16="http://schemas.microsoft.com/office/drawing/2014/main" id="{1DC64C83-1041-4196-645A-8A789AE1FE38}"/>
                </a:ext>
              </a:extLst>
            </p:cNvPr>
            <p:cNvSpPr/>
            <p:nvPr/>
          </p:nvSpPr>
          <p:spPr bwMode="auto">
            <a:xfrm>
              <a:off x="242887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32" name="Oval 31">
              <a:extLst>
                <a:ext uri="{FF2B5EF4-FFF2-40B4-BE49-F238E27FC236}">
                  <a16:creationId xmlns:a16="http://schemas.microsoft.com/office/drawing/2014/main" id="{72557BEA-BE0C-87BD-3A90-BD23B81F9CCD}"/>
                </a:ext>
              </a:extLst>
            </p:cNvPr>
            <p:cNvSpPr/>
            <p:nvPr/>
          </p:nvSpPr>
          <p:spPr bwMode="auto">
            <a:xfrm>
              <a:off x="3032872"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aphicFrame>
        <p:nvGraphicFramePr>
          <p:cNvPr id="37" name="Chart 36">
            <a:extLst>
              <a:ext uri="{FF2B5EF4-FFF2-40B4-BE49-F238E27FC236}">
                <a16:creationId xmlns:a16="http://schemas.microsoft.com/office/drawing/2014/main" id="{6DB82994-DEB8-A262-D561-E40E6EBDBB16}"/>
              </a:ext>
            </a:extLst>
          </p:cNvPr>
          <p:cNvGraphicFramePr/>
          <p:nvPr>
            <p:extLst>
              <p:ext uri="{D42A27DB-BD31-4B8C-83A1-F6EECF244321}">
                <p14:modId xmlns:p14="http://schemas.microsoft.com/office/powerpoint/2010/main" val="3621202240"/>
              </p:ext>
            </p:extLst>
          </p:nvPr>
        </p:nvGraphicFramePr>
        <p:xfrm>
          <a:off x="12514002" y="672353"/>
          <a:ext cx="1803882" cy="5809129"/>
        </p:xfrm>
        <a:graphic>
          <a:graphicData uri="http://schemas.openxmlformats.org/drawingml/2006/chart">
            <c:chart xmlns:c="http://schemas.openxmlformats.org/drawingml/2006/chart" xmlns:r="http://schemas.openxmlformats.org/officeDocument/2006/relationships" r:id="rId6"/>
          </a:graphicData>
        </a:graphic>
      </p:graphicFrame>
      <p:sp>
        <p:nvSpPr>
          <p:cNvPr id="47" name="TextBox 46">
            <a:extLst>
              <a:ext uri="{FF2B5EF4-FFF2-40B4-BE49-F238E27FC236}">
                <a16:creationId xmlns:a16="http://schemas.microsoft.com/office/drawing/2014/main" id="{AD8EEF03-6A06-7FAA-E301-EBE260112E71}"/>
              </a:ext>
            </a:extLst>
          </p:cNvPr>
          <p:cNvSpPr txBox="1"/>
          <p:nvPr/>
        </p:nvSpPr>
        <p:spPr>
          <a:xfrm>
            <a:off x="11269362" y="1211868"/>
            <a:ext cx="1222976" cy="369332"/>
          </a:xfrm>
          <a:prstGeom prst="rect">
            <a:avLst/>
          </a:prstGeom>
          <a:noFill/>
        </p:spPr>
        <p:txBody>
          <a:bodyPr wrap="square" rtlCol="0">
            <a:spAutoFit/>
          </a:bodyPr>
          <a:lstStyle/>
          <a:p>
            <a:pPr algn="r"/>
            <a:r>
              <a:rPr lang="en-US" sz="900" dirty="0"/>
              <a:t>Modernize customer care (VAT, AI)</a:t>
            </a:r>
            <a:endParaRPr lang="en-IN" sz="900" dirty="0"/>
          </a:p>
        </p:txBody>
      </p:sp>
      <p:sp>
        <p:nvSpPr>
          <p:cNvPr id="48" name="TextBox 47">
            <a:extLst>
              <a:ext uri="{FF2B5EF4-FFF2-40B4-BE49-F238E27FC236}">
                <a16:creationId xmlns:a16="http://schemas.microsoft.com/office/drawing/2014/main" id="{EDF4D90B-5AB8-E52D-D72D-8F17D5ADE99F}"/>
              </a:ext>
            </a:extLst>
          </p:cNvPr>
          <p:cNvSpPr txBox="1"/>
          <p:nvPr/>
        </p:nvSpPr>
        <p:spPr>
          <a:xfrm>
            <a:off x="11252886" y="1825298"/>
            <a:ext cx="1239452" cy="369332"/>
          </a:xfrm>
          <a:prstGeom prst="rect">
            <a:avLst/>
          </a:prstGeom>
          <a:noFill/>
        </p:spPr>
        <p:txBody>
          <a:bodyPr wrap="square" rtlCol="0">
            <a:spAutoFit/>
          </a:bodyPr>
          <a:lstStyle/>
          <a:p>
            <a:pPr algn="r"/>
            <a:r>
              <a:rPr lang="en-US" sz="900" dirty="0"/>
              <a:t>Modernize credit risk evaluation (AI)</a:t>
            </a:r>
            <a:endParaRPr lang="en-IN" sz="900" dirty="0"/>
          </a:p>
        </p:txBody>
      </p:sp>
      <p:sp>
        <p:nvSpPr>
          <p:cNvPr id="49" name="TextBox 48">
            <a:extLst>
              <a:ext uri="{FF2B5EF4-FFF2-40B4-BE49-F238E27FC236}">
                <a16:creationId xmlns:a16="http://schemas.microsoft.com/office/drawing/2014/main" id="{0B1FD44C-E8F8-8CC5-61CD-DC1F60DE9694}"/>
              </a:ext>
            </a:extLst>
          </p:cNvPr>
          <p:cNvSpPr txBox="1"/>
          <p:nvPr/>
        </p:nvSpPr>
        <p:spPr>
          <a:xfrm>
            <a:off x="11195222" y="2347784"/>
            <a:ext cx="1297116" cy="369332"/>
          </a:xfrm>
          <a:prstGeom prst="rect">
            <a:avLst/>
          </a:prstGeom>
          <a:noFill/>
        </p:spPr>
        <p:txBody>
          <a:bodyPr wrap="square" rtlCol="0">
            <a:spAutoFit/>
          </a:bodyPr>
          <a:lstStyle/>
          <a:p>
            <a:pPr algn="r"/>
            <a:r>
              <a:rPr lang="en-US" sz="900" dirty="0"/>
              <a:t>Modernize workforce engagement (AI)</a:t>
            </a:r>
            <a:endParaRPr lang="en-IN" sz="900" dirty="0"/>
          </a:p>
        </p:txBody>
      </p:sp>
      <p:sp>
        <p:nvSpPr>
          <p:cNvPr id="50" name="TextBox 49">
            <a:extLst>
              <a:ext uri="{FF2B5EF4-FFF2-40B4-BE49-F238E27FC236}">
                <a16:creationId xmlns:a16="http://schemas.microsoft.com/office/drawing/2014/main" id="{F0753B71-BB6E-C422-6C25-C4F1B96C8BE8}"/>
              </a:ext>
            </a:extLst>
          </p:cNvPr>
          <p:cNvSpPr txBox="1"/>
          <p:nvPr/>
        </p:nvSpPr>
        <p:spPr>
          <a:xfrm>
            <a:off x="11277600" y="2883243"/>
            <a:ext cx="1214738" cy="369332"/>
          </a:xfrm>
          <a:prstGeom prst="rect">
            <a:avLst/>
          </a:prstGeom>
          <a:noFill/>
        </p:spPr>
        <p:txBody>
          <a:bodyPr wrap="square" rtlCol="0">
            <a:spAutoFit/>
          </a:bodyPr>
          <a:lstStyle/>
          <a:p>
            <a:pPr algn="r"/>
            <a:r>
              <a:rPr lang="en-US" sz="900" dirty="0"/>
              <a:t>Modernize financial crime (AI)</a:t>
            </a:r>
            <a:endParaRPr lang="en-IN" sz="900" dirty="0"/>
          </a:p>
        </p:txBody>
      </p:sp>
      <p:sp>
        <p:nvSpPr>
          <p:cNvPr id="51" name="TextBox 50">
            <a:extLst>
              <a:ext uri="{FF2B5EF4-FFF2-40B4-BE49-F238E27FC236}">
                <a16:creationId xmlns:a16="http://schemas.microsoft.com/office/drawing/2014/main" id="{83CF923D-FCF6-1229-3B59-CFFA7A5BC812}"/>
              </a:ext>
            </a:extLst>
          </p:cNvPr>
          <p:cNvSpPr txBox="1"/>
          <p:nvPr/>
        </p:nvSpPr>
        <p:spPr>
          <a:xfrm>
            <a:off x="11200283" y="3414584"/>
            <a:ext cx="1292055" cy="369332"/>
          </a:xfrm>
          <a:prstGeom prst="rect">
            <a:avLst/>
          </a:prstGeom>
          <a:noFill/>
        </p:spPr>
        <p:txBody>
          <a:bodyPr wrap="square" rtlCol="0">
            <a:spAutoFit/>
          </a:bodyPr>
          <a:lstStyle/>
          <a:p>
            <a:pPr algn="r"/>
            <a:r>
              <a:rPr lang="en-US" sz="900" dirty="0"/>
              <a:t>Modernize/automate account opening</a:t>
            </a:r>
            <a:endParaRPr lang="en-IN" sz="900" dirty="0"/>
          </a:p>
        </p:txBody>
      </p:sp>
      <p:sp>
        <p:nvSpPr>
          <p:cNvPr id="52" name="TextBox 51">
            <a:extLst>
              <a:ext uri="{FF2B5EF4-FFF2-40B4-BE49-F238E27FC236}">
                <a16:creationId xmlns:a16="http://schemas.microsoft.com/office/drawing/2014/main" id="{FA75145A-1109-03F7-714F-1762EEFD85B9}"/>
              </a:ext>
            </a:extLst>
          </p:cNvPr>
          <p:cNvSpPr txBox="1"/>
          <p:nvPr/>
        </p:nvSpPr>
        <p:spPr>
          <a:xfrm>
            <a:off x="11068477" y="3964460"/>
            <a:ext cx="1423861" cy="369332"/>
          </a:xfrm>
          <a:prstGeom prst="rect">
            <a:avLst/>
          </a:prstGeom>
          <a:noFill/>
        </p:spPr>
        <p:txBody>
          <a:bodyPr wrap="square" rtlCol="0">
            <a:spAutoFit/>
          </a:bodyPr>
          <a:lstStyle/>
          <a:p>
            <a:pPr algn="r"/>
            <a:r>
              <a:rPr lang="en-US" sz="900" dirty="0"/>
              <a:t>Modernize/automate trade finance docs</a:t>
            </a:r>
            <a:endParaRPr lang="en-IN" sz="900" dirty="0"/>
          </a:p>
        </p:txBody>
      </p:sp>
      <p:sp>
        <p:nvSpPr>
          <p:cNvPr id="53" name="TextBox 52">
            <a:extLst>
              <a:ext uri="{FF2B5EF4-FFF2-40B4-BE49-F238E27FC236}">
                <a16:creationId xmlns:a16="http://schemas.microsoft.com/office/drawing/2014/main" id="{DE3DF585-47AE-69C7-53C9-C71ACE43EB2B}"/>
              </a:ext>
            </a:extLst>
          </p:cNvPr>
          <p:cNvSpPr txBox="1"/>
          <p:nvPr/>
        </p:nvSpPr>
        <p:spPr>
          <a:xfrm>
            <a:off x="11294076" y="4506098"/>
            <a:ext cx="1198262" cy="369332"/>
          </a:xfrm>
          <a:prstGeom prst="rect">
            <a:avLst/>
          </a:prstGeom>
          <a:noFill/>
        </p:spPr>
        <p:txBody>
          <a:bodyPr wrap="square" rtlCol="0">
            <a:spAutoFit/>
          </a:bodyPr>
          <a:lstStyle/>
          <a:p>
            <a:pPr algn="r"/>
            <a:r>
              <a:rPr lang="en-US" sz="900" dirty="0"/>
              <a:t>Modernize payments</a:t>
            </a:r>
            <a:endParaRPr lang="en-IN" sz="900" dirty="0"/>
          </a:p>
        </p:txBody>
      </p:sp>
      <p:sp>
        <p:nvSpPr>
          <p:cNvPr id="54" name="TextBox 53">
            <a:extLst>
              <a:ext uri="{FF2B5EF4-FFF2-40B4-BE49-F238E27FC236}">
                <a16:creationId xmlns:a16="http://schemas.microsoft.com/office/drawing/2014/main" id="{FCAA4710-91B4-7F16-DC0B-1345F731FE50}"/>
              </a:ext>
            </a:extLst>
          </p:cNvPr>
          <p:cNvSpPr txBox="1"/>
          <p:nvPr/>
        </p:nvSpPr>
        <p:spPr>
          <a:xfrm>
            <a:off x="11027288" y="5049795"/>
            <a:ext cx="1465050" cy="369332"/>
          </a:xfrm>
          <a:prstGeom prst="rect">
            <a:avLst/>
          </a:prstGeom>
          <a:noFill/>
        </p:spPr>
        <p:txBody>
          <a:bodyPr wrap="square" rtlCol="0">
            <a:spAutoFit/>
          </a:bodyPr>
          <a:lstStyle/>
          <a:p>
            <a:pPr algn="r"/>
            <a:r>
              <a:rPr lang="en-US" sz="900" dirty="0"/>
              <a:t>Modernize/automate credit applications</a:t>
            </a:r>
            <a:endParaRPr lang="en-IN" sz="900" dirty="0"/>
          </a:p>
        </p:txBody>
      </p:sp>
      <p:sp>
        <p:nvSpPr>
          <p:cNvPr id="55" name="TextBox 54">
            <a:extLst>
              <a:ext uri="{FF2B5EF4-FFF2-40B4-BE49-F238E27FC236}">
                <a16:creationId xmlns:a16="http://schemas.microsoft.com/office/drawing/2014/main" id="{1D64C165-8D4B-AD5D-D321-B0D21FCC5C9E}"/>
              </a:ext>
            </a:extLst>
          </p:cNvPr>
          <p:cNvSpPr txBox="1"/>
          <p:nvPr/>
        </p:nvSpPr>
        <p:spPr>
          <a:xfrm>
            <a:off x="11035526" y="5603789"/>
            <a:ext cx="1456812" cy="369332"/>
          </a:xfrm>
          <a:prstGeom prst="rect">
            <a:avLst/>
          </a:prstGeom>
          <a:noFill/>
        </p:spPr>
        <p:txBody>
          <a:bodyPr wrap="square" rtlCol="0">
            <a:spAutoFit/>
          </a:bodyPr>
          <a:lstStyle/>
          <a:p>
            <a:pPr algn="r"/>
            <a:r>
              <a:rPr lang="en-US" sz="900" dirty="0"/>
              <a:t>Modernize/automate loan management</a:t>
            </a:r>
            <a:endParaRPr lang="en-IN" sz="900" dirty="0"/>
          </a:p>
        </p:txBody>
      </p:sp>
      <p:sp>
        <p:nvSpPr>
          <p:cNvPr id="56" name="TextBox 55">
            <a:extLst>
              <a:ext uri="{FF2B5EF4-FFF2-40B4-BE49-F238E27FC236}">
                <a16:creationId xmlns:a16="http://schemas.microsoft.com/office/drawing/2014/main" id="{D0797ADD-C62E-9101-3798-A356CAA05552}"/>
              </a:ext>
            </a:extLst>
          </p:cNvPr>
          <p:cNvSpPr txBox="1"/>
          <p:nvPr/>
        </p:nvSpPr>
        <p:spPr>
          <a:xfrm>
            <a:off x="13440865" y="2180847"/>
            <a:ext cx="1019721" cy="707886"/>
          </a:xfrm>
          <a:prstGeom prst="rect">
            <a:avLst/>
          </a:prstGeom>
          <a:noFill/>
        </p:spPr>
        <p:txBody>
          <a:bodyPr wrap="square" rtlCol="0">
            <a:spAutoFit/>
          </a:bodyPr>
          <a:lstStyle/>
          <a:p>
            <a:r>
              <a:rPr lang="en-US" sz="800" dirty="0"/>
              <a:t>Overall reach of execs prioritizing a combination of these 4 AI-driven initiatives</a:t>
            </a:r>
            <a:endParaRPr lang="en-IN" sz="800" dirty="0"/>
          </a:p>
        </p:txBody>
      </p:sp>
      <p:sp>
        <p:nvSpPr>
          <p:cNvPr id="57" name="TextBox 56">
            <a:extLst>
              <a:ext uri="{FF2B5EF4-FFF2-40B4-BE49-F238E27FC236}">
                <a16:creationId xmlns:a16="http://schemas.microsoft.com/office/drawing/2014/main" id="{2A9DE2DC-6141-61B4-318A-0379BB0F01B6}"/>
              </a:ext>
            </a:extLst>
          </p:cNvPr>
          <p:cNvSpPr txBox="1"/>
          <p:nvPr/>
        </p:nvSpPr>
        <p:spPr>
          <a:xfrm>
            <a:off x="13506458" y="1834653"/>
            <a:ext cx="892448" cy="537562"/>
          </a:xfrm>
          <a:prstGeom prst="rect">
            <a:avLst/>
          </a:prstGeom>
          <a:noFill/>
        </p:spPr>
        <p:txBody>
          <a:bodyPr wrap="square" lIns="0" tIns="0" rIns="0" bIns="0" rtlCol="0">
            <a:noAutofit/>
          </a:bodyPr>
          <a:lstStyle/>
          <a:p>
            <a:pPr>
              <a:lnSpc>
                <a:spcPct val="110000"/>
              </a:lnSpc>
              <a:spcBef>
                <a:spcPts val="1800"/>
              </a:spcBef>
              <a:defRPr/>
            </a:pPr>
            <a:r>
              <a:rPr kumimoji="0" lang="en-US" sz="2400" i="0" u="none" strike="noStrike" kern="1200" cap="none" spc="-100" normalizeH="0" noProof="0" dirty="0">
                <a:ln>
                  <a:noFill/>
                </a:ln>
                <a:solidFill>
                  <a:srgbClr val="82D0FF"/>
                </a:solidFill>
                <a:effectLst/>
                <a:uLnTx/>
                <a:uFillTx/>
                <a:latin typeface="+mj-lt"/>
                <a:ea typeface="IBM Plex Sans" charset="0"/>
                <a:cs typeface="IBM Plex Sans" charset="0"/>
              </a:rPr>
              <a:t>78%</a:t>
            </a:r>
            <a:endParaRPr lang="en-IN" sz="2400" kern="100" spc="-100" dirty="0">
              <a:effectLst/>
              <a:ea typeface="Calibri" panose="020F0502020204030204" pitchFamily="34" charset="0"/>
              <a:cs typeface="Times New Roman" panose="02020603050405020304" pitchFamily="18" charset="0"/>
            </a:endParaRPr>
          </a:p>
        </p:txBody>
      </p:sp>
      <p:sp>
        <p:nvSpPr>
          <p:cNvPr id="58" name="Left Bracket 57">
            <a:extLst>
              <a:ext uri="{FF2B5EF4-FFF2-40B4-BE49-F238E27FC236}">
                <a16:creationId xmlns:a16="http://schemas.microsoft.com/office/drawing/2014/main" id="{9C5DBFAC-95F5-8C30-9732-77BDDDB51ACF}"/>
              </a:ext>
            </a:extLst>
          </p:cNvPr>
          <p:cNvSpPr/>
          <p:nvPr/>
        </p:nvSpPr>
        <p:spPr bwMode="auto">
          <a:xfrm rot="10800000">
            <a:off x="13269818" y="1157686"/>
            <a:ext cx="135938" cy="2167973"/>
          </a:xfrm>
          <a:prstGeom prst="leftBracket">
            <a:avLst>
              <a:gd name="adj" fmla="val 0"/>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4006856-9412-FB18-4DEE-DBC833419D2B}"/>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11" name="Group 10">
            <a:extLst>
              <a:ext uri="{FF2B5EF4-FFF2-40B4-BE49-F238E27FC236}">
                <a16:creationId xmlns:a16="http://schemas.microsoft.com/office/drawing/2014/main" id="{590D25B9-818D-4F76-79C0-BF9131E57F50}"/>
              </a:ext>
            </a:extLst>
          </p:cNvPr>
          <p:cNvGrpSpPr/>
          <p:nvPr/>
        </p:nvGrpSpPr>
        <p:grpSpPr>
          <a:xfrm>
            <a:off x="12931553" y="319424"/>
            <a:ext cx="1173393" cy="135875"/>
            <a:chOff x="12931553" y="319424"/>
            <a:chExt cx="1173393" cy="135875"/>
          </a:xfrm>
        </p:grpSpPr>
        <p:sp>
          <p:nvSpPr>
            <p:cNvPr id="12" name="TextBox 11">
              <a:extLst>
                <a:ext uri="{FF2B5EF4-FFF2-40B4-BE49-F238E27FC236}">
                  <a16:creationId xmlns:a16="http://schemas.microsoft.com/office/drawing/2014/main" id="{2C0BB67C-2906-09E6-D64A-A3C24E3BD8CA}"/>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7"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3" name="Picture 12">
              <a:extLst>
                <a:ext uri="{FF2B5EF4-FFF2-40B4-BE49-F238E27FC236}">
                  <a16:creationId xmlns:a16="http://schemas.microsoft.com/office/drawing/2014/main" id="{377F89AB-24FD-B938-CBC0-CBBBAC79EFF2}"/>
                </a:ext>
              </a:extLst>
            </p:cNvPr>
            <p:cNvPicPr>
              <a:picLocks noChangeAspect="1"/>
            </p:cNvPicPr>
            <p:nvPr/>
          </p:nvPicPr>
          <p:blipFill>
            <a:blip r:embed="rId8"/>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764593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18A8D3-BA28-33D4-E1F1-1C545AD0548C}"/>
              </a:ext>
            </a:extLst>
          </p:cNvPr>
          <p:cNvSpPr txBox="1"/>
          <p:nvPr/>
        </p:nvSpPr>
        <p:spPr>
          <a:xfrm>
            <a:off x="3886200" y="1252728"/>
            <a:ext cx="6766560" cy="4149854"/>
          </a:xfrm>
          <a:prstGeom prst="rect">
            <a:avLst/>
          </a:prstGeom>
          <a:noFill/>
        </p:spPr>
        <p:txBody>
          <a:bodyPr wrap="square" lIns="0" tIns="0" rIns="0" bIns="0" rtlCol="0" anchor="t">
            <a:spAutoFit/>
          </a:bodyPr>
          <a:lstStyle/>
          <a:p>
            <a:pPr>
              <a:lnSpc>
                <a:spcPct val="110000"/>
              </a:lnSpc>
              <a:spcAft>
                <a:spcPts val="360"/>
              </a:spcAft>
            </a:pPr>
            <a:r>
              <a:rPr lang="en-US" sz="1800" dirty="0"/>
              <a:t>Hybrid cloud is a “must have” for transforming of financial institutions’ business architectures from monolithic, inflexible, complex, and expensive setups to open, modular, agile, and automated design.</a:t>
            </a:r>
            <a:r>
              <a:rPr lang="en-US" sz="1800" baseline="30000" dirty="0"/>
              <a:t>3</a:t>
            </a:r>
          </a:p>
          <a:p>
            <a:pPr>
              <a:lnSpc>
                <a:spcPct val="110000"/>
              </a:lnSpc>
              <a:spcAft>
                <a:spcPts val="360"/>
              </a:spcAft>
            </a:pPr>
            <a:endParaRPr lang="en-US" sz="1800" dirty="0"/>
          </a:p>
          <a:p>
            <a:pPr marL="285750" indent="-285750">
              <a:spcAft>
                <a:spcPts val="360"/>
              </a:spcAft>
              <a:buFont typeface="System Font Regular"/>
              <a:buChar char="–"/>
            </a:pPr>
            <a:r>
              <a:rPr lang="en-US" sz="1400" dirty="0">
                <a:ea typeface="IBM Plex Sans" charset="0"/>
                <a:cs typeface="IBM Plex Sans" charset="0"/>
              </a:rPr>
              <a:t>Bank executives anticipate an upward trend towards hybrid cloud, which can help improve the languishing financial measures, cost-to-income ratio (</a:t>
            </a:r>
            <a:r>
              <a:rPr lang="en-US" sz="1400" dirty="0">
                <a:ea typeface="IBM Plex Sans" charset="0"/>
                <a:cs typeface="IBM Plex Sans" charset="0"/>
                <a:hlinkClick r:id="rId3" action="ppaction://hlinksldjump"/>
              </a:rPr>
              <a:t>CIR</a:t>
            </a:r>
            <a:r>
              <a:rPr lang="en-US" sz="1400" dirty="0">
                <a:ea typeface="IBM Plex Sans" charset="0"/>
                <a:cs typeface="IBM Plex Sans" charset="0"/>
              </a:rPr>
              <a:t>) and return on equity (</a:t>
            </a:r>
            <a:r>
              <a:rPr lang="en-US" sz="1400" dirty="0">
                <a:ea typeface="IBM Plex Sans" charset="0"/>
                <a:cs typeface="IBM Plex Sans" charset="0"/>
                <a:hlinkClick r:id="rId4" action="ppaction://hlinksldjump"/>
              </a:rPr>
              <a:t>ROE</a:t>
            </a:r>
            <a:r>
              <a:rPr lang="en-US" sz="1400" dirty="0">
                <a:ea typeface="IBM Plex Sans" charset="0"/>
                <a:cs typeface="IBM Plex Sans" charset="0"/>
              </a:rPr>
              <a:t>).</a:t>
            </a:r>
            <a:r>
              <a:rPr lang="en-US" sz="1400" baseline="30000" dirty="0">
                <a:ea typeface="IBM Plex Sans" charset="0"/>
                <a:cs typeface="IBM Plex Sans" charset="0"/>
              </a:rPr>
              <a:t>4</a:t>
            </a:r>
          </a:p>
          <a:p>
            <a:pPr marL="285750" indent="-285750">
              <a:spcAft>
                <a:spcPts val="360"/>
              </a:spcAft>
              <a:buFont typeface="System Font Regular"/>
              <a:buChar char="–"/>
            </a:pPr>
            <a:r>
              <a:rPr lang="en-US" sz="1400" dirty="0">
                <a:ea typeface="IBM Plex Sans" charset="0"/>
                <a:cs typeface="IBM Plex Sans" charset="0"/>
              </a:rPr>
              <a:t>Mastering hybrid cloud means improving financial institutions’ cybersecurity posture, solves the architectural challenges related to scaling and partnerships, increases employee productivity, and optimizes IT costs.</a:t>
            </a:r>
            <a:endParaRPr lang="en-US" sz="1400" dirty="0">
              <a:highlight>
                <a:srgbClr val="FFFF00"/>
              </a:highlight>
              <a:ea typeface="IBM Plex Sans" charset="0"/>
              <a:cs typeface="IBM Plex Sans" charset="0"/>
            </a:endParaRPr>
          </a:p>
          <a:p>
            <a:pPr marL="285750" indent="-285750">
              <a:spcAft>
                <a:spcPts val="360"/>
              </a:spcAft>
              <a:buFont typeface="System Font Regular"/>
              <a:buChar char="–"/>
            </a:pPr>
            <a:r>
              <a:rPr lang="en-US" sz="1400" dirty="0"/>
              <a:t>Embedding financial services into the user ecosystems of other industries using cloud speeds up the launch of customer-centric business models and enables interoperability of data among partners.</a:t>
            </a:r>
          </a:p>
          <a:p>
            <a:pPr marL="285750" indent="-285750">
              <a:spcAft>
                <a:spcPts val="360"/>
              </a:spcAft>
              <a:buFont typeface="System Font Regular"/>
              <a:buChar char="–"/>
            </a:pPr>
            <a:r>
              <a:rPr lang="en-US" sz="1400" dirty="0">
                <a:latin typeface="IBM Plex Sans Light" panose="020B0403050203000203" pitchFamily="34" charset="0"/>
                <a:ea typeface="IBM Plex Sans" charset="0"/>
                <a:cs typeface="IBM Plex Sans" charset="0"/>
                <a:hlinkClick r:id="rId5"/>
              </a:rPr>
              <a:t>62%</a:t>
            </a:r>
            <a:r>
              <a:rPr lang="en-US" sz="1400" dirty="0">
                <a:latin typeface="IBM Plex Sans Light" panose="020B0403050203000203" pitchFamily="34" charset="0"/>
                <a:ea typeface="IBM Plex Sans" charset="0"/>
                <a:cs typeface="IBM Plex Sans" charset="0"/>
              </a:rPr>
              <a:t> of chief data officers in financial institutions are utilizing hybrid cloud to unlock value from data to a large extent.</a:t>
            </a:r>
            <a:r>
              <a:rPr lang="en-US" sz="1400" baseline="30000" dirty="0">
                <a:latin typeface="IBM Plex Sans Light" panose="020B0403050203000203" pitchFamily="34" charset="0"/>
                <a:ea typeface="IBM Plex Sans" charset="0"/>
                <a:cs typeface="IBM Plex Sans" charset="0"/>
              </a:rPr>
              <a:t>5</a:t>
            </a:r>
            <a:r>
              <a:rPr lang="en-US" sz="1400" dirty="0">
                <a:latin typeface="IBM Plex Sans Light" panose="020B0403050203000203" pitchFamily="34" charset="0"/>
                <a:ea typeface="IBM Plex Sans" charset="0"/>
                <a:cs typeface="IBM Plex Sans" charset="0"/>
              </a:rPr>
              <a:t> </a:t>
            </a:r>
          </a:p>
        </p:txBody>
      </p:sp>
      <p:sp>
        <p:nvSpPr>
          <p:cNvPr id="2" name="TextBox 1">
            <a:extLst>
              <a:ext uri="{FF2B5EF4-FFF2-40B4-BE49-F238E27FC236}">
                <a16:creationId xmlns:a16="http://schemas.microsoft.com/office/drawing/2014/main" id="{93BEB7C1-2EF4-2641-BD65-FFE89DB2C34B}"/>
              </a:ext>
            </a:extLst>
          </p:cNvPr>
          <p:cNvSpPr txBox="1"/>
          <p:nvPr/>
        </p:nvSpPr>
        <p:spPr>
          <a:xfrm>
            <a:off x="11311128" y="1252728"/>
            <a:ext cx="3000777" cy="441960"/>
          </a:xfrm>
          <a:prstGeom prst="rect">
            <a:avLst/>
          </a:prstGeom>
          <a:noFill/>
        </p:spPr>
        <p:txBody>
          <a:bodyPr wrap="square" lIns="0" tIns="0" rIns="0" bIns="0" rtlCol="0" anchor="b">
            <a:noAutofit/>
          </a:bodyPr>
          <a:lstStyle/>
          <a:p>
            <a:pPr>
              <a:lnSpc>
                <a:spcPct val="110000"/>
              </a:lnSpc>
              <a:spcAft>
                <a:spcPts val="300"/>
              </a:spcAft>
            </a:pPr>
            <a:r>
              <a:rPr lang="en-US" sz="1400" b="1" dirty="0">
                <a:latin typeface="IBM Plex Sans Light" panose="020B0403050203000203" pitchFamily="34" charset="0"/>
                <a:ea typeface="IBM Plex Sans" charset="0"/>
                <a:cs typeface="IBM Plex Sans" charset="0"/>
              </a:rPr>
              <a:t>Bank executives anticipate an upward trend toward hybrid cloud</a:t>
            </a:r>
            <a:r>
              <a:rPr lang="en-US" sz="1400" b="1" baseline="30000" dirty="0">
                <a:latin typeface="IBM Plex Sans Light" panose="020B0403050203000203" pitchFamily="34" charset="0"/>
                <a:ea typeface="IBM Plex Sans" charset="0"/>
                <a:cs typeface="IBM Plex Sans" charset="0"/>
                <a:hlinkClick r:id="rId6"/>
              </a:rPr>
              <a:t>2</a:t>
            </a:r>
            <a:endParaRPr lang="en-US" sz="1400" b="1" baseline="30000" dirty="0">
              <a:latin typeface="IBM Plex Sans Light" panose="020B0403050203000203" pitchFamily="34" charset="0"/>
              <a:ea typeface="IBM Plex Sans" charset="0"/>
              <a:cs typeface="IBM Plex Sans" charset="0"/>
            </a:endParaRPr>
          </a:p>
        </p:txBody>
      </p:sp>
      <p:sp>
        <p:nvSpPr>
          <p:cNvPr id="6" name="TextBox 5">
            <a:extLst>
              <a:ext uri="{FF2B5EF4-FFF2-40B4-BE49-F238E27FC236}">
                <a16:creationId xmlns:a16="http://schemas.microsoft.com/office/drawing/2014/main" id="{9553F4C3-85FF-BB34-068C-87154C9D9CB2}"/>
              </a:ext>
            </a:extLst>
          </p:cNvPr>
          <p:cNvSpPr txBox="1"/>
          <p:nvPr/>
        </p:nvSpPr>
        <p:spPr>
          <a:xfrm>
            <a:off x="442824" y="6759146"/>
            <a:ext cx="2986176" cy="1028306"/>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6"/>
              </a:rPr>
              <a:t>Foundations of banking excellence</a:t>
            </a:r>
            <a:endParaRPr lang="en-US" sz="1200" dirty="0">
              <a:latin typeface="IBM Plex Sans Light" panose="020B0403050203000203" pitchFamily="34" charset="0"/>
              <a:ea typeface="IBM Plex Sans" charset="0"/>
              <a:cs typeface="IBM Plex Sans" charset="0"/>
            </a:endParaRP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7"/>
              </a:rPr>
              <a:t>Mastering hybrid cloud</a:t>
            </a:r>
            <a:endParaRPr lang="en-US" sz="1200" dirty="0">
              <a:latin typeface="IBM Plex Sans Light" panose="020B0403050203000203" pitchFamily="34" charset="0"/>
              <a:ea typeface="IBM Plex Sans" charset="0"/>
              <a:cs typeface="IBM Plex Sans" charset="0"/>
            </a:endParaRPr>
          </a:p>
        </p:txBody>
      </p:sp>
      <p:sp>
        <p:nvSpPr>
          <p:cNvPr id="4" name="Title 1">
            <a:extLst>
              <a:ext uri="{FF2B5EF4-FFF2-40B4-BE49-F238E27FC236}">
                <a16:creationId xmlns:a16="http://schemas.microsoft.com/office/drawing/2014/main" id="{7FE796D3-9FE4-7C69-F89E-D0AC436A0921}"/>
              </a:ext>
            </a:extLst>
          </p:cNvPr>
          <p:cNvSpPr txBox="1">
            <a:spLocks/>
          </p:cNvSpPr>
          <p:nvPr/>
        </p:nvSpPr>
        <p:spPr>
          <a:xfrm>
            <a:off x="432486" y="1143000"/>
            <a:ext cx="2971796" cy="1926534"/>
          </a:xfrm>
          <a:prstGeom prst="rect">
            <a:avLst/>
          </a:prstGeom>
        </p:spPr>
        <p:txBody>
          <a:bodyPr lIns="0"/>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600" kern="0" dirty="0"/>
              <a:t>Technologies</a:t>
            </a:r>
            <a:br>
              <a:rPr lang="en-US" kern="0" dirty="0"/>
            </a:br>
            <a:r>
              <a:rPr lang="en-US" kern="0" dirty="0">
                <a:latin typeface="IBM Plex Sans ExtLt" panose="020B0303050203000203" pitchFamily="34" charset="0"/>
              </a:rPr>
              <a:t>Hybrid cloud</a:t>
            </a:r>
            <a:br>
              <a:rPr lang="en-US" kern="0" dirty="0"/>
            </a:br>
            <a:br>
              <a:rPr lang="en-US" kern="0" dirty="0"/>
            </a:br>
            <a:endParaRPr lang="en-US" kern="0" dirty="0"/>
          </a:p>
        </p:txBody>
      </p:sp>
      <p:grpSp>
        <p:nvGrpSpPr>
          <p:cNvPr id="5" name="Group 4">
            <a:extLst>
              <a:ext uri="{FF2B5EF4-FFF2-40B4-BE49-F238E27FC236}">
                <a16:creationId xmlns:a16="http://schemas.microsoft.com/office/drawing/2014/main" id="{15CAD55D-3D10-8A8C-4BA2-BF6D49D11BC0}"/>
              </a:ext>
            </a:extLst>
          </p:cNvPr>
          <p:cNvGrpSpPr/>
          <p:nvPr/>
        </p:nvGrpSpPr>
        <p:grpSpPr>
          <a:xfrm>
            <a:off x="457200" y="2251193"/>
            <a:ext cx="2728072" cy="152400"/>
            <a:chOff x="457200" y="2362200"/>
            <a:chExt cx="2728072" cy="152400"/>
          </a:xfrm>
        </p:grpSpPr>
        <p:cxnSp>
          <p:nvCxnSpPr>
            <p:cNvPr id="7" name="Straight Connector 6">
              <a:extLst>
                <a:ext uri="{FF2B5EF4-FFF2-40B4-BE49-F238E27FC236}">
                  <a16:creationId xmlns:a16="http://schemas.microsoft.com/office/drawing/2014/main" id="{0BD6C199-7B7F-DB3E-A727-86C51D3FBF22}"/>
                </a:ext>
              </a:extLst>
            </p:cNvPr>
            <p:cNvCxnSpPr>
              <a:cxnSpLocks/>
              <a:endCxn id="13" idx="2"/>
            </p:cNvCxnSpPr>
            <p:nvPr/>
          </p:nvCxnSpPr>
          <p:spPr bwMode="auto">
            <a:xfrm>
              <a:off x="476250" y="2438400"/>
              <a:ext cx="2556622"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BE1A098-0B2F-E099-89AF-DBFD2965C93D}"/>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0" name="Oval 9">
              <a:extLst>
                <a:ext uri="{FF2B5EF4-FFF2-40B4-BE49-F238E27FC236}">
                  <a16:creationId xmlns:a16="http://schemas.microsoft.com/office/drawing/2014/main" id="{D9DA0A84-B910-8D7C-C621-B4CC69B5C553}"/>
                </a:ext>
              </a:extLst>
            </p:cNvPr>
            <p:cNvSpPr/>
            <p:nvPr/>
          </p:nvSpPr>
          <p:spPr bwMode="auto">
            <a:xfrm>
              <a:off x="111442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1" name="Oval 10">
              <a:extLst>
                <a:ext uri="{FF2B5EF4-FFF2-40B4-BE49-F238E27FC236}">
                  <a16:creationId xmlns:a16="http://schemas.microsoft.com/office/drawing/2014/main" id="{B33879D4-57A5-E389-439E-52EF3AE95920}"/>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2" name="Oval 11">
              <a:extLst>
                <a:ext uri="{FF2B5EF4-FFF2-40B4-BE49-F238E27FC236}">
                  <a16:creationId xmlns:a16="http://schemas.microsoft.com/office/drawing/2014/main" id="{1323B7A0-6428-398F-84B9-8EC2016FB5B6}"/>
                </a:ext>
              </a:extLst>
            </p:cNvPr>
            <p:cNvSpPr/>
            <p:nvPr/>
          </p:nvSpPr>
          <p:spPr bwMode="auto">
            <a:xfrm>
              <a:off x="242887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3" name="Oval 12">
              <a:extLst>
                <a:ext uri="{FF2B5EF4-FFF2-40B4-BE49-F238E27FC236}">
                  <a16:creationId xmlns:a16="http://schemas.microsoft.com/office/drawing/2014/main" id="{95606FEF-5D61-7BA4-F4D7-40258EB25F5E}"/>
                </a:ext>
              </a:extLst>
            </p:cNvPr>
            <p:cNvSpPr/>
            <p:nvPr/>
          </p:nvSpPr>
          <p:spPr bwMode="auto">
            <a:xfrm>
              <a:off x="3032872"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18" name="Rectangle 17">
            <a:extLst>
              <a:ext uri="{FF2B5EF4-FFF2-40B4-BE49-F238E27FC236}">
                <a16:creationId xmlns:a16="http://schemas.microsoft.com/office/drawing/2014/main" id="{17459823-56F1-C1D5-F604-599336ADDA18}"/>
              </a:ext>
            </a:extLst>
          </p:cNvPr>
          <p:cNvSpPr/>
          <p:nvPr/>
        </p:nvSpPr>
        <p:spPr bwMode="auto">
          <a:xfrm>
            <a:off x="11342510" y="2092703"/>
            <a:ext cx="393539" cy="1805650"/>
          </a:xfrm>
          <a:prstGeom prst="rect">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9" name="Rectangle 18">
            <a:extLst>
              <a:ext uri="{FF2B5EF4-FFF2-40B4-BE49-F238E27FC236}">
                <a16:creationId xmlns:a16="http://schemas.microsoft.com/office/drawing/2014/main" id="{DBBF9BFB-D21F-07C5-B0B0-1EC0670952D1}"/>
              </a:ext>
            </a:extLst>
          </p:cNvPr>
          <p:cNvSpPr/>
          <p:nvPr/>
        </p:nvSpPr>
        <p:spPr bwMode="auto">
          <a:xfrm>
            <a:off x="11883400" y="2220023"/>
            <a:ext cx="393539" cy="1678329"/>
          </a:xfrm>
          <a:prstGeom prst="rect">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0" name="Rectangle 19">
            <a:extLst>
              <a:ext uri="{FF2B5EF4-FFF2-40B4-BE49-F238E27FC236}">
                <a16:creationId xmlns:a16="http://schemas.microsoft.com/office/drawing/2014/main" id="{A8402127-8691-7AF5-BA86-1333DD6F05B6}"/>
              </a:ext>
            </a:extLst>
          </p:cNvPr>
          <p:cNvSpPr/>
          <p:nvPr/>
        </p:nvSpPr>
        <p:spPr bwMode="auto">
          <a:xfrm>
            <a:off x="12803285" y="3203871"/>
            <a:ext cx="393539" cy="694481"/>
          </a:xfrm>
          <a:prstGeom prst="rect">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1" name="Rectangle 20">
            <a:extLst>
              <a:ext uri="{FF2B5EF4-FFF2-40B4-BE49-F238E27FC236}">
                <a16:creationId xmlns:a16="http://schemas.microsoft.com/office/drawing/2014/main" id="{0E126830-A6C2-1248-6D18-E6756B89902C}"/>
              </a:ext>
            </a:extLst>
          </p:cNvPr>
          <p:cNvSpPr/>
          <p:nvPr/>
        </p:nvSpPr>
        <p:spPr bwMode="auto">
          <a:xfrm>
            <a:off x="13353344" y="3076551"/>
            <a:ext cx="393539" cy="821801"/>
          </a:xfrm>
          <a:prstGeom prst="rect">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2" name="TextBox 21">
            <a:extLst>
              <a:ext uri="{FF2B5EF4-FFF2-40B4-BE49-F238E27FC236}">
                <a16:creationId xmlns:a16="http://schemas.microsoft.com/office/drawing/2014/main" id="{57ED94C9-7F3F-124A-4D62-F6D8624233A6}"/>
              </a:ext>
            </a:extLst>
          </p:cNvPr>
          <p:cNvSpPr txBox="1"/>
          <p:nvPr/>
        </p:nvSpPr>
        <p:spPr>
          <a:xfrm>
            <a:off x="11263806" y="4203431"/>
            <a:ext cx="1208610" cy="400110"/>
          </a:xfrm>
          <a:prstGeom prst="rect">
            <a:avLst/>
          </a:prstGeom>
          <a:noFill/>
        </p:spPr>
        <p:txBody>
          <a:bodyPr wrap="square" rtlCol="0">
            <a:spAutoFit/>
          </a:bodyPr>
          <a:lstStyle/>
          <a:p>
            <a:r>
              <a:rPr lang="en-US" sz="1000" b="1" dirty="0"/>
              <a:t>Monolithic private, or public</a:t>
            </a:r>
            <a:endParaRPr lang="en-IN" sz="1000" b="1" dirty="0"/>
          </a:p>
        </p:txBody>
      </p:sp>
      <p:sp>
        <p:nvSpPr>
          <p:cNvPr id="23" name="TextBox 22">
            <a:extLst>
              <a:ext uri="{FF2B5EF4-FFF2-40B4-BE49-F238E27FC236}">
                <a16:creationId xmlns:a16="http://schemas.microsoft.com/office/drawing/2014/main" id="{065CD5F8-182E-DA66-F8F0-EF24962B2F18}"/>
              </a:ext>
            </a:extLst>
          </p:cNvPr>
          <p:cNvSpPr txBox="1"/>
          <p:nvPr/>
        </p:nvSpPr>
        <p:spPr>
          <a:xfrm>
            <a:off x="12717271" y="4203431"/>
            <a:ext cx="1222976" cy="246221"/>
          </a:xfrm>
          <a:prstGeom prst="rect">
            <a:avLst/>
          </a:prstGeom>
          <a:noFill/>
        </p:spPr>
        <p:txBody>
          <a:bodyPr wrap="square" rtlCol="0">
            <a:spAutoFit/>
          </a:bodyPr>
          <a:lstStyle/>
          <a:p>
            <a:r>
              <a:rPr lang="en-US" sz="1000" b="1" dirty="0"/>
              <a:t>Hybrid cloud</a:t>
            </a:r>
            <a:endParaRPr lang="en-IN" sz="1000" b="1" dirty="0"/>
          </a:p>
        </p:txBody>
      </p:sp>
      <p:sp>
        <p:nvSpPr>
          <p:cNvPr id="25" name="TextBox 24">
            <a:extLst>
              <a:ext uri="{FF2B5EF4-FFF2-40B4-BE49-F238E27FC236}">
                <a16:creationId xmlns:a16="http://schemas.microsoft.com/office/drawing/2014/main" id="{2A8FB2D8-27AD-D5F3-E166-09C14C9D6BD5}"/>
              </a:ext>
            </a:extLst>
          </p:cNvPr>
          <p:cNvSpPr txBox="1"/>
          <p:nvPr/>
        </p:nvSpPr>
        <p:spPr>
          <a:xfrm>
            <a:off x="11270872" y="1871711"/>
            <a:ext cx="536815" cy="230832"/>
          </a:xfrm>
          <a:prstGeom prst="rect">
            <a:avLst/>
          </a:prstGeom>
          <a:noFill/>
        </p:spPr>
        <p:txBody>
          <a:bodyPr wrap="square" rtlCol="0">
            <a:spAutoFit/>
          </a:bodyPr>
          <a:lstStyle/>
          <a:p>
            <a:pPr algn="ctr"/>
            <a:r>
              <a:rPr lang="en-US" sz="900" dirty="0"/>
              <a:t>72%</a:t>
            </a:r>
            <a:endParaRPr lang="en-IN" sz="900" dirty="0"/>
          </a:p>
        </p:txBody>
      </p:sp>
      <p:sp>
        <p:nvSpPr>
          <p:cNvPr id="26" name="TextBox 25">
            <a:extLst>
              <a:ext uri="{FF2B5EF4-FFF2-40B4-BE49-F238E27FC236}">
                <a16:creationId xmlns:a16="http://schemas.microsoft.com/office/drawing/2014/main" id="{57857146-B930-9A47-2FE6-29B24B0EBE31}"/>
              </a:ext>
            </a:extLst>
          </p:cNvPr>
          <p:cNvSpPr txBox="1"/>
          <p:nvPr/>
        </p:nvSpPr>
        <p:spPr>
          <a:xfrm>
            <a:off x="11811762" y="1977813"/>
            <a:ext cx="536815" cy="230832"/>
          </a:xfrm>
          <a:prstGeom prst="rect">
            <a:avLst/>
          </a:prstGeom>
          <a:noFill/>
        </p:spPr>
        <p:txBody>
          <a:bodyPr wrap="square" rtlCol="0">
            <a:spAutoFit/>
          </a:bodyPr>
          <a:lstStyle/>
          <a:p>
            <a:pPr algn="ctr"/>
            <a:r>
              <a:rPr lang="en-US" sz="900" dirty="0"/>
              <a:t>67%</a:t>
            </a:r>
            <a:endParaRPr lang="en-IN" sz="900" dirty="0"/>
          </a:p>
        </p:txBody>
      </p:sp>
      <p:sp>
        <p:nvSpPr>
          <p:cNvPr id="27" name="TextBox 26">
            <a:extLst>
              <a:ext uri="{FF2B5EF4-FFF2-40B4-BE49-F238E27FC236}">
                <a16:creationId xmlns:a16="http://schemas.microsoft.com/office/drawing/2014/main" id="{9737E4F0-00AB-5D3A-DFE9-7B3190ED844D}"/>
              </a:ext>
            </a:extLst>
          </p:cNvPr>
          <p:cNvSpPr txBox="1"/>
          <p:nvPr/>
        </p:nvSpPr>
        <p:spPr>
          <a:xfrm>
            <a:off x="12788387" y="2980952"/>
            <a:ext cx="423335" cy="230832"/>
          </a:xfrm>
          <a:prstGeom prst="rect">
            <a:avLst/>
          </a:prstGeom>
          <a:noFill/>
        </p:spPr>
        <p:txBody>
          <a:bodyPr wrap="square" rtlCol="0">
            <a:spAutoFit/>
          </a:bodyPr>
          <a:lstStyle/>
          <a:p>
            <a:pPr algn="ctr"/>
            <a:r>
              <a:rPr lang="en-US" sz="900" dirty="0"/>
              <a:t>28%</a:t>
            </a:r>
            <a:endParaRPr lang="en-IN" sz="900" dirty="0"/>
          </a:p>
        </p:txBody>
      </p:sp>
      <p:sp>
        <p:nvSpPr>
          <p:cNvPr id="28" name="TextBox 27">
            <a:extLst>
              <a:ext uri="{FF2B5EF4-FFF2-40B4-BE49-F238E27FC236}">
                <a16:creationId xmlns:a16="http://schemas.microsoft.com/office/drawing/2014/main" id="{29E3D694-2748-DDC5-5378-277167DCF2CF}"/>
              </a:ext>
            </a:extLst>
          </p:cNvPr>
          <p:cNvSpPr txBox="1"/>
          <p:nvPr/>
        </p:nvSpPr>
        <p:spPr>
          <a:xfrm>
            <a:off x="13328855" y="2855560"/>
            <a:ext cx="442517" cy="230832"/>
          </a:xfrm>
          <a:prstGeom prst="rect">
            <a:avLst/>
          </a:prstGeom>
          <a:noFill/>
        </p:spPr>
        <p:txBody>
          <a:bodyPr wrap="square" rtlCol="0">
            <a:spAutoFit/>
          </a:bodyPr>
          <a:lstStyle/>
          <a:p>
            <a:pPr algn="ctr"/>
            <a:r>
              <a:rPr lang="en-US" sz="900" dirty="0"/>
              <a:t>33%</a:t>
            </a:r>
            <a:endParaRPr lang="en-IN" sz="900" dirty="0"/>
          </a:p>
        </p:txBody>
      </p:sp>
      <p:sp>
        <p:nvSpPr>
          <p:cNvPr id="29" name="TextBox 28">
            <a:extLst>
              <a:ext uri="{FF2B5EF4-FFF2-40B4-BE49-F238E27FC236}">
                <a16:creationId xmlns:a16="http://schemas.microsoft.com/office/drawing/2014/main" id="{2596FE33-DD9C-5CDB-A6D8-DD93BE967B99}"/>
              </a:ext>
            </a:extLst>
          </p:cNvPr>
          <p:cNvSpPr txBox="1"/>
          <p:nvPr/>
        </p:nvSpPr>
        <p:spPr>
          <a:xfrm>
            <a:off x="12766371" y="3927289"/>
            <a:ext cx="467367" cy="230832"/>
          </a:xfrm>
          <a:prstGeom prst="rect">
            <a:avLst/>
          </a:prstGeom>
          <a:noFill/>
        </p:spPr>
        <p:txBody>
          <a:bodyPr wrap="square" rtlCol="0">
            <a:spAutoFit/>
          </a:bodyPr>
          <a:lstStyle/>
          <a:p>
            <a:pPr algn="ctr"/>
            <a:r>
              <a:rPr lang="en-US" sz="900" dirty="0"/>
              <a:t>2022</a:t>
            </a:r>
            <a:endParaRPr lang="en-IN" sz="900" dirty="0"/>
          </a:p>
        </p:txBody>
      </p:sp>
      <p:sp>
        <p:nvSpPr>
          <p:cNvPr id="30" name="TextBox 29">
            <a:extLst>
              <a:ext uri="{FF2B5EF4-FFF2-40B4-BE49-F238E27FC236}">
                <a16:creationId xmlns:a16="http://schemas.microsoft.com/office/drawing/2014/main" id="{9C9F0E0F-F2C2-1C8D-B1F3-CEA541AE4D88}"/>
              </a:ext>
            </a:extLst>
          </p:cNvPr>
          <p:cNvSpPr txBox="1"/>
          <p:nvPr/>
        </p:nvSpPr>
        <p:spPr>
          <a:xfrm>
            <a:off x="13321513" y="3927289"/>
            <a:ext cx="457200" cy="234923"/>
          </a:xfrm>
          <a:prstGeom prst="rect">
            <a:avLst/>
          </a:prstGeom>
          <a:noFill/>
        </p:spPr>
        <p:txBody>
          <a:bodyPr wrap="square" rtlCol="0">
            <a:spAutoFit/>
          </a:bodyPr>
          <a:lstStyle/>
          <a:p>
            <a:pPr algn="ctr"/>
            <a:r>
              <a:rPr lang="en-US" sz="900" dirty="0"/>
              <a:t>2023</a:t>
            </a:r>
            <a:endParaRPr lang="en-IN" sz="900" dirty="0"/>
          </a:p>
        </p:txBody>
      </p:sp>
      <p:sp>
        <p:nvSpPr>
          <p:cNvPr id="31" name="TextBox 30">
            <a:extLst>
              <a:ext uri="{FF2B5EF4-FFF2-40B4-BE49-F238E27FC236}">
                <a16:creationId xmlns:a16="http://schemas.microsoft.com/office/drawing/2014/main" id="{6D37D0B1-4C32-332E-E54F-DD100DFDB980}"/>
              </a:ext>
            </a:extLst>
          </p:cNvPr>
          <p:cNvSpPr txBox="1"/>
          <p:nvPr/>
        </p:nvSpPr>
        <p:spPr>
          <a:xfrm>
            <a:off x="11270872" y="3927290"/>
            <a:ext cx="536815" cy="230832"/>
          </a:xfrm>
          <a:prstGeom prst="rect">
            <a:avLst/>
          </a:prstGeom>
          <a:noFill/>
        </p:spPr>
        <p:txBody>
          <a:bodyPr wrap="square" rtlCol="0">
            <a:spAutoFit/>
          </a:bodyPr>
          <a:lstStyle/>
          <a:p>
            <a:pPr algn="ctr"/>
            <a:r>
              <a:rPr lang="en-US" sz="900" dirty="0"/>
              <a:t>2022</a:t>
            </a:r>
            <a:endParaRPr lang="en-IN" sz="900" dirty="0"/>
          </a:p>
        </p:txBody>
      </p:sp>
      <p:sp>
        <p:nvSpPr>
          <p:cNvPr id="32" name="TextBox 31">
            <a:extLst>
              <a:ext uri="{FF2B5EF4-FFF2-40B4-BE49-F238E27FC236}">
                <a16:creationId xmlns:a16="http://schemas.microsoft.com/office/drawing/2014/main" id="{8D361155-76E5-8655-5FA0-B188574F1197}"/>
              </a:ext>
            </a:extLst>
          </p:cNvPr>
          <p:cNvSpPr txBox="1"/>
          <p:nvPr/>
        </p:nvSpPr>
        <p:spPr>
          <a:xfrm>
            <a:off x="11811762" y="3927290"/>
            <a:ext cx="536815" cy="230832"/>
          </a:xfrm>
          <a:prstGeom prst="rect">
            <a:avLst/>
          </a:prstGeom>
          <a:noFill/>
        </p:spPr>
        <p:txBody>
          <a:bodyPr wrap="square" rtlCol="0">
            <a:spAutoFit/>
          </a:bodyPr>
          <a:lstStyle/>
          <a:p>
            <a:pPr algn="ctr"/>
            <a:r>
              <a:rPr lang="en-US" sz="900" dirty="0"/>
              <a:t>2025</a:t>
            </a:r>
            <a:endParaRPr lang="en-IN" sz="900" dirty="0"/>
          </a:p>
        </p:txBody>
      </p:sp>
      <p:sp>
        <p:nvSpPr>
          <p:cNvPr id="34" name="TextBox 33">
            <a:extLst>
              <a:ext uri="{FF2B5EF4-FFF2-40B4-BE49-F238E27FC236}">
                <a16:creationId xmlns:a16="http://schemas.microsoft.com/office/drawing/2014/main" id="{3CD89534-2793-D51D-2800-7E8B9CAE7C84}"/>
              </a:ext>
            </a:extLst>
          </p:cNvPr>
          <p:cNvSpPr txBox="1"/>
          <p:nvPr/>
        </p:nvSpPr>
        <p:spPr>
          <a:xfrm>
            <a:off x="12378480" y="2374412"/>
            <a:ext cx="330325"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spc="-250" normalizeH="0" noProof="0" dirty="0">
                <a:ln>
                  <a:noFill/>
                </a:ln>
                <a:solidFill>
                  <a:srgbClr val="82D0FF"/>
                </a:solidFill>
                <a:effectLst/>
                <a:uLnTx/>
                <a:uFillTx/>
                <a:latin typeface="+mj-lt"/>
                <a:ea typeface="IBM Plex Sans" charset="0"/>
                <a:cs typeface="IBM Plex Sans" charset="0"/>
              </a:rPr>
              <a:t>7 %</a:t>
            </a:r>
            <a:endParaRPr lang="en-IN" sz="500" kern="100" baseline="30000" dirty="0">
              <a:effectLst/>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FABC855D-9934-B627-AAAE-52B4FBDDE0FA}"/>
              </a:ext>
            </a:extLst>
          </p:cNvPr>
          <p:cNvSpPr txBox="1"/>
          <p:nvPr/>
        </p:nvSpPr>
        <p:spPr>
          <a:xfrm>
            <a:off x="13826405" y="3211978"/>
            <a:ext cx="491067" cy="321733"/>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spc="-100" normalizeH="0" noProof="0" dirty="0">
                <a:ln>
                  <a:noFill/>
                </a:ln>
                <a:solidFill>
                  <a:srgbClr val="82D0FF"/>
                </a:solidFill>
                <a:effectLst/>
                <a:uLnTx/>
                <a:uFillTx/>
                <a:latin typeface="+mj-lt"/>
                <a:ea typeface="IBM Plex Sans" charset="0"/>
                <a:cs typeface="IBM Plex Sans" charset="0"/>
              </a:rPr>
              <a:t>18%</a:t>
            </a:r>
            <a:endParaRPr lang="en-IN" sz="500" kern="100" spc="-100" dirty="0">
              <a:effectLst/>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E306C9D7-572B-7666-D6D9-7A3EA2A12B33}"/>
              </a:ext>
            </a:extLst>
          </p:cNvPr>
          <p:cNvSpPr txBox="1"/>
          <p:nvPr/>
        </p:nvSpPr>
        <p:spPr>
          <a:xfrm rot="10800000">
            <a:off x="12175280" y="2138283"/>
            <a:ext cx="330325"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spc="-250" normalizeH="0" noProof="0" dirty="0">
                <a:ln>
                  <a:noFill/>
                </a:ln>
                <a:solidFill>
                  <a:srgbClr val="82D0FF"/>
                </a:solidFill>
                <a:effectLst/>
                <a:uLnTx/>
                <a:uFillTx/>
                <a:latin typeface="+mj-lt"/>
                <a:ea typeface="IBM Plex Sans" charset="0"/>
                <a:cs typeface="IBM Plex Sans" charset="0"/>
              </a:rPr>
              <a:t>^</a:t>
            </a:r>
            <a:endParaRPr lang="en-IN" sz="500" kern="100" baseline="30000" dirty="0">
              <a:effectLst/>
              <a:ea typeface="Calibri" panose="020F0502020204030204" pitchFamily="34" charset="0"/>
              <a:cs typeface="Times New Roman" panose="02020603050405020304" pitchFamily="18" charset="0"/>
            </a:endParaRPr>
          </a:p>
        </p:txBody>
      </p:sp>
      <p:sp>
        <p:nvSpPr>
          <p:cNvPr id="37" name="TextBox 36">
            <a:extLst>
              <a:ext uri="{FF2B5EF4-FFF2-40B4-BE49-F238E27FC236}">
                <a16:creationId xmlns:a16="http://schemas.microsoft.com/office/drawing/2014/main" id="{B2648BFA-8C30-8979-B617-824A62933392}"/>
              </a:ext>
            </a:extLst>
          </p:cNvPr>
          <p:cNvSpPr txBox="1"/>
          <p:nvPr/>
        </p:nvSpPr>
        <p:spPr>
          <a:xfrm>
            <a:off x="13843339" y="3063911"/>
            <a:ext cx="330325"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spc="-250" normalizeH="0" noProof="0" dirty="0">
                <a:ln>
                  <a:noFill/>
                </a:ln>
                <a:solidFill>
                  <a:srgbClr val="82D0FF"/>
                </a:solidFill>
                <a:effectLst/>
                <a:uLnTx/>
                <a:uFillTx/>
                <a:latin typeface="+mj-lt"/>
                <a:ea typeface="IBM Plex Sans" charset="0"/>
                <a:cs typeface="IBM Plex Sans" charset="0"/>
              </a:rPr>
              <a:t>^</a:t>
            </a:r>
            <a:endParaRPr lang="en-IN" sz="500" kern="100" baseline="30000" dirty="0">
              <a:effectLst/>
              <a:ea typeface="Calibri" panose="020F0502020204030204" pitchFamily="34"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C10F5F7F-72B5-BD24-B78F-C755FDCC8D64}"/>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14" name="Group 13">
            <a:extLst>
              <a:ext uri="{FF2B5EF4-FFF2-40B4-BE49-F238E27FC236}">
                <a16:creationId xmlns:a16="http://schemas.microsoft.com/office/drawing/2014/main" id="{FC77D5DA-A344-FDB1-A146-C66A241A07CE}"/>
              </a:ext>
            </a:extLst>
          </p:cNvPr>
          <p:cNvGrpSpPr/>
          <p:nvPr/>
        </p:nvGrpSpPr>
        <p:grpSpPr>
          <a:xfrm>
            <a:off x="12931553" y="319424"/>
            <a:ext cx="1173393" cy="135875"/>
            <a:chOff x="12931553" y="319424"/>
            <a:chExt cx="1173393" cy="135875"/>
          </a:xfrm>
        </p:grpSpPr>
        <p:sp>
          <p:nvSpPr>
            <p:cNvPr id="17" name="TextBox 16">
              <a:extLst>
                <a:ext uri="{FF2B5EF4-FFF2-40B4-BE49-F238E27FC236}">
                  <a16:creationId xmlns:a16="http://schemas.microsoft.com/office/drawing/2014/main" id="{E261EB92-6075-6FA3-FCBA-73515F5555CC}"/>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8"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4" name="Picture 23">
              <a:extLst>
                <a:ext uri="{FF2B5EF4-FFF2-40B4-BE49-F238E27FC236}">
                  <a16:creationId xmlns:a16="http://schemas.microsoft.com/office/drawing/2014/main" id="{73A403C1-1581-692B-A0F8-A6E532B73D5B}"/>
                </a:ext>
              </a:extLst>
            </p:cNvPr>
            <p:cNvPicPr>
              <a:picLocks noChangeAspect="1"/>
            </p:cNvPicPr>
            <p:nvPr/>
          </p:nvPicPr>
          <p:blipFill>
            <a:blip r:embed="rId9"/>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48171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3FB8C9-1746-4A58-D6E7-AC30EA7B4D41}"/>
              </a:ext>
            </a:extLst>
          </p:cNvPr>
          <p:cNvSpPr txBox="1"/>
          <p:nvPr/>
        </p:nvSpPr>
        <p:spPr>
          <a:xfrm>
            <a:off x="3886795" y="1252728"/>
            <a:ext cx="6766560" cy="4431983"/>
          </a:xfrm>
          <a:prstGeom prst="rect">
            <a:avLst/>
          </a:prstGeom>
          <a:noFill/>
        </p:spPr>
        <p:txBody>
          <a:bodyPr wrap="square" lIns="0" tIns="0" rIns="0" bIns="0" rtlCol="0" anchor="t">
            <a:spAutoFit/>
          </a:bodyPr>
          <a:lstStyle/>
          <a:p>
            <a:pPr>
              <a:spcAft>
                <a:spcPts val="360"/>
              </a:spcAft>
            </a:pPr>
            <a:r>
              <a:rPr lang="en-US" sz="1800" dirty="0"/>
              <a:t>IoT generates valuable data but has security vulnerabilities, while blockchain offers strong security but needs extensive data. Combining them complements their strengths and weaknesses. </a:t>
            </a:r>
          </a:p>
          <a:p>
            <a:pPr>
              <a:spcAft>
                <a:spcPts val="360"/>
              </a:spcAft>
            </a:pPr>
            <a:endParaRPr lang="en-US" sz="1800" dirty="0"/>
          </a:p>
          <a:p>
            <a:pPr marL="285750" indent="-285750">
              <a:spcAft>
                <a:spcPts val="360"/>
              </a:spcAft>
              <a:buFont typeface="System Font Regular"/>
              <a:buChar char="–"/>
            </a:pPr>
            <a:r>
              <a:rPr lang="en-US" sz="1400" dirty="0"/>
              <a:t>Blockchain offers a secure, tamper-proof and immutable ledger, making it ideal for storing sensitive financial data, while promoting transparency. </a:t>
            </a:r>
          </a:p>
          <a:p>
            <a:pPr marL="285750" indent="-285750">
              <a:spcAft>
                <a:spcPts val="360"/>
              </a:spcAft>
              <a:buFont typeface="System Font Regular"/>
              <a:buChar char="–"/>
            </a:pPr>
            <a:r>
              <a:rPr lang="en-IN" sz="1400" b="0" i="0" u="none" strike="noStrike" dirty="0">
                <a:effectLst/>
              </a:rPr>
              <a:t>Blockchain provides financial institutions with benefits such as peer-to-peer cryptocurrency transfers, trust-enhancing smart contracts for lending and borrowing, cost optimization through the elimination of settlement and clearing, regulatory verifications, and faster cross-border payments.</a:t>
            </a:r>
            <a:r>
              <a:rPr lang="en-IN" sz="1400" baseline="30000" dirty="0"/>
              <a:t>6</a:t>
            </a:r>
            <a:endParaRPr lang="en-IN" sz="1400" b="0" i="0" u="none" strike="noStrike" baseline="30000" dirty="0">
              <a:effectLst/>
            </a:endParaRPr>
          </a:p>
          <a:p>
            <a:pPr marL="285750" indent="-285750">
              <a:spcAft>
                <a:spcPts val="360"/>
              </a:spcAft>
              <a:buFont typeface="System Font Regular"/>
              <a:buChar char="–"/>
            </a:pPr>
            <a:r>
              <a:rPr lang="en-US" sz="1400" dirty="0">
                <a:hlinkClick r:id="rId3"/>
              </a:rPr>
              <a:t>Swift</a:t>
            </a:r>
            <a:r>
              <a:rPr lang="en-US" sz="1400" dirty="0"/>
              <a:t> conducted experiments with ANZ, Citi, BNY, and several other banks to demonstrate blockchain interoperability, that is  to connect multiple blockchains for movement of tokenized assets around the world is achievable.</a:t>
            </a:r>
            <a:r>
              <a:rPr lang="en-US" sz="1400" baseline="30000" dirty="0"/>
              <a:t>7</a:t>
            </a:r>
            <a:r>
              <a:rPr lang="en-US" sz="1400" dirty="0"/>
              <a:t> </a:t>
            </a:r>
          </a:p>
          <a:p>
            <a:pPr marL="285750" indent="-285750">
              <a:spcAft>
                <a:spcPts val="360"/>
              </a:spcAft>
              <a:buFont typeface="System Font Regular"/>
              <a:buChar char="–"/>
            </a:pPr>
            <a:r>
              <a:rPr lang="en-US" sz="1400" dirty="0"/>
              <a:t>IoT devices can collect real-time customer data and behavior patterns in ATMs and banks that can be utilized to optimize processes. </a:t>
            </a:r>
          </a:p>
          <a:p>
            <a:pPr marL="285750" indent="-285750">
              <a:spcAft>
                <a:spcPts val="360"/>
              </a:spcAft>
              <a:buFont typeface="System Font Regular"/>
              <a:buChar char="–"/>
            </a:pPr>
            <a:r>
              <a:rPr lang="en-US" sz="1400" dirty="0"/>
              <a:t>Contactless NFC based payments through IoT devices, and providing better insights related to customer risk profile during lending activities are few more areas where IoT technology can help financial institutions.</a:t>
            </a:r>
            <a:r>
              <a:rPr lang="en-US" sz="1400" baseline="30000" dirty="0"/>
              <a:t>8</a:t>
            </a:r>
            <a:r>
              <a:rPr lang="en-US" sz="1400" dirty="0"/>
              <a:t> </a:t>
            </a:r>
          </a:p>
        </p:txBody>
      </p:sp>
      <p:sp>
        <p:nvSpPr>
          <p:cNvPr id="9" name="TextBox 8">
            <a:extLst>
              <a:ext uri="{FF2B5EF4-FFF2-40B4-BE49-F238E27FC236}">
                <a16:creationId xmlns:a16="http://schemas.microsoft.com/office/drawing/2014/main" id="{75E1F8C5-B2CC-E316-3E5E-26F697761B04}"/>
              </a:ext>
            </a:extLst>
          </p:cNvPr>
          <p:cNvSpPr txBox="1"/>
          <p:nvPr/>
        </p:nvSpPr>
        <p:spPr>
          <a:xfrm>
            <a:off x="442824" y="6263126"/>
            <a:ext cx="2986176" cy="1539052"/>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4"/>
              </a:rPr>
              <a:t>2023 Chief Executive Officer Study</a:t>
            </a:r>
            <a:endParaRPr lang="en-US" sz="1200" dirty="0">
              <a:latin typeface="IBM Plex Sans Light" panose="020B0403050203000203" pitchFamily="34" charset="0"/>
              <a:ea typeface="IBM Plex Sans" charset="0"/>
              <a:cs typeface="IBM Plex Sans" charset="0"/>
            </a:endParaRPr>
          </a:p>
        </p:txBody>
      </p:sp>
      <p:sp>
        <p:nvSpPr>
          <p:cNvPr id="4" name="Title 1">
            <a:extLst>
              <a:ext uri="{FF2B5EF4-FFF2-40B4-BE49-F238E27FC236}">
                <a16:creationId xmlns:a16="http://schemas.microsoft.com/office/drawing/2014/main" id="{4E5325DF-7398-4870-9B04-F3CE6AE97D8D}"/>
              </a:ext>
            </a:extLst>
          </p:cNvPr>
          <p:cNvSpPr txBox="1">
            <a:spLocks/>
          </p:cNvSpPr>
          <p:nvPr/>
        </p:nvSpPr>
        <p:spPr>
          <a:xfrm>
            <a:off x="432486" y="1143000"/>
            <a:ext cx="2971796" cy="1926534"/>
          </a:xfrm>
          <a:prstGeom prst="rect">
            <a:avLst/>
          </a:prstGeom>
        </p:spPr>
        <p:txBody>
          <a:bodyPr lIns="0"/>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600" kern="0" dirty="0"/>
              <a:t>Technologies</a:t>
            </a:r>
            <a:br>
              <a:rPr lang="en-US" kern="0" dirty="0"/>
            </a:br>
            <a:r>
              <a:rPr lang="en-US" kern="0" dirty="0">
                <a:latin typeface="IBM Plex Sans ExtLt" panose="020B0303050203000203" pitchFamily="34" charset="0"/>
              </a:rPr>
              <a:t>Blockchain </a:t>
            </a:r>
            <a:br>
              <a:rPr lang="en-US" kern="0" dirty="0">
                <a:latin typeface="IBM Plex Sans ExtLt" panose="020B0303050203000203" pitchFamily="34" charset="0"/>
              </a:rPr>
            </a:br>
            <a:r>
              <a:rPr lang="en-US" kern="0" dirty="0">
                <a:latin typeface="IBM Plex Sans ExtLt" panose="020B0303050203000203" pitchFamily="34" charset="0"/>
              </a:rPr>
              <a:t>&amp; IoT</a:t>
            </a:r>
            <a:br>
              <a:rPr lang="en-US" kern="0" dirty="0"/>
            </a:br>
            <a:endParaRPr lang="en-US" kern="0" dirty="0"/>
          </a:p>
        </p:txBody>
      </p:sp>
      <p:grpSp>
        <p:nvGrpSpPr>
          <p:cNvPr id="16" name="Group 15">
            <a:extLst>
              <a:ext uri="{FF2B5EF4-FFF2-40B4-BE49-F238E27FC236}">
                <a16:creationId xmlns:a16="http://schemas.microsoft.com/office/drawing/2014/main" id="{A739626F-42C5-3124-C744-C9DFE351F344}"/>
              </a:ext>
            </a:extLst>
          </p:cNvPr>
          <p:cNvGrpSpPr/>
          <p:nvPr/>
        </p:nvGrpSpPr>
        <p:grpSpPr>
          <a:xfrm>
            <a:off x="457200" y="2724530"/>
            <a:ext cx="2728072" cy="152400"/>
            <a:chOff x="457200" y="2362200"/>
            <a:chExt cx="2728072" cy="152400"/>
          </a:xfrm>
        </p:grpSpPr>
        <p:cxnSp>
          <p:nvCxnSpPr>
            <p:cNvPr id="18" name="Straight Connector 17">
              <a:extLst>
                <a:ext uri="{FF2B5EF4-FFF2-40B4-BE49-F238E27FC236}">
                  <a16:creationId xmlns:a16="http://schemas.microsoft.com/office/drawing/2014/main" id="{F7273537-F77C-C27C-A67C-D02EB30341D1}"/>
                </a:ext>
              </a:extLst>
            </p:cNvPr>
            <p:cNvCxnSpPr>
              <a:cxnSpLocks/>
              <a:endCxn id="23" idx="2"/>
            </p:cNvCxnSpPr>
            <p:nvPr/>
          </p:nvCxnSpPr>
          <p:spPr bwMode="auto">
            <a:xfrm>
              <a:off x="476250" y="2438400"/>
              <a:ext cx="2556622"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984E422-1FBD-C95E-778C-0F16666C234E}"/>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0" name="Oval 19">
              <a:extLst>
                <a:ext uri="{FF2B5EF4-FFF2-40B4-BE49-F238E27FC236}">
                  <a16:creationId xmlns:a16="http://schemas.microsoft.com/office/drawing/2014/main" id="{AD0AFC05-E3BA-C285-80A4-56668D4DDBB9}"/>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9024A224-B381-6D6A-EF0E-8D7A0D5D7437}"/>
                </a:ext>
              </a:extLst>
            </p:cNvPr>
            <p:cNvSpPr/>
            <p:nvPr/>
          </p:nvSpPr>
          <p:spPr bwMode="auto">
            <a:xfrm>
              <a:off x="177165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2" name="Oval 21">
              <a:extLst>
                <a:ext uri="{FF2B5EF4-FFF2-40B4-BE49-F238E27FC236}">
                  <a16:creationId xmlns:a16="http://schemas.microsoft.com/office/drawing/2014/main" id="{C5028E40-B23C-B15E-9A4D-33BBB796D207}"/>
                </a:ext>
              </a:extLst>
            </p:cNvPr>
            <p:cNvSpPr/>
            <p:nvPr/>
          </p:nvSpPr>
          <p:spPr bwMode="auto">
            <a:xfrm>
              <a:off x="242887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3" name="Oval 22">
              <a:extLst>
                <a:ext uri="{FF2B5EF4-FFF2-40B4-BE49-F238E27FC236}">
                  <a16:creationId xmlns:a16="http://schemas.microsoft.com/office/drawing/2014/main" id="{73C32729-A69A-E1BB-6D44-FC9A1CBDF9D3}"/>
                </a:ext>
              </a:extLst>
            </p:cNvPr>
            <p:cNvSpPr/>
            <p:nvPr/>
          </p:nvSpPr>
          <p:spPr bwMode="auto">
            <a:xfrm>
              <a:off x="3032872"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82" name="Content Placeholder 2">
            <a:extLst>
              <a:ext uri="{FF2B5EF4-FFF2-40B4-BE49-F238E27FC236}">
                <a16:creationId xmlns:a16="http://schemas.microsoft.com/office/drawing/2014/main" id="{FF0A6581-AF38-28E4-35A3-705D1A6955E2}"/>
              </a:ext>
            </a:extLst>
          </p:cNvPr>
          <p:cNvSpPr txBox="1">
            <a:spLocks/>
          </p:cNvSpPr>
          <p:nvPr/>
        </p:nvSpPr>
        <p:spPr>
          <a:xfrm>
            <a:off x="11311128" y="1252728"/>
            <a:ext cx="2882758" cy="564646"/>
          </a:xfrm>
          <a:prstGeom prst="rect">
            <a:avLst/>
          </a:prstGeom>
        </p:spPr>
        <p:txBody>
          <a:bodyPr lIns="0" tIns="0" rIns="0" bIns="0"/>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IBM Plex Sans Medm" panose="020B0503050203000203" pitchFamily="34" charset="0"/>
              </a:rPr>
              <a:t>Technologies expected to </a:t>
            </a:r>
            <a:br>
              <a:rPr lang="en-US" sz="1400" dirty="0">
                <a:latin typeface="IBM Plex Sans Medm" panose="020B0503050203000203" pitchFamily="34" charset="0"/>
              </a:rPr>
            </a:br>
            <a:r>
              <a:rPr kumimoji="0" lang="en-US" sz="1400" b="0" i="0" u="none" strike="noStrike" kern="1200" cap="none" spc="0" normalizeH="0" baseline="0" noProof="0" dirty="0">
                <a:ln>
                  <a:noFill/>
                </a:ln>
                <a:effectLst/>
                <a:uLnTx/>
                <a:uFillTx/>
                <a:latin typeface="IBM Plex Sans Medm" panose="020B0503050203000203" pitchFamily="34" charset="0"/>
              </a:rPr>
              <a:t>help deliver results over the </a:t>
            </a:r>
            <a:br>
              <a:rPr kumimoji="0" lang="en-US" sz="1400" b="0" i="0" u="none" strike="noStrike" kern="1200" cap="none" spc="0" normalizeH="0" baseline="0" noProof="0" dirty="0">
                <a:ln>
                  <a:noFill/>
                </a:ln>
                <a:effectLst/>
                <a:uLnTx/>
                <a:uFillTx/>
                <a:latin typeface="IBM Plex Sans Medm" panose="020B0503050203000203" pitchFamily="34" charset="0"/>
              </a:rPr>
            </a:br>
            <a:r>
              <a:rPr kumimoji="0" lang="en-US" sz="1400" b="0" i="0" u="none" strike="noStrike" kern="1200" cap="none" spc="0" normalizeH="0" baseline="0" noProof="0" dirty="0">
                <a:ln>
                  <a:noFill/>
                </a:ln>
                <a:effectLst/>
                <a:uLnTx/>
                <a:uFillTx/>
                <a:latin typeface="IBM Plex Sans Medm" panose="020B0503050203000203" pitchFamily="34" charset="0"/>
              </a:rPr>
              <a:t>next three years</a:t>
            </a:r>
            <a:r>
              <a:rPr lang="en-US" sz="1400" baseline="30000" dirty="0">
                <a:latin typeface="IBM Plex Sans Medm" panose="020B0503050203000203" pitchFamily="34" charset="0"/>
                <a:hlinkClick r:id="rId4"/>
              </a:rPr>
              <a:t>9</a:t>
            </a:r>
            <a:endParaRPr kumimoji="0" lang="en-US" sz="1400" b="0" i="0" u="none" strike="noStrike" kern="1200" cap="none" spc="0" normalizeH="0" baseline="30000" noProof="0" dirty="0">
              <a:ln>
                <a:noFill/>
              </a:ln>
              <a:effectLst/>
              <a:uLnTx/>
              <a:uFillTx/>
              <a:latin typeface="IBM Plex Sans Medm" panose="020B0503050203000203" pitchFamily="34" charset="0"/>
            </a:endParaRPr>
          </a:p>
        </p:txBody>
      </p:sp>
      <p:sp>
        <p:nvSpPr>
          <p:cNvPr id="83" name="TextBox 82">
            <a:extLst>
              <a:ext uri="{FF2B5EF4-FFF2-40B4-BE49-F238E27FC236}">
                <a16:creationId xmlns:a16="http://schemas.microsoft.com/office/drawing/2014/main" id="{882E10B1-66FF-AD17-7049-C96468D6D8FE}"/>
              </a:ext>
            </a:extLst>
          </p:cNvPr>
          <p:cNvSpPr txBox="1"/>
          <p:nvPr/>
        </p:nvSpPr>
        <p:spPr>
          <a:xfrm>
            <a:off x="11315156" y="2166246"/>
            <a:ext cx="2000071" cy="461665"/>
          </a:xfrm>
          <a:prstGeom prst="rect">
            <a:avLst/>
          </a:prstGeom>
          <a:noFill/>
        </p:spPr>
        <p:txBody>
          <a:bodyPr wrap="square" lIns="0" rtlCol="0">
            <a:spAutoFit/>
          </a:bodyPr>
          <a:lstStyle/>
          <a:p>
            <a:r>
              <a:rPr lang="en-US" sz="1200" dirty="0"/>
              <a:t>Cloud computing (public, private, hybrid)</a:t>
            </a:r>
            <a:endParaRPr lang="en-IN" sz="1200" dirty="0"/>
          </a:p>
        </p:txBody>
      </p:sp>
      <p:sp>
        <p:nvSpPr>
          <p:cNvPr id="84" name="TextBox 83">
            <a:extLst>
              <a:ext uri="{FF2B5EF4-FFF2-40B4-BE49-F238E27FC236}">
                <a16:creationId xmlns:a16="http://schemas.microsoft.com/office/drawing/2014/main" id="{A249E61A-A5DB-EFFC-E29B-32CA7D07A8F3}"/>
              </a:ext>
            </a:extLst>
          </p:cNvPr>
          <p:cNvSpPr txBox="1"/>
          <p:nvPr/>
        </p:nvSpPr>
        <p:spPr>
          <a:xfrm>
            <a:off x="13423873" y="2220878"/>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56%</a:t>
            </a:r>
            <a:endParaRPr lang="en-IN" sz="500" kern="100" dirty="0">
              <a:effectLst/>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4B3D339-F656-6941-C75D-D0DC02505619}"/>
              </a:ext>
            </a:extLst>
          </p:cNvPr>
          <p:cNvSpPr txBox="1"/>
          <p:nvPr/>
        </p:nvSpPr>
        <p:spPr>
          <a:xfrm>
            <a:off x="11315156" y="2779629"/>
            <a:ext cx="2000071" cy="276999"/>
          </a:xfrm>
          <a:prstGeom prst="rect">
            <a:avLst/>
          </a:prstGeom>
          <a:noFill/>
        </p:spPr>
        <p:txBody>
          <a:bodyPr wrap="square" lIns="0" rtlCol="0">
            <a:spAutoFit/>
          </a:bodyPr>
          <a:lstStyle/>
          <a:p>
            <a:r>
              <a:rPr lang="en-US" sz="1200" dirty="0"/>
              <a:t>AI (NLP, chatbots, etc.)</a:t>
            </a:r>
            <a:endParaRPr lang="en-IN" sz="1200" dirty="0"/>
          </a:p>
        </p:txBody>
      </p:sp>
      <p:sp>
        <p:nvSpPr>
          <p:cNvPr id="86" name="TextBox 85">
            <a:extLst>
              <a:ext uri="{FF2B5EF4-FFF2-40B4-BE49-F238E27FC236}">
                <a16:creationId xmlns:a16="http://schemas.microsoft.com/office/drawing/2014/main" id="{CFBD6C25-C18A-E768-2559-1CB9255AE700}"/>
              </a:ext>
            </a:extLst>
          </p:cNvPr>
          <p:cNvSpPr txBox="1"/>
          <p:nvPr/>
        </p:nvSpPr>
        <p:spPr>
          <a:xfrm>
            <a:off x="13423873" y="2778943"/>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56%</a:t>
            </a:r>
            <a:endParaRPr lang="en-IN" sz="500" kern="100" dirty="0">
              <a:effectLst/>
              <a:ea typeface="Calibri" panose="020F0502020204030204" pitchFamily="34" charset="0"/>
              <a:cs typeface="Times New Roman" panose="02020603050405020304" pitchFamily="18" charset="0"/>
            </a:endParaRPr>
          </a:p>
        </p:txBody>
      </p:sp>
      <p:sp>
        <p:nvSpPr>
          <p:cNvPr id="87" name="Oval 86">
            <a:extLst>
              <a:ext uri="{FF2B5EF4-FFF2-40B4-BE49-F238E27FC236}">
                <a16:creationId xmlns:a16="http://schemas.microsoft.com/office/drawing/2014/main" id="{F8717BC9-C42F-739F-C6D4-55A69EBBF2FC}"/>
              </a:ext>
            </a:extLst>
          </p:cNvPr>
          <p:cNvSpPr/>
          <p:nvPr/>
        </p:nvSpPr>
        <p:spPr bwMode="auto">
          <a:xfrm>
            <a:off x="14003079" y="224091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8" name="Oval 87">
            <a:extLst>
              <a:ext uri="{FF2B5EF4-FFF2-40B4-BE49-F238E27FC236}">
                <a16:creationId xmlns:a16="http://schemas.microsoft.com/office/drawing/2014/main" id="{F7D5B998-A64E-39D5-C09A-A7C6CB0AC3C4}"/>
              </a:ext>
            </a:extLst>
          </p:cNvPr>
          <p:cNvSpPr/>
          <p:nvPr/>
        </p:nvSpPr>
        <p:spPr bwMode="auto">
          <a:xfrm>
            <a:off x="14003079" y="2790773"/>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9" name="TextBox 88">
            <a:extLst>
              <a:ext uri="{FF2B5EF4-FFF2-40B4-BE49-F238E27FC236}">
                <a16:creationId xmlns:a16="http://schemas.microsoft.com/office/drawing/2014/main" id="{E654574D-59D5-25CA-8B66-42595DB443FB}"/>
              </a:ext>
            </a:extLst>
          </p:cNvPr>
          <p:cNvSpPr txBox="1"/>
          <p:nvPr/>
        </p:nvSpPr>
        <p:spPr>
          <a:xfrm>
            <a:off x="11315156" y="3317654"/>
            <a:ext cx="2000071" cy="276999"/>
          </a:xfrm>
          <a:prstGeom prst="rect">
            <a:avLst/>
          </a:prstGeom>
          <a:noFill/>
        </p:spPr>
        <p:txBody>
          <a:bodyPr wrap="square" lIns="0" rtlCol="0">
            <a:spAutoFit/>
          </a:bodyPr>
          <a:lstStyle/>
          <a:p>
            <a:r>
              <a:rPr lang="en-US" sz="1200" dirty="0"/>
              <a:t>Advanced analytics</a:t>
            </a:r>
            <a:endParaRPr lang="en-IN" sz="1200" dirty="0"/>
          </a:p>
        </p:txBody>
      </p:sp>
      <p:sp>
        <p:nvSpPr>
          <p:cNvPr id="90" name="TextBox 89">
            <a:extLst>
              <a:ext uri="{FF2B5EF4-FFF2-40B4-BE49-F238E27FC236}">
                <a16:creationId xmlns:a16="http://schemas.microsoft.com/office/drawing/2014/main" id="{AFAADB5F-39AF-B543-8FBC-E47323A3DCFD}"/>
              </a:ext>
            </a:extLst>
          </p:cNvPr>
          <p:cNvSpPr txBox="1"/>
          <p:nvPr/>
        </p:nvSpPr>
        <p:spPr>
          <a:xfrm>
            <a:off x="13423873" y="3316968"/>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50%</a:t>
            </a:r>
            <a:endParaRPr lang="en-IN" sz="500" kern="100" dirty="0">
              <a:effectLst/>
              <a:ea typeface="Calibri" panose="020F0502020204030204" pitchFamily="34" charset="0"/>
              <a:cs typeface="Times New Roman" panose="02020603050405020304" pitchFamily="18" charset="0"/>
            </a:endParaRPr>
          </a:p>
        </p:txBody>
      </p:sp>
      <p:sp>
        <p:nvSpPr>
          <p:cNvPr id="91" name="Oval 90">
            <a:extLst>
              <a:ext uri="{FF2B5EF4-FFF2-40B4-BE49-F238E27FC236}">
                <a16:creationId xmlns:a16="http://schemas.microsoft.com/office/drawing/2014/main" id="{5B12011B-E7AC-132D-3BB3-89CD9A2F5151}"/>
              </a:ext>
            </a:extLst>
          </p:cNvPr>
          <p:cNvSpPr/>
          <p:nvPr/>
        </p:nvSpPr>
        <p:spPr bwMode="auto">
          <a:xfrm>
            <a:off x="14003079" y="334062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92" name="TextBox 91">
            <a:extLst>
              <a:ext uri="{FF2B5EF4-FFF2-40B4-BE49-F238E27FC236}">
                <a16:creationId xmlns:a16="http://schemas.microsoft.com/office/drawing/2014/main" id="{F871076E-FA20-7C74-9388-0ED9ABA869A6}"/>
              </a:ext>
            </a:extLst>
          </p:cNvPr>
          <p:cNvSpPr txBox="1"/>
          <p:nvPr/>
        </p:nvSpPr>
        <p:spPr>
          <a:xfrm>
            <a:off x="11315156" y="3876165"/>
            <a:ext cx="2000071" cy="276999"/>
          </a:xfrm>
          <a:prstGeom prst="rect">
            <a:avLst/>
          </a:prstGeom>
          <a:noFill/>
        </p:spPr>
        <p:txBody>
          <a:bodyPr wrap="square" lIns="0" rtlCol="0">
            <a:spAutoFit/>
          </a:bodyPr>
          <a:lstStyle/>
          <a:p>
            <a:r>
              <a:rPr lang="en-US" sz="1200" dirty="0"/>
              <a:t>Blockchain</a:t>
            </a:r>
            <a:endParaRPr lang="en-IN" sz="1200" dirty="0"/>
          </a:p>
        </p:txBody>
      </p:sp>
      <p:sp>
        <p:nvSpPr>
          <p:cNvPr id="93" name="TextBox 92">
            <a:extLst>
              <a:ext uri="{FF2B5EF4-FFF2-40B4-BE49-F238E27FC236}">
                <a16:creationId xmlns:a16="http://schemas.microsoft.com/office/drawing/2014/main" id="{018C9453-376A-370E-2B6B-94827B74D747}"/>
              </a:ext>
            </a:extLst>
          </p:cNvPr>
          <p:cNvSpPr txBox="1"/>
          <p:nvPr/>
        </p:nvSpPr>
        <p:spPr>
          <a:xfrm>
            <a:off x="13423873" y="3875479"/>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93EFD"/>
                </a:solidFill>
                <a:effectLst/>
                <a:uLnTx/>
                <a:uFillTx/>
                <a:latin typeface="+mj-lt"/>
                <a:ea typeface="IBM Plex Sans" charset="0"/>
                <a:cs typeface="IBM Plex Sans" charset="0"/>
              </a:rPr>
              <a:t>49%</a:t>
            </a:r>
            <a:endParaRPr lang="en-IN" sz="500" kern="100" dirty="0">
              <a:solidFill>
                <a:srgbClr val="893EFD"/>
              </a:solidFill>
              <a:effectLst/>
              <a:ea typeface="Calibri" panose="020F0502020204030204" pitchFamily="34" charset="0"/>
              <a:cs typeface="Times New Roman" panose="02020603050405020304" pitchFamily="18" charset="0"/>
            </a:endParaRPr>
          </a:p>
        </p:txBody>
      </p:sp>
      <p:sp>
        <p:nvSpPr>
          <p:cNvPr id="94" name="Oval 93">
            <a:extLst>
              <a:ext uri="{FF2B5EF4-FFF2-40B4-BE49-F238E27FC236}">
                <a16:creationId xmlns:a16="http://schemas.microsoft.com/office/drawing/2014/main" id="{68EA5278-99AA-0B2E-0C43-FE0016B5EF55}"/>
              </a:ext>
            </a:extLst>
          </p:cNvPr>
          <p:cNvSpPr/>
          <p:nvPr/>
        </p:nvSpPr>
        <p:spPr bwMode="auto">
          <a:xfrm>
            <a:off x="14003079" y="3890483"/>
            <a:ext cx="244549" cy="244549"/>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95" name="TextBox 94">
            <a:extLst>
              <a:ext uri="{FF2B5EF4-FFF2-40B4-BE49-F238E27FC236}">
                <a16:creationId xmlns:a16="http://schemas.microsoft.com/office/drawing/2014/main" id="{9D4CE808-3AA5-DD82-5DF0-752B4C42CD91}"/>
              </a:ext>
            </a:extLst>
          </p:cNvPr>
          <p:cNvSpPr txBox="1"/>
          <p:nvPr/>
        </p:nvSpPr>
        <p:spPr>
          <a:xfrm>
            <a:off x="11315156" y="4429058"/>
            <a:ext cx="2000071" cy="276999"/>
          </a:xfrm>
          <a:prstGeom prst="rect">
            <a:avLst/>
          </a:prstGeom>
          <a:noFill/>
        </p:spPr>
        <p:txBody>
          <a:bodyPr wrap="square" lIns="0" rtlCol="0">
            <a:spAutoFit/>
          </a:bodyPr>
          <a:lstStyle/>
          <a:p>
            <a:r>
              <a:rPr lang="en-US" sz="1200" dirty="0"/>
              <a:t>IOT &amp; Connected Devices</a:t>
            </a:r>
            <a:endParaRPr lang="en-IN" sz="1200" dirty="0"/>
          </a:p>
        </p:txBody>
      </p:sp>
      <p:sp>
        <p:nvSpPr>
          <p:cNvPr id="96" name="TextBox 95">
            <a:extLst>
              <a:ext uri="{FF2B5EF4-FFF2-40B4-BE49-F238E27FC236}">
                <a16:creationId xmlns:a16="http://schemas.microsoft.com/office/drawing/2014/main" id="{77570661-1250-C34D-700F-4BDE807B5E51}"/>
              </a:ext>
            </a:extLst>
          </p:cNvPr>
          <p:cNvSpPr txBox="1"/>
          <p:nvPr/>
        </p:nvSpPr>
        <p:spPr>
          <a:xfrm>
            <a:off x="13423873" y="4428372"/>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93EFD"/>
                </a:solidFill>
                <a:effectLst/>
                <a:uLnTx/>
                <a:uFillTx/>
                <a:latin typeface="+mj-lt"/>
                <a:ea typeface="IBM Plex Sans" charset="0"/>
                <a:cs typeface="IBM Plex Sans" charset="0"/>
              </a:rPr>
              <a:t>49%</a:t>
            </a:r>
            <a:endParaRPr lang="en-IN" sz="500" kern="100" dirty="0">
              <a:solidFill>
                <a:srgbClr val="893EFD"/>
              </a:solidFill>
              <a:effectLst/>
              <a:ea typeface="Calibri" panose="020F0502020204030204" pitchFamily="34" charset="0"/>
              <a:cs typeface="Times New Roman" panose="02020603050405020304" pitchFamily="18" charset="0"/>
            </a:endParaRPr>
          </a:p>
        </p:txBody>
      </p:sp>
      <p:sp>
        <p:nvSpPr>
          <p:cNvPr id="97" name="Oval 96">
            <a:extLst>
              <a:ext uri="{FF2B5EF4-FFF2-40B4-BE49-F238E27FC236}">
                <a16:creationId xmlns:a16="http://schemas.microsoft.com/office/drawing/2014/main" id="{1A6FF072-C2F0-0E80-7CDC-87C406380B5E}"/>
              </a:ext>
            </a:extLst>
          </p:cNvPr>
          <p:cNvSpPr/>
          <p:nvPr/>
        </p:nvSpPr>
        <p:spPr bwMode="auto">
          <a:xfrm>
            <a:off x="14003079" y="4440338"/>
            <a:ext cx="244549" cy="244549"/>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98" name="TextBox 97">
            <a:extLst>
              <a:ext uri="{FF2B5EF4-FFF2-40B4-BE49-F238E27FC236}">
                <a16:creationId xmlns:a16="http://schemas.microsoft.com/office/drawing/2014/main" id="{720281BD-4D68-DC32-8DEC-BB8B0196873E}"/>
              </a:ext>
            </a:extLst>
          </p:cNvPr>
          <p:cNvSpPr txBox="1"/>
          <p:nvPr/>
        </p:nvSpPr>
        <p:spPr>
          <a:xfrm>
            <a:off x="11315156" y="4979186"/>
            <a:ext cx="2000071" cy="276999"/>
          </a:xfrm>
          <a:prstGeom prst="rect">
            <a:avLst/>
          </a:prstGeom>
          <a:noFill/>
        </p:spPr>
        <p:txBody>
          <a:bodyPr wrap="square" lIns="0" rtlCol="0">
            <a:spAutoFit/>
          </a:bodyPr>
          <a:lstStyle/>
          <a:p>
            <a:r>
              <a:rPr lang="en-US" sz="1200" dirty="0"/>
              <a:t>AI (generative AI, DL, ML)</a:t>
            </a:r>
            <a:endParaRPr lang="en-IN" sz="1200" dirty="0"/>
          </a:p>
        </p:txBody>
      </p:sp>
      <p:sp>
        <p:nvSpPr>
          <p:cNvPr id="99" name="TextBox 98">
            <a:extLst>
              <a:ext uri="{FF2B5EF4-FFF2-40B4-BE49-F238E27FC236}">
                <a16:creationId xmlns:a16="http://schemas.microsoft.com/office/drawing/2014/main" id="{44072908-9261-6147-CCF0-F4BE8242BC59}"/>
              </a:ext>
            </a:extLst>
          </p:cNvPr>
          <p:cNvSpPr txBox="1"/>
          <p:nvPr/>
        </p:nvSpPr>
        <p:spPr>
          <a:xfrm>
            <a:off x="13423873" y="4978500"/>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40%</a:t>
            </a:r>
            <a:endParaRPr lang="en-IN" sz="500" kern="100" dirty="0">
              <a:effectLst/>
              <a:ea typeface="Calibri" panose="020F0502020204030204" pitchFamily="34" charset="0"/>
              <a:cs typeface="Times New Roman" panose="02020603050405020304" pitchFamily="18" charset="0"/>
            </a:endParaRPr>
          </a:p>
        </p:txBody>
      </p:sp>
      <p:sp>
        <p:nvSpPr>
          <p:cNvPr id="100" name="Oval 99">
            <a:extLst>
              <a:ext uri="{FF2B5EF4-FFF2-40B4-BE49-F238E27FC236}">
                <a16:creationId xmlns:a16="http://schemas.microsoft.com/office/drawing/2014/main" id="{57727803-271C-0C01-64A4-86B603AF7275}"/>
              </a:ext>
            </a:extLst>
          </p:cNvPr>
          <p:cNvSpPr/>
          <p:nvPr/>
        </p:nvSpPr>
        <p:spPr bwMode="auto">
          <a:xfrm>
            <a:off x="14003079" y="4990193"/>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01" name="TextBox 100">
            <a:extLst>
              <a:ext uri="{FF2B5EF4-FFF2-40B4-BE49-F238E27FC236}">
                <a16:creationId xmlns:a16="http://schemas.microsoft.com/office/drawing/2014/main" id="{1F299F8C-33BA-B026-F5A7-F675932595C4}"/>
              </a:ext>
            </a:extLst>
          </p:cNvPr>
          <p:cNvSpPr txBox="1"/>
          <p:nvPr/>
        </p:nvSpPr>
        <p:spPr>
          <a:xfrm>
            <a:off x="11315156" y="5540279"/>
            <a:ext cx="2000071" cy="276999"/>
          </a:xfrm>
          <a:prstGeom prst="rect">
            <a:avLst/>
          </a:prstGeom>
          <a:noFill/>
        </p:spPr>
        <p:txBody>
          <a:bodyPr wrap="square" lIns="0" rtlCol="0">
            <a:spAutoFit/>
          </a:bodyPr>
          <a:lstStyle/>
          <a:p>
            <a:r>
              <a:rPr lang="en-US" sz="1200" dirty="0"/>
              <a:t>Automation (incl. RPA)</a:t>
            </a:r>
            <a:endParaRPr lang="en-IN" sz="1200" dirty="0"/>
          </a:p>
        </p:txBody>
      </p:sp>
      <p:sp>
        <p:nvSpPr>
          <p:cNvPr id="102" name="TextBox 101">
            <a:extLst>
              <a:ext uri="{FF2B5EF4-FFF2-40B4-BE49-F238E27FC236}">
                <a16:creationId xmlns:a16="http://schemas.microsoft.com/office/drawing/2014/main" id="{254D6093-83CB-914A-AB8D-B64791DF1CF3}"/>
              </a:ext>
            </a:extLst>
          </p:cNvPr>
          <p:cNvSpPr txBox="1"/>
          <p:nvPr/>
        </p:nvSpPr>
        <p:spPr>
          <a:xfrm>
            <a:off x="13423873" y="5524725"/>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27%</a:t>
            </a:r>
            <a:endParaRPr lang="en-IN" sz="500" kern="100" dirty="0">
              <a:effectLst/>
              <a:ea typeface="Calibri" panose="020F0502020204030204" pitchFamily="34" charset="0"/>
              <a:cs typeface="Times New Roman" panose="02020603050405020304" pitchFamily="18" charset="0"/>
            </a:endParaRPr>
          </a:p>
        </p:txBody>
      </p:sp>
      <p:sp>
        <p:nvSpPr>
          <p:cNvPr id="103" name="Oval 102">
            <a:extLst>
              <a:ext uri="{FF2B5EF4-FFF2-40B4-BE49-F238E27FC236}">
                <a16:creationId xmlns:a16="http://schemas.microsoft.com/office/drawing/2014/main" id="{E2AEB2B7-527B-E726-A523-3DEC633929A0}"/>
              </a:ext>
            </a:extLst>
          </p:cNvPr>
          <p:cNvSpPr/>
          <p:nvPr/>
        </p:nvSpPr>
        <p:spPr bwMode="auto">
          <a:xfrm>
            <a:off x="14003079" y="554004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04" name="TextBox 103">
            <a:extLst>
              <a:ext uri="{FF2B5EF4-FFF2-40B4-BE49-F238E27FC236}">
                <a16:creationId xmlns:a16="http://schemas.microsoft.com/office/drawing/2014/main" id="{AB155ABC-88D0-D7F1-7FE1-B537ECB42E95}"/>
              </a:ext>
            </a:extLst>
          </p:cNvPr>
          <p:cNvSpPr txBox="1"/>
          <p:nvPr/>
        </p:nvSpPr>
        <p:spPr>
          <a:xfrm>
            <a:off x="11315156" y="6073679"/>
            <a:ext cx="2000071" cy="276999"/>
          </a:xfrm>
          <a:prstGeom prst="rect">
            <a:avLst/>
          </a:prstGeom>
          <a:noFill/>
        </p:spPr>
        <p:txBody>
          <a:bodyPr wrap="square" lIns="0" rtlCol="0">
            <a:spAutoFit/>
          </a:bodyPr>
          <a:lstStyle/>
          <a:p>
            <a:r>
              <a:rPr lang="en-US" sz="1200" dirty="0"/>
              <a:t>Quantum computing</a:t>
            </a:r>
            <a:endParaRPr lang="en-IN" sz="1200" dirty="0"/>
          </a:p>
        </p:txBody>
      </p:sp>
      <p:sp>
        <p:nvSpPr>
          <p:cNvPr id="105" name="TextBox 104">
            <a:extLst>
              <a:ext uri="{FF2B5EF4-FFF2-40B4-BE49-F238E27FC236}">
                <a16:creationId xmlns:a16="http://schemas.microsoft.com/office/drawing/2014/main" id="{442BAD5B-442D-F775-E038-46F1F1A56C5E}"/>
              </a:ext>
            </a:extLst>
          </p:cNvPr>
          <p:cNvSpPr txBox="1"/>
          <p:nvPr/>
        </p:nvSpPr>
        <p:spPr>
          <a:xfrm>
            <a:off x="13423873" y="6072993"/>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19%</a:t>
            </a:r>
            <a:endParaRPr lang="en-IN" sz="500" kern="100" dirty="0">
              <a:effectLst/>
              <a:ea typeface="Calibri" panose="020F0502020204030204" pitchFamily="34" charset="0"/>
              <a:cs typeface="Times New Roman" panose="02020603050405020304" pitchFamily="18" charset="0"/>
            </a:endParaRPr>
          </a:p>
        </p:txBody>
      </p:sp>
      <p:sp>
        <p:nvSpPr>
          <p:cNvPr id="106" name="Oval 105">
            <a:extLst>
              <a:ext uri="{FF2B5EF4-FFF2-40B4-BE49-F238E27FC236}">
                <a16:creationId xmlns:a16="http://schemas.microsoft.com/office/drawing/2014/main" id="{4CF6A3BA-0A9A-656A-0216-D470F3515BFF}"/>
              </a:ext>
            </a:extLst>
          </p:cNvPr>
          <p:cNvSpPr/>
          <p:nvPr/>
        </p:nvSpPr>
        <p:spPr bwMode="auto">
          <a:xfrm>
            <a:off x="14003079" y="6089904"/>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07" name="TextBox 106">
            <a:extLst>
              <a:ext uri="{FF2B5EF4-FFF2-40B4-BE49-F238E27FC236}">
                <a16:creationId xmlns:a16="http://schemas.microsoft.com/office/drawing/2014/main" id="{6DB80F72-2027-0AC0-86C2-7236C3B49170}"/>
              </a:ext>
            </a:extLst>
          </p:cNvPr>
          <p:cNvSpPr txBox="1"/>
          <p:nvPr/>
        </p:nvSpPr>
        <p:spPr>
          <a:xfrm>
            <a:off x="14110010" y="6851904"/>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108" name="TextBox 107">
            <a:extLst>
              <a:ext uri="{FF2B5EF4-FFF2-40B4-BE49-F238E27FC236}">
                <a16:creationId xmlns:a16="http://schemas.microsoft.com/office/drawing/2014/main" id="{7DF6ADD6-13FA-6D6D-11F7-3860071BFA89}"/>
              </a:ext>
            </a:extLst>
          </p:cNvPr>
          <p:cNvSpPr txBox="1"/>
          <p:nvPr/>
        </p:nvSpPr>
        <p:spPr>
          <a:xfrm>
            <a:off x="13545015" y="4748041"/>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11" name="Straight Connector 110">
            <a:extLst>
              <a:ext uri="{FF2B5EF4-FFF2-40B4-BE49-F238E27FC236}">
                <a16:creationId xmlns:a16="http://schemas.microsoft.com/office/drawing/2014/main" id="{2CF77B02-5766-BDFC-6163-58749CA94F87}"/>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2" name="Group 1">
            <a:extLst>
              <a:ext uri="{FF2B5EF4-FFF2-40B4-BE49-F238E27FC236}">
                <a16:creationId xmlns:a16="http://schemas.microsoft.com/office/drawing/2014/main" id="{42754229-5636-24F0-0558-6C860CDFEDE4}"/>
              </a:ext>
            </a:extLst>
          </p:cNvPr>
          <p:cNvGrpSpPr/>
          <p:nvPr/>
        </p:nvGrpSpPr>
        <p:grpSpPr>
          <a:xfrm>
            <a:off x="12931553" y="319424"/>
            <a:ext cx="1173393" cy="135875"/>
            <a:chOff x="12931553" y="319424"/>
            <a:chExt cx="1173393" cy="135875"/>
          </a:xfrm>
        </p:grpSpPr>
        <p:sp>
          <p:nvSpPr>
            <p:cNvPr id="3" name="TextBox 2">
              <a:extLst>
                <a:ext uri="{FF2B5EF4-FFF2-40B4-BE49-F238E27FC236}">
                  <a16:creationId xmlns:a16="http://schemas.microsoft.com/office/drawing/2014/main" id="{C9E11776-2BD9-403E-3C6C-0AB655CF501E}"/>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0" name="Picture 9">
              <a:extLst>
                <a:ext uri="{FF2B5EF4-FFF2-40B4-BE49-F238E27FC236}">
                  <a16:creationId xmlns:a16="http://schemas.microsoft.com/office/drawing/2014/main" id="{6C37216F-8C48-6C5D-D70D-D23C40A14047}"/>
                </a:ext>
              </a:extLst>
            </p:cNvPr>
            <p:cNvPicPr>
              <a:picLocks noChangeAspect="1"/>
            </p:cNvPicPr>
            <p:nvPr/>
          </p:nvPicPr>
          <p:blipFill>
            <a:blip r:embed="rId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38333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3FB8C9-1746-4A58-D6E7-AC30EA7B4D41}"/>
              </a:ext>
            </a:extLst>
          </p:cNvPr>
          <p:cNvSpPr txBox="1"/>
          <p:nvPr/>
        </p:nvSpPr>
        <p:spPr>
          <a:xfrm>
            <a:off x="3886794" y="1252728"/>
            <a:ext cx="6878741" cy="3990836"/>
          </a:xfrm>
          <a:prstGeom prst="rect">
            <a:avLst/>
          </a:prstGeom>
          <a:noFill/>
        </p:spPr>
        <p:txBody>
          <a:bodyPr wrap="square" lIns="0" tIns="0" rIns="0" bIns="0" rtlCol="0" anchor="t">
            <a:spAutoFit/>
          </a:bodyPr>
          <a:lstStyle/>
          <a:p>
            <a:pPr>
              <a:spcAft>
                <a:spcPts val="360"/>
              </a:spcAft>
            </a:pPr>
            <a:r>
              <a:rPr lang="en-US" sz="1800" dirty="0"/>
              <a:t>Financial institutions are exploring quantum computing to enable calculations that are not possible with traditional computing technology</a:t>
            </a:r>
            <a:r>
              <a:rPr lang="en-US" sz="1400" dirty="0"/>
              <a:t>.</a:t>
            </a:r>
          </a:p>
          <a:p>
            <a:pPr>
              <a:spcAft>
                <a:spcPts val="360"/>
              </a:spcAft>
            </a:pPr>
            <a:endParaRPr lang="en-US" sz="1400" dirty="0"/>
          </a:p>
          <a:p>
            <a:pPr marL="285750" indent="-285750">
              <a:spcAft>
                <a:spcPts val="360"/>
              </a:spcAft>
              <a:buFont typeface="System Font Regular"/>
              <a:buChar char="–"/>
            </a:pPr>
            <a:r>
              <a:rPr lang="en-US" sz="1400" dirty="0"/>
              <a:t>Quantum technology can help financial institutions in areas like portfolio diversification, fraud detection, investment risk analysis, pricing of options and derivatives, and analyzing customer behavioral patterns.</a:t>
            </a:r>
            <a:r>
              <a:rPr lang="en-US" sz="1400" baseline="30000" dirty="0"/>
              <a:t>10,11</a:t>
            </a:r>
          </a:p>
          <a:p>
            <a:pPr marL="285750" indent="-285750">
              <a:spcAft>
                <a:spcPts val="360"/>
              </a:spcAft>
              <a:buFont typeface="System Font Regular"/>
              <a:buChar char="–"/>
            </a:pPr>
            <a:r>
              <a:rPr lang="en-US" sz="1400" dirty="0"/>
              <a:t>Quantum-safe cryptography solutions can improve the security posture of data and networks for financial institutions. </a:t>
            </a:r>
          </a:p>
          <a:p>
            <a:pPr marL="285750" indent="-285750">
              <a:spcAft>
                <a:spcPts val="360"/>
              </a:spcAft>
              <a:buFont typeface="System Font Regular"/>
              <a:buChar char="–"/>
            </a:pPr>
            <a:r>
              <a:rPr lang="en-US" sz="1400" dirty="0"/>
              <a:t>Financial institution leaders expect that, it may take </a:t>
            </a:r>
            <a:r>
              <a:rPr lang="en-US" sz="1400" dirty="0">
                <a:hlinkClick r:id="rId3"/>
              </a:rPr>
              <a:t>14 years</a:t>
            </a:r>
            <a:r>
              <a:rPr lang="en-US" sz="1400" dirty="0"/>
              <a:t> on average for quantum-safe cryptography to fully integrate into their business.</a:t>
            </a:r>
            <a:r>
              <a:rPr lang="en-US" sz="1400" baseline="30000" dirty="0"/>
              <a:t>12</a:t>
            </a:r>
          </a:p>
          <a:p>
            <a:pPr marL="285750" indent="-285750">
              <a:spcAft>
                <a:spcPts val="360"/>
              </a:spcAft>
              <a:buFont typeface="System Font Regular"/>
              <a:buChar char="–"/>
            </a:pPr>
            <a:r>
              <a:rPr lang="en-US" sz="1400" dirty="0"/>
              <a:t>Inadequate quantum skills and the difficulty of integrating quantum technology into processes are the top two barriers that financial institutions face when adopting quantum computing.</a:t>
            </a:r>
            <a:r>
              <a:rPr lang="en-US" sz="1400" baseline="30000" dirty="0"/>
              <a:t>13</a:t>
            </a:r>
          </a:p>
          <a:p>
            <a:pPr>
              <a:spcAft>
                <a:spcPts val="360"/>
              </a:spcAft>
            </a:pPr>
            <a:endParaRPr lang="en-US" sz="1400" b="1" dirty="0">
              <a:latin typeface="IBM Plex Sans" panose="020B0503050203000203" pitchFamily="34" charset="0"/>
            </a:endParaRPr>
          </a:p>
          <a:p>
            <a:pPr>
              <a:spcAft>
                <a:spcPts val="360"/>
              </a:spcAft>
            </a:pPr>
            <a:endParaRPr lang="en-US" sz="1400" b="1" dirty="0">
              <a:latin typeface="IBM Plex Sans" panose="020B0503050203000203" pitchFamily="34" charset="0"/>
            </a:endParaRPr>
          </a:p>
        </p:txBody>
      </p:sp>
      <p:sp>
        <p:nvSpPr>
          <p:cNvPr id="6" name="TextBox 5">
            <a:extLst>
              <a:ext uri="{FF2B5EF4-FFF2-40B4-BE49-F238E27FC236}">
                <a16:creationId xmlns:a16="http://schemas.microsoft.com/office/drawing/2014/main" id="{5305C581-47EA-6EC3-8DA3-9EC8B33C09F4}"/>
              </a:ext>
            </a:extLst>
          </p:cNvPr>
          <p:cNvSpPr txBox="1"/>
          <p:nvPr/>
        </p:nvSpPr>
        <p:spPr>
          <a:xfrm>
            <a:off x="442824" y="6236909"/>
            <a:ext cx="2986176" cy="1539052"/>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4"/>
              </a:rPr>
              <a:t>2023 Chief Executive Officer Study</a:t>
            </a:r>
            <a:endParaRPr lang="en-US" sz="1200" dirty="0">
              <a:latin typeface="IBM Plex Sans Light" panose="020B0403050203000203" pitchFamily="34" charset="0"/>
              <a:ea typeface="IBM Plex Sans" charset="0"/>
              <a:cs typeface="IBM Plex Sans" charset="0"/>
            </a:endParaRPr>
          </a:p>
          <a:p>
            <a:pPr marL="171450" indent="-171450">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5"/>
              </a:rPr>
              <a:t>Exploring quantum computing use cases for financial services</a:t>
            </a:r>
            <a:endParaRPr lang="en-US" sz="1200" dirty="0">
              <a:latin typeface="IBM Plex Sans Light" panose="020B0403050203000203" pitchFamily="34" charset="0"/>
              <a:ea typeface="IBM Plex Sans" charset="0"/>
              <a:cs typeface="IBM Plex Sans" charset="0"/>
            </a:endParaRPr>
          </a:p>
        </p:txBody>
      </p:sp>
      <p:sp>
        <p:nvSpPr>
          <p:cNvPr id="3" name="Title 1">
            <a:extLst>
              <a:ext uri="{FF2B5EF4-FFF2-40B4-BE49-F238E27FC236}">
                <a16:creationId xmlns:a16="http://schemas.microsoft.com/office/drawing/2014/main" id="{F9760B47-F0C2-5DF5-24D3-58CE81AFD07F}"/>
              </a:ext>
            </a:extLst>
          </p:cNvPr>
          <p:cNvSpPr txBox="1">
            <a:spLocks/>
          </p:cNvSpPr>
          <p:nvPr/>
        </p:nvSpPr>
        <p:spPr>
          <a:xfrm>
            <a:off x="432486" y="1143000"/>
            <a:ext cx="2971796" cy="1926534"/>
          </a:xfrm>
          <a:prstGeom prst="rect">
            <a:avLst/>
          </a:prstGeom>
        </p:spPr>
        <p:txBody>
          <a:bodyPr lIns="0"/>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600" kern="0" dirty="0"/>
              <a:t>Technologies</a:t>
            </a:r>
            <a:br>
              <a:rPr lang="en-US" kern="0" dirty="0"/>
            </a:br>
            <a:r>
              <a:rPr lang="en-US" kern="0" dirty="0">
                <a:latin typeface="IBM Plex Sans ExtLt" panose="020B0303050203000203" pitchFamily="34" charset="0"/>
              </a:rPr>
              <a:t>Quantum computing</a:t>
            </a:r>
            <a:endParaRPr lang="en-US" kern="0" dirty="0"/>
          </a:p>
        </p:txBody>
      </p:sp>
      <p:grpSp>
        <p:nvGrpSpPr>
          <p:cNvPr id="4" name="Group 3">
            <a:extLst>
              <a:ext uri="{FF2B5EF4-FFF2-40B4-BE49-F238E27FC236}">
                <a16:creationId xmlns:a16="http://schemas.microsoft.com/office/drawing/2014/main" id="{EF356EF9-361E-772D-A360-10486F6A00D5}"/>
              </a:ext>
            </a:extLst>
          </p:cNvPr>
          <p:cNvGrpSpPr/>
          <p:nvPr/>
        </p:nvGrpSpPr>
        <p:grpSpPr>
          <a:xfrm>
            <a:off x="457200" y="2724530"/>
            <a:ext cx="2728072" cy="152400"/>
            <a:chOff x="457200" y="2362200"/>
            <a:chExt cx="2728072" cy="152400"/>
          </a:xfrm>
        </p:grpSpPr>
        <p:cxnSp>
          <p:nvCxnSpPr>
            <p:cNvPr id="8" name="Straight Connector 7">
              <a:extLst>
                <a:ext uri="{FF2B5EF4-FFF2-40B4-BE49-F238E27FC236}">
                  <a16:creationId xmlns:a16="http://schemas.microsoft.com/office/drawing/2014/main" id="{78400E1E-0FF9-170F-33E6-549510D77502}"/>
                </a:ext>
              </a:extLst>
            </p:cNvPr>
            <p:cNvCxnSpPr>
              <a:cxnSpLocks/>
              <a:endCxn id="14" idx="2"/>
            </p:cNvCxnSpPr>
            <p:nvPr/>
          </p:nvCxnSpPr>
          <p:spPr bwMode="auto">
            <a:xfrm>
              <a:off x="476250" y="2438400"/>
              <a:ext cx="2556622"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78F2713E-A28E-EAF4-4452-5153D753E222}"/>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0" name="Oval 9">
              <a:extLst>
                <a:ext uri="{FF2B5EF4-FFF2-40B4-BE49-F238E27FC236}">
                  <a16:creationId xmlns:a16="http://schemas.microsoft.com/office/drawing/2014/main" id="{74FDFFE9-FB3F-55AE-3032-D565685C5BFD}"/>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A583C4D7-733C-43BA-9F53-29C63C2DB31A}"/>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3" name="Oval 12">
              <a:extLst>
                <a:ext uri="{FF2B5EF4-FFF2-40B4-BE49-F238E27FC236}">
                  <a16:creationId xmlns:a16="http://schemas.microsoft.com/office/drawing/2014/main" id="{2E7D2CE0-9B6D-DCAA-1546-4A6359AAA2A1}"/>
                </a:ext>
              </a:extLst>
            </p:cNvPr>
            <p:cNvSpPr/>
            <p:nvPr/>
          </p:nvSpPr>
          <p:spPr bwMode="auto">
            <a:xfrm>
              <a:off x="242887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4" name="Oval 13">
              <a:extLst>
                <a:ext uri="{FF2B5EF4-FFF2-40B4-BE49-F238E27FC236}">
                  <a16:creationId xmlns:a16="http://schemas.microsoft.com/office/drawing/2014/main" id="{6906C000-E73B-08C1-97E7-5ED816FC7C7E}"/>
                </a:ext>
              </a:extLst>
            </p:cNvPr>
            <p:cNvSpPr/>
            <p:nvPr/>
          </p:nvSpPr>
          <p:spPr bwMode="auto">
            <a:xfrm>
              <a:off x="3032872"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42" name="TextBox 41">
            <a:extLst>
              <a:ext uri="{FF2B5EF4-FFF2-40B4-BE49-F238E27FC236}">
                <a16:creationId xmlns:a16="http://schemas.microsoft.com/office/drawing/2014/main" id="{4981578B-9406-7D72-D1EF-7917D5FB7738}"/>
              </a:ext>
            </a:extLst>
          </p:cNvPr>
          <p:cNvSpPr txBox="1"/>
          <p:nvPr/>
        </p:nvSpPr>
        <p:spPr>
          <a:xfrm>
            <a:off x="14110010" y="67056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pSp>
        <p:nvGrpSpPr>
          <p:cNvPr id="44" name="Group 43">
            <a:extLst>
              <a:ext uri="{FF2B5EF4-FFF2-40B4-BE49-F238E27FC236}">
                <a16:creationId xmlns:a16="http://schemas.microsoft.com/office/drawing/2014/main" id="{124474D8-40BB-BF58-5BB8-C24249FBA4CC}"/>
              </a:ext>
            </a:extLst>
          </p:cNvPr>
          <p:cNvGrpSpPr/>
          <p:nvPr/>
        </p:nvGrpSpPr>
        <p:grpSpPr>
          <a:xfrm>
            <a:off x="11311128" y="1252728"/>
            <a:ext cx="2936500" cy="5098635"/>
            <a:chOff x="11311128" y="1252728"/>
            <a:chExt cx="2936500" cy="5098635"/>
          </a:xfrm>
        </p:grpSpPr>
        <p:sp>
          <p:nvSpPr>
            <p:cNvPr id="2" name="Content Placeholder 2">
              <a:extLst>
                <a:ext uri="{FF2B5EF4-FFF2-40B4-BE49-F238E27FC236}">
                  <a16:creationId xmlns:a16="http://schemas.microsoft.com/office/drawing/2014/main" id="{1736AA5F-07D5-1913-E6C6-9F9A55970BA7}"/>
                </a:ext>
              </a:extLst>
            </p:cNvPr>
            <p:cNvSpPr txBox="1">
              <a:spLocks/>
            </p:cNvSpPr>
            <p:nvPr/>
          </p:nvSpPr>
          <p:spPr>
            <a:xfrm>
              <a:off x="11311128" y="1252728"/>
              <a:ext cx="2851762" cy="734838"/>
            </a:xfrm>
            <a:prstGeom prst="rect">
              <a:avLst/>
            </a:prstGeom>
          </p:spPr>
          <p:txBody>
            <a:bodyPr lIns="0" tIns="0" rIns="0" bIns="0"/>
            <a:lstStyle>
              <a:lvl1pPr marL="0" indent="0" algn="l" defTabSz="1097280" rtl="0" eaLnBrk="1" latinLnBrk="0" hangingPunct="1">
                <a:lnSpc>
                  <a:spcPct val="105000"/>
                </a:lnSpc>
                <a:spcBef>
                  <a:spcPts val="12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1200"/>
                </a:spcBef>
                <a:spcAft>
                  <a:spcPts val="0"/>
                </a:spcAft>
                <a:buClrTx/>
                <a:buSzTx/>
                <a:buFontTx/>
                <a:buNone/>
                <a:tabLst/>
                <a:defRPr/>
              </a:pPr>
              <a:r>
                <a:rPr kumimoji="0" lang="en-US" sz="1400" b="0" i="0" u="none" strike="noStrike" kern="1200" cap="none" spc="0" normalizeH="0" baseline="0" noProof="0" dirty="0">
                  <a:ln>
                    <a:noFill/>
                  </a:ln>
                  <a:effectLst/>
                  <a:uLnTx/>
                  <a:uFillTx/>
                  <a:latin typeface="IBM Plex Sans Medm" panose="020B0503050203000203" pitchFamily="34" charset="0"/>
                </a:rPr>
                <a:t>Technologies expected to </a:t>
              </a:r>
              <a:br>
                <a:rPr kumimoji="0" lang="en-US" sz="1400" b="0" i="0" u="none" strike="noStrike" kern="1200" cap="none" spc="0" normalizeH="0" baseline="0" noProof="0" dirty="0">
                  <a:ln>
                    <a:noFill/>
                  </a:ln>
                  <a:effectLst/>
                  <a:uLnTx/>
                  <a:uFillTx/>
                  <a:latin typeface="IBM Plex Sans Medm" panose="020B0503050203000203" pitchFamily="34" charset="0"/>
                </a:rPr>
              </a:br>
              <a:r>
                <a:rPr kumimoji="0" lang="en-US" sz="1400" b="0" i="0" u="none" strike="noStrike" kern="1200" cap="none" spc="0" normalizeH="0" baseline="0" noProof="0" dirty="0">
                  <a:ln>
                    <a:noFill/>
                  </a:ln>
                  <a:effectLst/>
                  <a:uLnTx/>
                  <a:uFillTx/>
                  <a:latin typeface="IBM Plex Sans Medm" panose="020B0503050203000203" pitchFamily="34" charset="0"/>
                </a:rPr>
                <a:t>help deliver results over the </a:t>
              </a:r>
              <a:br>
                <a:rPr kumimoji="0" lang="en-US" sz="1400" b="0" i="0" u="none" strike="noStrike" kern="1200" cap="none" spc="0" normalizeH="0" baseline="0" noProof="0" dirty="0">
                  <a:ln>
                    <a:noFill/>
                  </a:ln>
                  <a:effectLst/>
                  <a:uLnTx/>
                  <a:uFillTx/>
                  <a:latin typeface="IBM Plex Sans Medm" panose="020B0503050203000203" pitchFamily="34" charset="0"/>
                </a:rPr>
              </a:br>
              <a:r>
                <a:rPr kumimoji="0" lang="en-US" sz="1400" b="0" i="0" u="none" strike="noStrike" kern="1200" cap="none" spc="0" normalizeH="0" baseline="0" noProof="0" dirty="0">
                  <a:ln>
                    <a:noFill/>
                  </a:ln>
                  <a:effectLst/>
                  <a:uLnTx/>
                  <a:uFillTx/>
                  <a:latin typeface="IBM Plex Sans Medm" panose="020B0503050203000203" pitchFamily="34" charset="0"/>
                </a:rPr>
                <a:t>next three years</a:t>
              </a:r>
              <a:r>
                <a:rPr kumimoji="0" lang="en-US" sz="1400" b="0" i="0" u="none" strike="noStrike" kern="1200" cap="none" spc="0" normalizeH="0" baseline="30000" noProof="0" dirty="0">
                  <a:ln>
                    <a:noFill/>
                  </a:ln>
                  <a:effectLst/>
                  <a:uLnTx/>
                  <a:uFillTx/>
                  <a:latin typeface="IBM Plex Sans Medm" panose="020B0503050203000203" pitchFamily="34" charset="0"/>
                  <a:hlinkClick r:id="rId4"/>
                </a:rPr>
                <a:t>14</a:t>
              </a:r>
              <a:endParaRPr kumimoji="0" lang="en-US" sz="1400" b="0" i="0" u="none" strike="noStrike" kern="1200" cap="none" spc="0" normalizeH="0" baseline="30000" noProof="0" dirty="0">
                <a:ln>
                  <a:noFill/>
                </a:ln>
                <a:effectLst/>
                <a:uLnTx/>
                <a:uFillTx/>
                <a:latin typeface="IBM Plex Sans Medm" panose="020B0503050203000203" pitchFamily="34" charset="0"/>
              </a:endParaRPr>
            </a:p>
          </p:txBody>
        </p:sp>
        <p:sp>
          <p:nvSpPr>
            <p:cNvPr id="18" name="TextBox 17">
              <a:extLst>
                <a:ext uri="{FF2B5EF4-FFF2-40B4-BE49-F238E27FC236}">
                  <a16:creationId xmlns:a16="http://schemas.microsoft.com/office/drawing/2014/main" id="{6580BA0C-A32F-225B-DA42-8550F0156891}"/>
                </a:ext>
              </a:extLst>
            </p:cNvPr>
            <p:cNvSpPr txBox="1"/>
            <p:nvPr/>
          </p:nvSpPr>
          <p:spPr>
            <a:xfrm>
              <a:off x="11315156" y="2166246"/>
              <a:ext cx="2000071" cy="461665"/>
            </a:xfrm>
            <a:prstGeom prst="rect">
              <a:avLst/>
            </a:prstGeom>
            <a:noFill/>
          </p:spPr>
          <p:txBody>
            <a:bodyPr wrap="square" lIns="0" rtlCol="0">
              <a:spAutoFit/>
            </a:bodyPr>
            <a:lstStyle/>
            <a:p>
              <a:r>
                <a:rPr lang="en-US" sz="1200" dirty="0"/>
                <a:t>Cloud computing (public, private, hybrid)</a:t>
              </a:r>
              <a:endParaRPr lang="en-IN" sz="1200" dirty="0"/>
            </a:p>
          </p:txBody>
        </p:sp>
        <p:sp>
          <p:nvSpPr>
            <p:cNvPr id="19" name="TextBox 18">
              <a:extLst>
                <a:ext uri="{FF2B5EF4-FFF2-40B4-BE49-F238E27FC236}">
                  <a16:creationId xmlns:a16="http://schemas.microsoft.com/office/drawing/2014/main" id="{60C8A75C-FF33-DFC2-26C1-4F675E2C294E}"/>
                </a:ext>
              </a:extLst>
            </p:cNvPr>
            <p:cNvSpPr txBox="1"/>
            <p:nvPr/>
          </p:nvSpPr>
          <p:spPr>
            <a:xfrm>
              <a:off x="13423873" y="2220878"/>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56%</a:t>
              </a:r>
              <a:endParaRPr lang="en-IN" sz="500" kern="100" dirty="0">
                <a:effectLst/>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F7AA92C-0A18-5F54-5806-4DD619C27266}"/>
                </a:ext>
              </a:extLst>
            </p:cNvPr>
            <p:cNvSpPr txBox="1"/>
            <p:nvPr/>
          </p:nvSpPr>
          <p:spPr>
            <a:xfrm>
              <a:off x="11315156" y="2779629"/>
              <a:ext cx="2000071" cy="276999"/>
            </a:xfrm>
            <a:prstGeom prst="rect">
              <a:avLst/>
            </a:prstGeom>
            <a:noFill/>
          </p:spPr>
          <p:txBody>
            <a:bodyPr wrap="square" lIns="0" rtlCol="0">
              <a:spAutoFit/>
            </a:bodyPr>
            <a:lstStyle/>
            <a:p>
              <a:r>
                <a:rPr lang="en-US" sz="1200" dirty="0"/>
                <a:t>AI (NLP, chatbots, etc.)</a:t>
              </a:r>
              <a:endParaRPr lang="en-IN" sz="1200" dirty="0"/>
            </a:p>
          </p:txBody>
        </p:sp>
        <p:sp>
          <p:nvSpPr>
            <p:cNvPr id="21" name="TextBox 20">
              <a:extLst>
                <a:ext uri="{FF2B5EF4-FFF2-40B4-BE49-F238E27FC236}">
                  <a16:creationId xmlns:a16="http://schemas.microsoft.com/office/drawing/2014/main" id="{094002E8-9532-A25A-CF55-04AD931F5543}"/>
                </a:ext>
              </a:extLst>
            </p:cNvPr>
            <p:cNvSpPr txBox="1"/>
            <p:nvPr/>
          </p:nvSpPr>
          <p:spPr>
            <a:xfrm>
              <a:off x="13423873" y="2778943"/>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55%</a:t>
              </a:r>
              <a:endParaRPr lang="en-IN" sz="500" kern="100" dirty="0">
                <a:effectLst/>
                <a:ea typeface="Calibri" panose="020F0502020204030204" pitchFamily="34" charset="0"/>
                <a:cs typeface="Times New Roman" panose="02020603050405020304" pitchFamily="18" charset="0"/>
              </a:endParaRPr>
            </a:p>
          </p:txBody>
        </p:sp>
        <p:sp>
          <p:nvSpPr>
            <p:cNvPr id="22" name="Oval 21">
              <a:extLst>
                <a:ext uri="{FF2B5EF4-FFF2-40B4-BE49-F238E27FC236}">
                  <a16:creationId xmlns:a16="http://schemas.microsoft.com/office/drawing/2014/main" id="{DF5488DC-5887-2E5D-8187-7623061ABBA4}"/>
                </a:ext>
              </a:extLst>
            </p:cNvPr>
            <p:cNvSpPr/>
            <p:nvPr/>
          </p:nvSpPr>
          <p:spPr bwMode="auto">
            <a:xfrm>
              <a:off x="14003079" y="224091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381021C5-0100-690D-3047-FD626B37985F}"/>
                </a:ext>
              </a:extLst>
            </p:cNvPr>
            <p:cNvSpPr/>
            <p:nvPr/>
          </p:nvSpPr>
          <p:spPr bwMode="auto">
            <a:xfrm>
              <a:off x="14003079" y="2790773"/>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4" name="TextBox 23">
              <a:extLst>
                <a:ext uri="{FF2B5EF4-FFF2-40B4-BE49-F238E27FC236}">
                  <a16:creationId xmlns:a16="http://schemas.microsoft.com/office/drawing/2014/main" id="{EE17F3EC-C2F1-38E3-12B1-BBC359C83342}"/>
                </a:ext>
              </a:extLst>
            </p:cNvPr>
            <p:cNvSpPr txBox="1"/>
            <p:nvPr/>
          </p:nvSpPr>
          <p:spPr>
            <a:xfrm>
              <a:off x="11315156" y="3317654"/>
              <a:ext cx="2000071" cy="276999"/>
            </a:xfrm>
            <a:prstGeom prst="rect">
              <a:avLst/>
            </a:prstGeom>
            <a:noFill/>
          </p:spPr>
          <p:txBody>
            <a:bodyPr wrap="square" lIns="0" rtlCol="0">
              <a:spAutoFit/>
            </a:bodyPr>
            <a:lstStyle/>
            <a:p>
              <a:r>
                <a:rPr lang="en-US" sz="1200" dirty="0"/>
                <a:t>Advanced analytics</a:t>
              </a:r>
              <a:endParaRPr lang="en-IN" sz="1200" dirty="0"/>
            </a:p>
          </p:txBody>
        </p:sp>
        <p:sp>
          <p:nvSpPr>
            <p:cNvPr id="25" name="TextBox 24">
              <a:extLst>
                <a:ext uri="{FF2B5EF4-FFF2-40B4-BE49-F238E27FC236}">
                  <a16:creationId xmlns:a16="http://schemas.microsoft.com/office/drawing/2014/main" id="{B82AE9DD-93F8-348F-26F8-EDA2BD05D9F3}"/>
                </a:ext>
              </a:extLst>
            </p:cNvPr>
            <p:cNvSpPr txBox="1"/>
            <p:nvPr/>
          </p:nvSpPr>
          <p:spPr>
            <a:xfrm>
              <a:off x="13423873" y="3316968"/>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50%</a:t>
              </a:r>
              <a:endParaRPr lang="en-IN" sz="500" kern="100" dirty="0">
                <a:effectLst/>
                <a:ea typeface="Calibri" panose="020F0502020204030204" pitchFamily="34" charset="0"/>
                <a:cs typeface="Times New Roman" panose="02020603050405020304" pitchFamily="18" charset="0"/>
              </a:endParaRPr>
            </a:p>
          </p:txBody>
        </p:sp>
        <p:sp>
          <p:nvSpPr>
            <p:cNvPr id="26" name="Oval 25">
              <a:extLst>
                <a:ext uri="{FF2B5EF4-FFF2-40B4-BE49-F238E27FC236}">
                  <a16:creationId xmlns:a16="http://schemas.microsoft.com/office/drawing/2014/main" id="{80A52023-1B57-F5E6-B4DB-E893DF0B346E}"/>
                </a:ext>
              </a:extLst>
            </p:cNvPr>
            <p:cNvSpPr/>
            <p:nvPr/>
          </p:nvSpPr>
          <p:spPr bwMode="auto">
            <a:xfrm>
              <a:off x="14003079" y="334062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7" name="TextBox 26">
              <a:extLst>
                <a:ext uri="{FF2B5EF4-FFF2-40B4-BE49-F238E27FC236}">
                  <a16:creationId xmlns:a16="http://schemas.microsoft.com/office/drawing/2014/main" id="{811E7AC3-D267-0A17-18E5-BFEE6C5DC9D9}"/>
                </a:ext>
              </a:extLst>
            </p:cNvPr>
            <p:cNvSpPr txBox="1"/>
            <p:nvPr/>
          </p:nvSpPr>
          <p:spPr>
            <a:xfrm>
              <a:off x="11315156" y="3876165"/>
              <a:ext cx="2000071" cy="276999"/>
            </a:xfrm>
            <a:prstGeom prst="rect">
              <a:avLst/>
            </a:prstGeom>
            <a:noFill/>
          </p:spPr>
          <p:txBody>
            <a:bodyPr wrap="square" lIns="0" rtlCol="0">
              <a:spAutoFit/>
            </a:bodyPr>
            <a:lstStyle/>
            <a:p>
              <a:r>
                <a:rPr lang="en-US" sz="1200" dirty="0"/>
                <a:t>Blockchain</a:t>
              </a:r>
              <a:endParaRPr lang="en-IN" sz="1200" dirty="0"/>
            </a:p>
          </p:txBody>
        </p:sp>
        <p:sp>
          <p:nvSpPr>
            <p:cNvPr id="28" name="TextBox 27">
              <a:extLst>
                <a:ext uri="{FF2B5EF4-FFF2-40B4-BE49-F238E27FC236}">
                  <a16:creationId xmlns:a16="http://schemas.microsoft.com/office/drawing/2014/main" id="{5952641A-0288-AB1B-2844-34CD691F2619}"/>
                </a:ext>
              </a:extLst>
            </p:cNvPr>
            <p:cNvSpPr txBox="1"/>
            <p:nvPr/>
          </p:nvSpPr>
          <p:spPr>
            <a:xfrm>
              <a:off x="13423873" y="3875479"/>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49%</a:t>
              </a:r>
              <a:endParaRPr lang="en-IN" sz="500" kern="100" dirty="0">
                <a:solidFill>
                  <a:srgbClr val="82D0FF"/>
                </a:solidFill>
                <a:effectLst/>
                <a:ea typeface="Calibri" panose="020F0502020204030204" pitchFamily="34" charset="0"/>
                <a:cs typeface="Times New Roman" panose="02020603050405020304" pitchFamily="18" charset="0"/>
              </a:endParaRPr>
            </a:p>
          </p:txBody>
        </p:sp>
        <p:sp>
          <p:nvSpPr>
            <p:cNvPr id="29" name="Oval 28">
              <a:extLst>
                <a:ext uri="{FF2B5EF4-FFF2-40B4-BE49-F238E27FC236}">
                  <a16:creationId xmlns:a16="http://schemas.microsoft.com/office/drawing/2014/main" id="{F36FDA12-0925-030E-A9E5-52C9B2B3FAF1}"/>
                </a:ext>
              </a:extLst>
            </p:cNvPr>
            <p:cNvSpPr/>
            <p:nvPr/>
          </p:nvSpPr>
          <p:spPr bwMode="auto">
            <a:xfrm>
              <a:off x="14003079" y="3890483"/>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30" name="TextBox 29">
              <a:extLst>
                <a:ext uri="{FF2B5EF4-FFF2-40B4-BE49-F238E27FC236}">
                  <a16:creationId xmlns:a16="http://schemas.microsoft.com/office/drawing/2014/main" id="{ACF19759-EBF6-1423-2FA9-B4DCC014AF04}"/>
                </a:ext>
              </a:extLst>
            </p:cNvPr>
            <p:cNvSpPr txBox="1"/>
            <p:nvPr/>
          </p:nvSpPr>
          <p:spPr>
            <a:xfrm>
              <a:off x="11315156" y="4429058"/>
              <a:ext cx="2000071" cy="276999"/>
            </a:xfrm>
            <a:prstGeom prst="rect">
              <a:avLst/>
            </a:prstGeom>
            <a:noFill/>
          </p:spPr>
          <p:txBody>
            <a:bodyPr wrap="square" lIns="0" rtlCol="0">
              <a:spAutoFit/>
            </a:bodyPr>
            <a:lstStyle/>
            <a:p>
              <a:r>
                <a:rPr lang="en-US" sz="1200" dirty="0"/>
                <a:t>IOT &amp; Connected Devices</a:t>
              </a:r>
              <a:endParaRPr lang="en-IN" sz="1200" dirty="0"/>
            </a:p>
          </p:txBody>
        </p:sp>
        <p:sp>
          <p:nvSpPr>
            <p:cNvPr id="31" name="TextBox 30">
              <a:extLst>
                <a:ext uri="{FF2B5EF4-FFF2-40B4-BE49-F238E27FC236}">
                  <a16:creationId xmlns:a16="http://schemas.microsoft.com/office/drawing/2014/main" id="{35D986CE-E83A-0493-5781-4DE3D93ED004}"/>
                </a:ext>
              </a:extLst>
            </p:cNvPr>
            <p:cNvSpPr txBox="1"/>
            <p:nvPr/>
          </p:nvSpPr>
          <p:spPr>
            <a:xfrm>
              <a:off x="13423873" y="4428372"/>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43%</a:t>
              </a:r>
              <a:endParaRPr lang="en-IN" sz="500" kern="100" dirty="0">
                <a:solidFill>
                  <a:srgbClr val="82D0FF"/>
                </a:solidFill>
                <a:effectLst/>
                <a:ea typeface="Calibri" panose="020F0502020204030204" pitchFamily="34" charset="0"/>
                <a:cs typeface="Times New Roman" panose="02020603050405020304" pitchFamily="18" charset="0"/>
              </a:endParaRPr>
            </a:p>
          </p:txBody>
        </p:sp>
        <p:sp>
          <p:nvSpPr>
            <p:cNvPr id="32" name="Oval 31">
              <a:extLst>
                <a:ext uri="{FF2B5EF4-FFF2-40B4-BE49-F238E27FC236}">
                  <a16:creationId xmlns:a16="http://schemas.microsoft.com/office/drawing/2014/main" id="{6FAF7917-6601-A8F4-0A24-68F4FBB3CED7}"/>
                </a:ext>
              </a:extLst>
            </p:cNvPr>
            <p:cNvSpPr/>
            <p:nvPr/>
          </p:nvSpPr>
          <p:spPr bwMode="auto">
            <a:xfrm>
              <a:off x="14003079" y="444033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33" name="TextBox 32">
              <a:extLst>
                <a:ext uri="{FF2B5EF4-FFF2-40B4-BE49-F238E27FC236}">
                  <a16:creationId xmlns:a16="http://schemas.microsoft.com/office/drawing/2014/main" id="{4B149F52-1AAB-BE88-6D9B-1BE09A09A08F}"/>
                </a:ext>
              </a:extLst>
            </p:cNvPr>
            <p:cNvSpPr txBox="1"/>
            <p:nvPr/>
          </p:nvSpPr>
          <p:spPr>
            <a:xfrm>
              <a:off x="11315156" y="4979186"/>
              <a:ext cx="2000071" cy="276999"/>
            </a:xfrm>
            <a:prstGeom prst="rect">
              <a:avLst/>
            </a:prstGeom>
            <a:noFill/>
          </p:spPr>
          <p:txBody>
            <a:bodyPr wrap="square" lIns="0" rtlCol="0">
              <a:spAutoFit/>
            </a:bodyPr>
            <a:lstStyle/>
            <a:p>
              <a:r>
                <a:rPr lang="en-US" sz="1200" dirty="0"/>
                <a:t>AI (generative AI, DL, ML)</a:t>
              </a:r>
              <a:endParaRPr lang="en-IN" sz="1200" dirty="0"/>
            </a:p>
          </p:txBody>
        </p:sp>
        <p:sp>
          <p:nvSpPr>
            <p:cNvPr id="34" name="TextBox 33">
              <a:extLst>
                <a:ext uri="{FF2B5EF4-FFF2-40B4-BE49-F238E27FC236}">
                  <a16:creationId xmlns:a16="http://schemas.microsoft.com/office/drawing/2014/main" id="{7F37C67E-26C4-A3B0-07FC-F97A9F74373D}"/>
                </a:ext>
              </a:extLst>
            </p:cNvPr>
            <p:cNvSpPr txBox="1"/>
            <p:nvPr/>
          </p:nvSpPr>
          <p:spPr>
            <a:xfrm>
              <a:off x="13423873" y="4978500"/>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40%</a:t>
              </a:r>
              <a:endParaRPr lang="en-IN" sz="500" kern="100" dirty="0">
                <a:effectLst/>
                <a:ea typeface="Calibri" panose="020F0502020204030204" pitchFamily="34" charset="0"/>
                <a:cs typeface="Times New Roman" panose="02020603050405020304" pitchFamily="18" charset="0"/>
              </a:endParaRPr>
            </a:p>
          </p:txBody>
        </p:sp>
        <p:sp>
          <p:nvSpPr>
            <p:cNvPr id="35" name="Oval 34">
              <a:extLst>
                <a:ext uri="{FF2B5EF4-FFF2-40B4-BE49-F238E27FC236}">
                  <a16:creationId xmlns:a16="http://schemas.microsoft.com/office/drawing/2014/main" id="{07EC7F56-56A5-B584-B151-ED0B015C7394}"/>
                </a:ext>
              </a:extLst>
            </p:cNvPr>
            <p:cNvSpPr/>
            <p:nvPr/>
          </p:nvSpPr>
          <p:spPr bwMode="auto">
            <a:xfrm>
              <a:off x="14003079" y="4990193"/>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6" name="TextBox 35">
              <a:extLst>
                <a:ext uri="{FF2B5EF4-FFF2-40B4-BE49-F238E27FC236}">
                  <a16:creationId xmlns:a16="http://schemas.microsoft.com/office/drawing/2014/main" id="{773AF7B5-5423-04D9-2357-84525517363C}"/>
                </a:ext>
              </a:extLst>
            </p:cNvPr>
            <p:cNvSpPr txBox="1"/>
            <p:nvPr/>
          </p:nvSpPr>
          <p:spPr>
            <a:xfrm>
              <a:off x="11315156" y="5540279"/>
              <a:ext cx="2000071" cy="276999"/>
            </a:xfrm>
            <a:prstGeom prst="rect">
              <a:avLst/>
            </a:prstGeom>
            <a:noFill/>
          </p:spPr>
          <p:txBody>
            <a:bodyPr wrap="square" lIns="0" rtlCol="0">
              <a:spAutoFit/>
            </a:bodyPr>
            <a:lstStyle/>
            <a:p>
              <a:r>
                <a:rPr lang="en-US" sz="1200" dirty="0"/>
                <a:t>Automation (incl. RPA)</a:t>
              </a:r>
              <a:endParaRPr lang="en-IN" sz="1200" dirty="0"/>
            </a:p>
          </p:txBody>
        </p:sp>
        <p:sp>
          <p:nvSpPr>
            <p:cNvPr id="37" name="TextBox 36">
              <a:extLst>
                <a:ext uri="{FF2B5EF4-FFF2-40B4-BE49-F238E27FC236}">
                  <a16:creationId xmlns:a16="http://schemas.microsoft.com/office/drawing/2014/main" id="{63A4CC24-5840-0919-7FB8-2A555F947E1F}"/>
                </a:ext>
              </a:extLst>
            </p:cNvPr>
            <p:cNvSpPr txBox="1"/>
            <p:nvPr/>
          </p:nvSpPr>
          <p:spPr>
            <a:xfrm>
              <a:off x="13423873" y="5524725"/>
              <a:ext cx="621736" cy="278370"/>
            </a:xfrm>
            <a:prstGeom prst="rect">
              <a:avLst/>
            </a:prstGeom>
            <a:noFill/>
          </p:spPr>
          <p:txBody>
            <a:bodyPr wrap="square" lIns="0" tIns="0" rIns="0" bIns="0" rtlCol="0">
              <a:noAutofit/>
            </a:bodyPr>
            <a:lstStyle/>
            <a:p>
              <a:pPr>
                <a:lnSpc>
                  <a:spcPct val="110000"/>
                </a:lnSpc>
                <a:spcBef>
                  <a:spcPts val="1800"/>
                </a:spcBef>
                <a:defRPr/>
              </a:pPr>
              <a:r>
                <a:rPr kumimoji="0" lang="en-US" sz="1800" i="0" u="none" strike="noStrike" kern="1200" cap="none" normalizeH="0" noProof="0" dirty="0">
                  <a:ln>
                    <a:noFill/>
                  </a:ln>
                  <a:solidFill>
                    <a:srgbClr val="82D0FF"/>
                  </a:solidFill>
                  <a:effectLst/>
                  <a:uLnTx/>
                  <a:uFillTx/>
                  <a:latin typeface="+mj-lt"/>
                  <a:ea typeface="IBM Plex Sans" charset="0"/>
                  <a:cs typeface="IBM Plex Sans" charset="0"/>
                </a:rPr>
                <a:t>27%</a:t>
              </a:r>
              <a:endParaRPr lang="en-IN" sz="500" kern="100" dirty="0">
                <a:effectLst/>
                <a:ea typeface="Calibri" panose="020F0502020204030204" pitchFamily="34" charset="0"/>
                <a:cs typeface="Times New Roman" panose="02020603050405020304" pitchFamily="18" charset="0"/>
              </a:endParaRPr>
            </a:p>
          </p:txBody>
        </p:sp>
        <p:sp>
          <p:nvSpPr>
            <p:cNvPr id="38" name="Oval 37">
              <a:extLst>
                <a:ext uri="{FF2B5EF4-FFF2-40B4-BE49-F238E27FC236}">
                  <a16:creationId xmlns:a16="http://schemas.microsoft.com/office/drawing/2014/main" id="{5F99C8A6-BA05-921C-B81E-253E7AD8AADF}"/>
                </a:ext>
              </a:extLst>
            </p:cNvPr>
            <p:cNvSpPr/>
            <p:nvPr/>
          </p:nvSpPr>
          <p:spPr bwMode="auto">
            <a:xfrm>
              <a:off x="14003079" y="5540048"/>
              <a:ext cx="244549" cy="244549"/>
            </a:xfrm>
            <a:prstGeom prst="ellipse">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9" name="TextBox 38">
              <a:extLst>
                <a:ext uri="{FF2B5EF4-FFF2-40B4-BE49-F238E27FC236}">
                  <a16:creationId xmlns:a16="http://schemas.microsoft.com/office/drawing/2014/main" id="{C797D475-FD6E-2C63-E343-5C18F39FD0F8}"/>
                </a:ext>
              </a:extLst>
            </p:cNvPr>
            <p:cNvSpPr txBox="1"/>
            <p:nvPr/>
          </p:nvSpPr>
          <p:spPr>
            <a:xfrm>
              <a:off x="11315156" y="6073679"/>
              <a:ext cx="2000071" cy="276999"/>
            </a:xfrm>
            <a:prstGeom prst="rect">
              <a:avLst/>
            </a:prstGeom>
            <a:noFill/>
          </p:spPr>
          <p:txBody>
            <a:bodyPr wrap="square" lIns="0" rtlCol="0">
              <a:spAutoFit/>
            </a:bodyPr>
            <a:lstStyle/>
            <a:p>
              <a:r>
                <a:rPr lang="en-US" sz="1200" dirty="0"/>
                <a:t>Quantum computing</a:t>
              </a:r>
              <a:endParaRPr lang="en-IN" sz="1200" dirty="0"/>
            </a:p>
          </p:txBody>
        </p:sp>
        <p:sp>
          <p:nvSpPr>
            <p:cNvPr id="40" name="TextBox 39">
              <a:extLst>
                <a:ext uri="{FF2B5EF4-FFF2-40B4-BE49-F238E27FC236}">
                  <a16:creationId xmlns:a16="http://schemas.microsoft.com/office/drawing/2014/main" id="{23494CAD-0FAC-01F1-2581-D441A8F1B45F}"/>
                </a:ext>
              </a:extLst>
            </p:cNvPr>
            <p:cNvSpPr txBox="1"/>
            <p:nvPr/>
          </p:nvSpPr>
          <p:spPr>
            <a:xfrm>
              <a:off x="13423873" y="6072993"/>
              <a:ext cx="621736" cy="278370"/>
            </a:xfrm>
            <a:prstGeom prst="rect">
              <a:avLst/>
            </a:prstGeom>
            <a:noFill/>
          </p:spPr>
          <p:txBody>
            <a:bodyPr wrap="square" lIns="0" tIns="0" rIns="0" bIns="0" rtlCol="0">
              <a:noAutofit/>
            </a:bodyPr>
            <a:lstStyle/>
            <a:p>
              <a:pPr>
                <a:lnSpc>
                  <a:spcPct val="110000"/>
                </a:lnSpc>
                <a:spcBef>
                  <a:spcPts val="1800"/>
                </a:spcBef>
                <a:defRPr/>
              </a:pPr>
              <a:r>
                <a:rPr lang="en-US" sz="1800" dirty="0">
                  <a:solidFill>
                    <a:srgbClr val="893EFD"/>
                  </a:solidFill>
                  <a:latin typeface="+mj-lt"/>
                </a:rPr>
                <a:t>19%</a:t>
              </a:r>
              <a:endParaRPr lang="en-IN" sz="1800" dirty="0">
                <a:solidFill>
                  <a:srgbClr val="893EFD"/>
                </a:solidFill>
                <a:latin typeface="+mj-lt"/>
              </a:endParaRPr>
            </a:p>
          </p:txBody>
        </p:sp>
        <p:sp>
          <p:nvSpPr>
            <p:cNvPr id="41" name="Oval 40">
              <a:extLst>
                <a:ext uri="{FF2B5EF4-FFF2-40B4-BE49-F238E27FC236}">
                  <a16:creationId xmlns:a16="http://schemas.microsoft.com/office/drawing/2014/main" id="{11672E14-9F5B-6EAD-C9CF-AEA179A91D55}"/>
                </a:ext>
              </a:extLst>
            </p:cNvPr>
            <p:cNvSpPr/>
            <p:nvPr/>
          </p:nvSpPr>
          <p:spPr bwMode="auto">
            <a:xfrm>
              <a:off x="14003079" y="6089904"/>
              <a:ext cx="244549" cy="244549"/>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43" name="TextBox 42">
              <a:extLst>
                <a:ext uri="{FF2B5EF4-FFF2-40B4-BE49-F238E27FC236}">
                  <a16:creationId xmlns:a16="http://schemas.microsoft.com/office/drawing/2014/main" id="{06198A0D-680B-9993-A240-76649FAA0E99}"/>
                </a:ext>
              </a:extLst>
            </p:cNvPr>
            <p:cNvSpPr txBox="1"/>
            <p:nvPr/>
          </p:nvSpPr>
          <p:spPr>
            <a:xfrm>
              <a:off x="13545015" y="4748041"/>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pSp>
      <p:cxnSp>
        <p:nvCxnSpPr>
          <p:cNvPr id="45" name="Straight Connector 44">
            <a:extLst>
              <a:ext uri="{FF2B5EF4-FFF2-40B4-BE49-F238E27FC236}">
                <a16:creationId xmlns:a16="http://schemas.microsoft.com/office/drawing/2014/main" id="{3E97B8B4-4E48-D229-3D84-6FEE178D3D9F}"/>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5" name="Group 4">
            <a:extLst>
              <a:ext uri="{FF2B5EF4-FFF2-40B4-BE49-F238E27FC236}">
                <a16:creationId xmlns:a16="http://schemas.microsoft.com/office/drawing/2014/main" id="{86BAF19F-E723-9EBA-0582-39E5C572A6B3}"/>
              </a:ext>
            </a:extLst>
          </p:cNvPr>
          <p:cNvGrpSpPr/>
          <p:nvPr/>
        </p:nvGrpSpPr>
        <p:grpSpPr>
          <a:xfrm>
            <a:off x="12931553" y="319424"/>
            <a:ext cx="1173393" cy="135875"/>
            <a:chOff x="12931553" y="319424"/>
            <a:chExt cx="1173393" cy="135875"/>
          </a:xfrm>
        </p:grpSpPr>
        <p:sp>
          <p:nvSpPr>
            <p:cNvPr id="15" name="TextBox 14">
              <a:extLst>
                <a:ext uri="{FF2B5EF4-FFF2-40B4-BE49-F238E27FC236}">
                  <a16:creationId xmlns:a16="http://schemas.microsoft.com/office/drawing/2014/main" id="{4E58A94B-A3C5-4E0B-5610-117ADE744850}"/>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46" name="Picture 45">
              <a:extLst>
                <a:ext uri="{FF2B5EF4-FFF2-40B4-BE49-F238E27FC236}">
                  <a16:creationId xmlns:a16="http://schemas.microsoft.com/office/drawing/2014/main" id="{B371D995-6C6E-4F46-22CD-5A3DE9226BFA}"/>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06577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E40E-5FC5-CD98-68E8-94D727FABE18}"/>
              </a:ext>
            </a:extLst>
          </p:cNvPr>
          <p:cNvSpPr>
            <a:spLocks noGrp="1"/>
          </p:cNvSpPr>
          <p:nvPr>
            <p:ph type="title"/>
          </p:nvPr>
        </p:nvSpPr>
        <p:spPr>
          <a:xfrm>
            <a:off x="426282" y="1494692"/>
            <a:ext cx="2971800" cy="1441200"/>
          </a:xfrm>
        </p:spPr>
        <p:txBody>
          <a:bodyPr/>
          <a:lstStyle/>
          <a:p>
            <a:r>
              <a:rPr lang="en-US" dirty="0"/>
              <a:t>IBM Institute for Business Value usage guidelines</a:t>
            </a:r>
            <a:br>
              <a:rPr lang="en-US" dirty="0"/>
            </a:br>
            <a:endParaRPr lang="en-US" sz="2200" dirty="0"/>
          </a:p>
        </p:txBody>
      </p:sp>
      <p:sp>
        <p:nvSpPr>
          <p:cNvPr id="3" name="Text Placeholder 2">
            <a:extLst>
              <a:ext uri="{FF2B5EF4-FFF2-40B4-BE49-F238E27FC236}">
                <a16:creationId xmlns:a16="http://schemas.microsoft.com/office/drawing/2014/main" id="{C04A68DB-101D-CA45-F37F-B99DE7054FE2}"/>
              </a:ext>
            </a:extLst>
          </p:cNvPr>
          <p:cNvSpPr>
            <a:spLocks noGrp="1"/>
          </p:cNvSpPr>
          <p:nvPr>
            <p:ph type="body" sz="quarter" idx="11"/>
          </p:nvPr>
        </p:nvSpPr>
        <p:spPr>
          <a:xfrm>
            <a:off x="472004" y="4604965"/>
            <a:ext cx="2971800" cy="260515"/>
          </a:xfrm>
        </p:spPr>
        <p:txBody>
          <a:bodyPr/>
          <a:lstStyle/>
          <a:p>
            <a:r>
              <a:rPr lang="en-US" sz="1200" dirty="0">
                <a:solidFill>
                  <a:srgbClr val="33B1FF"/>
                </a:solidFill>
                <a:latin typeface="+mn-lt"/>
                <a:hlinkClick r:id="rId3">
                  <a:extLst>
                    <a:ext uri="{A12FA001-AC4F-418D-AE19-62706E023703}">
                      <ahyp:hlinkClr xmlns:ahyp="http://schemas.microsoft.com/office/drawing/2018/hyperlinkcolor" val="tx"/>
                    </a:ext>
                  </a:extLst>
                </a:hlinkClick>
              </a:rPr>
              <a:t>http://ibm.com/ibv</a:t>
            </a:r>
            <a:endParaRPr lang="en-US" sz="1200" dirty="0">
              <a:solidFill>
                <a:srgbClr val="33B1FF"/>
              </a:solidFill>
              <a:latin typeface="+mn-lt"/>
            </a:endParaRPr>
          </a:p>
        </p:txBody>
      </p:sp>
      <p:pic>
        <p:nvPicPr>
          <p:cNvPr id="9" name="Content Placeholder 8">
            <a:extLst>
              <a:ext uri="{FF2B5EF4-FFF2-40B4-BE49-F238E27FC236}">
                <a16:creationId xmlns:a16="http://schemas.microsoft.com/office/drawing/2014/main" id="{6475BC2D-47D8-F9AF-E295-BD0F4DDCFE2B}"/>
              </a:ext>
            </a:extLst>
          </p:cNvPr>
          <p:cNvPicPr>
            <a:picLocks noGrp="1" noChangeAspect="1"/>
          </p:cNvPicPr>
          <p:nvPr>
            <p:ph idx="10"/>
          </p:nvPr>
        </p:nvPicPr>
        <p:blipFill>
          <a:blip r:embed="rId4">
            <a:clrChange>
              <a:clrFrom>
                <a:srgbClr val="FFFFFF"/>
              </a:clrFrom>
              <a:clrTo>
                <a:srgbClr val="FFFFFF">
                  <a:alpha val="0"/>
                </a:srgbClr>
              </a:clrTo>
            </a:clrChange>
          </a:blip>
          <a:stretch>
            <a:fillRect/>
          </a:stretch>
        </p:blipFill>
        <p:spPr>
          <a:xfrm>
            <a:off x="275119" y="654282"/>
            <a:ext cx="840409" cy="840409"/>
          </a:xfrm>
          <a:solidFill>
            <a:srgbClr val="F4F4F4"/>
          </a:solidFill>
          <a:ln>
            <a:noFill/>
          </a:ln>
        </p:spPr>
      </p:pic>
      <p:sp>
        <p:nvSpPr>
          <p:cNvPr id="5" name="Content Placeholder 4">
            <a:extLst>
              <a:ext uri="{FF2B5EF4-FFF2-40B4-BE49-F238E27FC236}">
                <a16:creationId xmlns:a16="http://schemas.microsoft.com/office/drawing/2014/main" id="{9D879C08-743B-0F80-D050-75AA977198C5}"/>
              </a:ext>
            </a:extLst>
          </p:cNvPr>
          <p:cNvSpPr>
            <a:spLocks noGrp="1"/>
          </p:cNvSpPr>
          <p:nvPr>
            <p:ph idx="12"/>
          </p:nvPr>
        </p:nvSpPr>
        <p:spPr>
          <a:xfrm>
            <a:off x="3900300" y="797972"/>
            <a:ext cx="10286999" cy="5257800"/>
          </a:xfrm>
          <a:ln>
            <a:noFill/>
          </a:ln>
        </p:spPr>
        <p:txBody>
          <a:bodyPr vert="horz" lIns="228600" tIns="228600" rIns="91440" bIns="91440" rtlCol="0" anchor="t">
            <a:noAutofit/>
          </a:bodyPr>
          <a:lstStyle/>
          <a:p>
            <a:r>
              <a:rPr lang="en-US" dirty="0"/>
              <a:t>The IBM Institute for Business Value (IBM IBV) delivers </a:t>
            </a:r>
            <a:br>
              <a:rPr lang="en-US" dirty="0"/>
            </a:br>
            <a:r>
              <a:rPr lang="en-US" dirty="0"/>
              <a:t>fact-based technology and business insights. </a:t>
            </a:r>
          </a:p>
          <a:p>
            <a:endParaRPr lang="en-US" sz="1800" dirty="0">
              <a:latin typeface="IBM Plex Sans Medm"/>
            </a:endParaRPr>
          </a:p>
          <a:p>
            <a:r>
              <a:rPr lang="en-US" sz="1800" dirty="0">
                <a:latin typeface="IBM Plex Sans Medm"/>
              </a:rPr>
              <a:t>This presentation:</a:t>
            </a:r>
            <a:endParaRPr lang="en-US" sz="1800" dirty="0"/>
          </a:p>
          <a:p>
            <a:pPr marL="296545" indent="-285750">
              <a:buClr>
                <a:srgbClr val="33B1FF"/>
              </a:buClr>
              <a:buFont typeface="Wingdings" pitchFamily="2" charset="2"/>
              <a:buChar char="ü"/>
            </a:pPr>
            <a:r>
              <a:rPr lang="en-US" sz="1800" dirty="0">
                <a:latin typeface="IBM Plex Sans Light"/>
              </a:rPr>
              <a:t>Is for IBM internal use only.</a:t>
            </a:r>
          </a:p>
          <a:p>
            <a:pPr marL="296545" indent="-285750">
              <a:buClr>
                <a:srgbClr val="33B1FF"/>
              </a:buClr>
              <a:buFont typeface="Wingdings" pitchFamily="2" charset="2"/>
              <a:buChar char="ü"/>
            </a:pPr>
            <a:r>
              <a:rPr lang="en-US" sz="1800" dirty="0">
                <a:latin typeface="IBM Plex Sans Light"/>
              </a:rPr>
              <a:t>Can be used for </a:t>
            </a:r>
            <a:r>
              <a:rPr lang="en-US" sz="1800" dirty="0">
                <a:latin typeface="IBM Plex Sans Medm"/>
              </a:rPr>
              <a:t>education and learning and</a:t>
            </a:r>
            <a:r>
              <a:rPr lang="en-US" sz="1800" dirty="0">
                <a:latin typeface="IBM Plex Sans Light"/>
              </a:rPr>
              <a:t> building </a:t>
            </a:r>
            <a:r>
              <a:rPr lang="en-US" sz="1800" dirty="0">
                <a:latin typeface="IBM Plex Sans Medm"/>
              </a:rPr>
              <a:t>eminence</a:t>
            </a:r>
            <a:r>
              <a:rPr lang="en-US" sz="1800" dirty="0">
                <a:latin typeface="IBM Plex Sans Light"/>
              </a:rPr>
              <a:t> for yourself and IBM.</a:t>
            </a:r>
            <a:endParaRPr lang="en-US" dirty="0">
              <a:latin typeface="IBM Plex Sans Light"/>
            </a:endParaRPr>
          </a:p>
          <a:p>
            <a:pPr marL="296545" indent="-285750">
              <a:buClr>
                <a:srgbClr val="33B1FF"/>
              </a:buClr>
              <a:buFont typeface="Wingdings" pitchFamily="2" charset="2"/>
              <a:buChar char="ü"/>
            </a:pPr>
            <a:r>
              <a:rPr lang="en-US" sz="1800" dirty="0">
                <a:latin typeface="IBM Plex Sans Light"/>
              </a:rPr>
              <a:t>Can be used to present to IBM audiences.</a:t>
            </a:r>
          </a:p>
          <a:p>
            <a:pPr marL="296545" indent="-285750">
              <a:buClr>
                <a:srgbClr val="33B1FF"/>
              </a:buClr>
              <a:buFont typeface="Wingdings" pitchFamily="2" charset="2"/>
              <a:buChar char="ü"/>
            </a:pPr>
            <a:r>
              <a:rPr lang="en-US" sz="1800" dirty="0">
                <a:latin typeface="IBM Plex Sans Light"/>
              </a:rPr>
              <a:t>Cannot be left with customers in hard or soft copy.</a:t>
            </a:r>
            <a:endParaRPr lang="en-US" sz="1800" dirty="0"/>
          </a:p>
          <a:p>
            <a:pPr marL="12700"/>
            <a:endParaRPr lang="en-US" sz="1400" dirty="0">
              <a:latin typeface="Arial"/>
              <a:cs typeface="Arial"/>
            </a:endParaRPr>
          </a:p>
          <a:p>
            <a:pPr marL="12700"/>
            <a:r>
              <a:rPr lang="en-US" sz="1800" dirty="0">
                <a:latin typeface="IBM Plex Sans Medm"/>
                <a:cs typeface="Arial"/>
              </a:rPr>
              <a:t>Do not share </a:t>
            </a:r>
            <a:r>
              <a:rPr lang="en-US" sz="1800" dirty="0">
                <a:latin typeface="IBM Plex Sans Light"/>
                <a:cs typeface="Arial"/>
              </a:rPr>
              <a:t>this deck on slide sharing platforms with—or generally distribute to—undefined audiences.</a:t>
            </a:r>
            <a:endParaRPr lang="en-US" sz="1800" dirty="0">
              <a:latin typeface="IBM Plex Sans Light"/>
            </a:endParaRPr>
          </a:p>
          <a:p>
            <a:endParaRPr lang="en-US" sz="1800" dirty="0"/>
          </a:p>
          <a:p>
            <a:endParaRPr lang="en-US" sz="1800" dirty="0"/>
          </a:p>
        </p:txBody>
      </p:sp>
      <p:sp>
        <p:nvSpPr>
          <p:cNvPr id="7" name="Text Placeholder 6">
            <a:extLst>
              <a:ext uri="{FF2B5EF4-FFF2-40B4-BE49-F238E27FC236}">
                <a16:creationId xmlns:a16="http://schemas.microsoft.com/office/drawing/2014/main" id="{94DA3D63-3B71-9218-35B2-147FAAD78EBA}"/>
              </a:ext>
            </a:extLst>
          </p:cNvPr>
          <p:cNvSpPr>
            <a:spLocks noGrp="1"/>
          </p:cNvSpPr>
          <p:nvPr>
            <p:ph type="body" sz="quarter" idx="15"/>
          </p:nvPr>
        </p:nvSpPr>
        <p:spPr>
          <a:xfrm>
            <a:off x="426282" y="7189312"/>
            <a:ext cx="3017522" cy="484632"/>
          </a:xfrm>
        </p:spPr>
        <p:txBody>
          <a:bodyPr/>
          <a:lstStyle/>
          <a:p>
            <a:r>
              <a:rPr lang="en-US" altLang="zh-TW" sz="1100" dirty="0">
                <a:solidFill>
                  <a:schemeClr val="tx1"/>
                </a:solidFill>
              </a:rPr>
              <a:t>If you have any questions regarding use of this document, please contact: </a:t>
            </a:r>
            <a:r>
              <a:rPr lang="en-US" altLang="zh-TW" sz="1100" dirty="0">
                <a:solidFill>
                  <a:srgbClr val="33B1FF"/>
                </a:solidFill>
                <a:hlinkClick r:id="rId5">
                  <a:extLst>
                    <a:ext uri="{A12FA001-AC4F-418D-AE19-62706E023703}">
                      <ahyp:hlinkClr xmlns:ahyp="http://schemas.microsoft.com/office/drawing/2018/hyperlinkcolor" val="tx"/>
                    </a:ext>
                  </a:extLst>
                </a:hlinkClick>
              </a:rPr>
              <a:t>IBV@us.ibm.com</a:t>
            </a:r>
            <a:r>
              <a:rPr lang="en-US" altLang="zh-TW" sz="1100" dirty="0">
                <a:solidFill>
                  <a:srgbClr val="33B1FF"/>
                </a:solidFill>
              </a:rPr>
              <a:t> </a:t>
            </a:r>
            <a:endParaRPr lang="en-US" sz="1100" dirty="0">
              <a:solidFill>
                <a:srgbClr val="33B1FF"/>
              </a:solidFill>
            </a:endParaRPr>
          </a:p>
        </p:txBody>
      </p:sp>
      <p:grpSp>
        <p:nvGrpSpPr>
          <p:cNvPr id="24" name="Group 23">
            <a:extLst>
              <a:ext uri="{FF2B5EF4-FFF2-40B4-BE49-F238E27FC236}">
                <a16:creationId xmlns:a16="http://schemas.microsoft.com/office/drawing/2014/main" id="{430B3F25-4B15-F1A4-DE90-4744E777954B}"/>
              </a:ext>
            </a:extLst>
          </p:cNvPr>
          <p:cNvGrpSpPr/>
          <p:nvPr/>
        </p:nvGrpSpPr>
        <p:grpSpPr>
          <a:xfrm>
            <a:off x="7329300" y="2733072"/>
            <a:ext cx="669386" cy="669386"/>
            <a:chOff x="4120342" y="3078954"/>
            <a:chExt cx="669386" cy="669386"/>
          </a:xfrm>
        </p:grpSpPr>
        <p:sp>
          <p:nvSpPr>
            <p:cNvPr id="15" name="Oval 14">
              <a:extLst>
                <a:ext uri="{FF2B5EF4-FFF2-40B4-BE49-F238E27FC236}">
                  <a16:creationId xmlns:a16="http://schemas.microsoft.com/office/drawing/2014/main" id="{68E1D990-3CC0-954D-3BE4-1B40A3A34305}"/>
                </a:ext>
              </a:extLst>
            </p:cNvPr>
            <p:cNvSpPr/>
            <p:nvPr/>
          </p:nvSpPr>
          <p:spPr bwMode="auto">
            <a:xfrm>
              <a:off x="4308846" y="3267458"/>
              <a:ext cx="292377" cy="292377"/>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4" name="Graphic 8">
              <a:extLst>
                <a:ext uri="{FF2B5EF4-FFF2-40B4-BE49-F238E27FC236}">
                  <a16:creationId xmlns:a16="http://schemas.microsoft.com/office/drawing/2014/main" id="{C065448D-178B-078D-BF5A-9DFB779EA9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0342" y="3078954"/>
              <a:ext cx="669386" cy="669386"/>
            </a:xfrm>
            <a:prstGeom prst="rect">
              <a:avLst/>
            </a:prstGeom>
          </p:spPr>
        </p:pic>
      </p:grpSp>
      <p:grpSp>
        <p:nvGrpSpPr>
          <p:cNvPr id="20" name="Group 19">
            <a:extLst>
              <a:ext uri="{FF2B5EF4-FFF2-40B4-BE49-F238E27FC236}">
                <a16:creationId xmlns:a16="http://schemas.microsoft.com/office/drawing/2014/main" id="{4C48F298-3C57-0B6F-E73C-2CF121EDED94}"/>
              </a:ext>
            </a:extLst>
          </p:cNvPr>
          <p:cNvGrpSpPr/>
          <p:nvPr/>
        </p:nvGrpSpPr>
        <p:grpSpPr>
          <a:xfrm>
            <a:off x="9539100" y="4230531"/>
            <a:ext cx="809958" cy="809958"/>
            <a:chOff x="12669198" y="3808598"/>
            <a:chExt cx="809958" cy="809958"/>
          </a:xfrm>
        </p:grpSpPr>
        <p:sp>
          <p:nvSpPr>
            <p:cNvPr id="19" name="Oval 18">
              <a:extLst>
                <a:ext uri="{FF2B5EF4-FFF2-40B4-BE49-F238E27FC236}">
                  <a16:creationId xmlns:a16="http://schemas.microsoft.com/office/drawing/2014/main" id="{0E813FDC-A00F-290B-59FD-2ABC00460875}"/>
                </a:ext>
              </a:extLst>
            </p:cNvPr>
            <p:cNvSpPr/>
            <p:nvPr/>
          </p:nvSpPr>
          <p:spPr bwMode="auto">
            <a:xfrm>
              <a:off x="12927988" y="4081301"/>
              <a:ext cx="292377" cy="292377"/>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 name="Graphic 16">
              <a:extLst>
                <a:ext uri="{FF2B5EF4-FFF2-40B4-BE49-F238E27FC236}">
                  <a16:creationId xmlns:a16="http://schemas.microsoft.com/office/drawing/2014/main" id="{67153ED6-0DCD-FC4C-C755-2EC82E2F1A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69198" y="3808598"/>
              <a:ext cx="809958" cy="809958"/>
            </a:xfrm>
            <a:prstGeom prst="rect">
              <a:avLst/>
            </a:prstGeom>
          </p:spPr>
        </p:pic>
        <p:sp>
          <p:nvSpPr>
            <p:cNvPr id="18" name="TextBox 17">
              <a:extLst>
                <a:ext uri="{FF2B5EF4-FFF2-40B4-BE49-F238E27FC236}">
                  <a16:creationId xmlns:a16="http://schemas.microsoft.com/office/drawing/2014/main" id="{D54FDCBA-AFD9-2FF8-38D1-81767A7E5AFF}"/>
                </a:ext>
              </a:extLst>
            </p:cNvPr>
            <p:cNvSpPr txBox="1"/>
            <p:nvPr/>
          </p:nvSpPr>
          <p:spPr>
            <a:xfrm>
              <a:off x="12972577" y="4024856"/>
              <a:ext cx="248356" cy="382797"/>
            </a:xfrm>
            <a:prstGeom prst="rect">
              <a:avLst/>
            </a:prstGeom>
            <a:noFill/>
          </p:spPr>
          <p:txBody>
            <a:bodyPr wrap="square" lIns="0" tIns="0" rIns="0" bIns="0" rtlCol="0">
              <a:spAutoFit/>
            </a:bodyPr>
            <a:lstStyle/>
            <a:p>
              <a:pPr marL="0" marR="0" lvl="0" indent="0" algn="l" defTabSz="1097573" rtl="0" eaLnBrk="1" fontAlgn="auto" latinLnBrk="0" hangingPunct="1">
                <a:lnSpc>
                  <a:spcPct val="110000"/>
                </a:lnSpc>
                <a:spcBef>
                  <a:spcPts val="1800"/>
                </a:spcBef>
                <a:spcAft>
                  <a:spcPts val="0"/>
                </a:spcAft>
                <a:buClrTx/>
                <a:buSzTx/>
                <a:buFontTx/>
                <a:buNone/>
                <a:tabLst/>
                <a:defRPr/>
              </a:pPr>
              <a:r>
                <a:rPr kumimoji="0" lang="en-US" sz="2400" b="0" i="0" u="none" strike="noStrike" kern="1200" cap="none" spc="0" normalizeH="0" baseline="0" noProof="0" dirty="0">
                  <a:ln>
                    <a:noFill/>
                  </a:ln>
                  <a:solidFill>
                    <a:srgbClr val="33B1FF"/>
                  </a:solidFill>
                  <a:effectLst/>
                  <a:uLnTx/>
                  <a:uFillTx/>
                  <a:latin typeface="IBM Plex Sans Light"/>
                  <a:ea typeface="IBM Plex Sans" charset="0"/>
                  <a:cs typeface="IBM Plex Sans" charset="0"/>
                </a:rPr>
                <a:t>© </a:t>
              </a:r>
            </a:p>
          </p:txBody>
        </p:sp>
      </p:grpSp>
      <p:grpSp>
        <p:nvGrpSpPr>
          <p:cNvPr id="23" name="Group 22">
            <a:extLst>
              <a:ext uri="{FF2B5EF4-FFF2-40B4-BE49-F238E27FC236}">
                <a16:creationId xmlns:a16="http://schemas.microsoft.com/office/drawing/2014/main" id="{69B13128-D2DD-03CF-24BE-7ADE03409DAA}"/>
              </a:ext>
            </a:extLst>
          </p:cNvPr>
          <p:cNvGrpSpPr/>
          <p:nvPr/>
        </p:nvGrpSpPr>
        <p:grpSpPr>
          <a:xfrm>
            <a:off x="4052700" y="6003008"/>
            <a:ext cx="736325" cy="736325"/>
            <a:chOff x="6488154" y="491374"/>
            <a:chExt cx="736325" cy="736325"/>
          </a:xfrm>
        </p:grpSpPr>
        <p:sp>
          <p:nvSpPr>
            <p:cNvPr id="22" name="Oval 21">
              <a:extLst>
                <a:ext uri="{FF2B5EF4-FFF2-40B4-BE49-F238E27FC236}">
                  <a16:creationId xmlns:a16="http://schemas.microsoft.com/office/drawing/2014/main" id="{543D4A4F-092A-CEB4-97F7-7F1093FE7D97}"/>
                </a:ext>
              </a:extLst>
            </p:cNvPr>
            <p:cNvSpPr/>
            <p:nvPr/>
          </p:nvSpPr>
          <p:spPr bwMode="auto">
            <a:xfrm>
              <a:off x="6721416" y="895656"/>
              <a:ext cx="292377" cy="292377"/>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1" name="Graphic 20">
              <a:extLst>
                <a:ext uri="{FF2B5EF4-FFF2-40B4-BE49-F238E27FC236}">
                  <a16:creationId xmlns:a16="http://schemas.microsoft.com/office/drawing/2014/main" id="{AED7E6A4-3CA0-FD7E-FF79-B38AF9FE0D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88154" y="491374"/>
              <a:ext cx="736325" cy="736325"/>
            </a:xfrm>
            <a:prstGeom prst="rect">
              <a:avLst/>
            </a:prstGeom>
          </p:spPr>
        </p:pic>
      </p:grpSp>
      <p:sp>
        <p:nvSpPr>
          <p:cNvPr id="4" name="Title 1">
            <a:extLst>
              <a:ext uri="{FF2B5EF4-FFF2-40B4-BE49-F238E27FC236}">
                <a16:creationId xmlns:a16="http://schemas.microsoft.com/office/drawing/2014/main" id="{2A009B33-7F79-16C7-E7C0-DD6A5E0090C1}"/>
              </a:ext>
            </a:extLst>
          </p:cNvPr>
          <p:cNvSpPr txBox="1">
            <a:spLocks/>
          </p:cNvSpPr>
          <p:nvPr/>
        </p:nvSpPr>
        <p:spPr>
          <a:xfrm>
            <a:off x="457201" y="797972"/>
            <a:ext cx="2971800" cy="3657600"/>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endParaRPr lang="en-US" sz="1800" kern="0" cap="small" dirty="0">
              <a:solidFill>
                <a:srgbClr val="FF0000"/>
              </a:solidFill>
              <a:latin typeface="IBM Plex Sans Medm" panose="020B0603050203000203" pitchFamily="34" charset="0"/>
            </a:endParaRPr>
          </a:p>
        </p:txBody>
      </p:sp>
      <p:sp>
        <p:nvSpPr>
          <p:cNvPr id="10" name="TextBox 9">
            <a:extLst>
              <a:ext uri="{FF2B5EF4-FFF2-40B4-BE49-F238E27FC236}">
                <a16:creationId xmlns:a16="http://schemas.microsoft.com/office/drawing/2014/main" id="{FA37F9BD-0360-E16D-52FD-749B978D4F21}"/>
              </a:ext>
            </a:extLst>
          </p:cNvPr>
          <p:cNvSpPr txBox="1"/>
          <p:nvPr/>
        </p:nvSpPr>
        <p:spPr>
          <a:xfrm>
            <a:off x="375284" y="3776301"/>
            <a:ext cx="3053717" cy="707886"/>
          </a:xfrm>
          <a:prstGeom prst="rect">
            <a:avLst/>
          </a:prstGeom>
          <a:noFill/>
        </p:spPr>
        <p:txBody>
          <a:bodyPr wrap="square">
            <a:spAutoFit/>
          </a:bodyPr>
          <a:lstStyle/>
          <a:p>
            <a:r>
              <a:rPr lang="en-US" sz="2000" kern="1200" dirty="0">
                <a:solidFill>
                  <a:srgbClr val="33B1FF"/>
                </a:solidFill>
                <a:latin typeface="IBM Plex Sans" panose="020B0503050203000203" pitchFamily="34" charset="0"/>
              </a:rPr>
              <a:t>Protect IBM intellectual capital and assets</a:t>
            </a:r>
            <a:endParaRPr lang="en-US" dirty="0"/>
          </a:p>
        </p:txBody>
      </p:sp>
      <p:sp>
        <p:nvSpPr>
          <p:cNvPr id="6" name="TextBox 5">
            <a:extLst>
              <a:ext uri="{FF2B5EF4-FFF2-40B4-BE49-F238E27FC236}">
                <a16:creationId xmlns:a16="http://schemas.microsoft.com/office/drawing/2014/main" id="{3DF948C6-523A-71AB-D28A-6B2549C9D6B7}"/>
              </a:ext>
            </a:extLst>
          </p:cNvPr>
          <p:cNvSpPr txBox="1"/>
          <p:nvPr/>
        </p:nvSpPr>
        <p:spPr>
          <a:xfrm>
            <a:off x="4052700" y="7027324"/>
            <a:ext cx="8520300" cy="646331"/>
          </a:xfrm>
          <a:prstGeom prst="rect">
            <a:avLst/>
          </a:prstGeom>
          <a:noFill/>
        </p:spPr>
        <p:txBody>
          <a:bodyPr wrap="square">
            <a:spAutoFit/>
          </a:bodyPr>
          <a:lstStyle/>
          <a:p>
            <a:pPr algn="l"/>
            <a:r>
              <a:rPr lang="en-IN" sz="1800" b="1" i="0" u="none" strike="noStrike" dirty="0">
                <a:solidFill>
                  <a:srgbClr val="000000"/>
                </a:solidFill>
                <a:effectLst/>
              </a:rPr>
              <a:t>References for each slide can be found in the speaker's notes as well as at the end of the presentation.</a:t>
            </a:r>
          </a:p>
        </p:txBody>
      </p:sp>
    </p:spTree>
    <p:extLst>
      <p:ext uri="{BB962C8B-B14F-4D97-AF65-F5344CB8AC3E}">
        <p14:creationId xmlns:p14="http://schemas.microsoft.com/office/powerpoint/2010/main" val="2277443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3FB8C9-1746-4A58-D6E7-AC30EA7B4D41}"/>
              </a:ext>
            </a:extLst>
          </p:cNvPr>
          <p:cNvSpPr txBox="1"/>
          <p:nvPr/>
        </p:nvSpPr>
        <p:spPr>
          <a:xfrm>
            <a:off x="3886796" y="1252728"/>
            <a:ext cx="6766560" cy="3949799"/>
          </a:xfrm>
          <a:prstGeom prst="rect">
            <a:avLst/>
          </a:prstGeom>
          <a:noFill/>
        </p:spPr>
        <p:txBody>
          <a:bodyPr wrap="square" lIns="0" tIns="0" rIns="0" bIns="0" rtlCol="0" anchor="t">
            <a:spAutoFit/>
          </a:bodyPr>
          <a:lstStyle/>
          <a:p>
            <a:pPr>
              <a:spcAft>
                <a:spcPts val="360"/>
              </a:spcAft>
            </a:pPr>
            <a:r>
              <a:rPr lang="en-IN" sz="1800" dirty="0"/>
              <a:t>Modern banking and financial markets depend on data collected from various sources to derive insights and make decisions, highlighting the importance of integrated data architecture.</a:t>
            </a:r>
          </a:p>
          <a:p>
            <a:pPr>
              <a:spcAft>
                <a:spcPts val="360"/>
              </a:spcAft>
            </a:pPr>
            <a:endParaRPr lang="en-IN" sz="1800" dirty="0"/>
          </a:p>
          <a:p>
            <a:pPr marL="285750" indent="-285750">
              <a:spcAft>
                <a:spcPts val="360"/>
              </a:spcAft>
              <a:buFont typeface="System Font Regular"/>
              <a:buChar char="–"/>
            </a:pPr>
            <a:r>
              <a:rPr lang="en-IN" sz="1400" dirty="0"/>
              <a:t>In an organization that provides end-to-end financial services, there could be data sources like customer information, transactions, investment portfolio, securities, compliance, ESG, and many more.</a:t>
            </a:r>
          </a:p>
          <a:p>
            <a:pPr marL="285750" indent="-285750">
              <a:spcAft>
                <a:spcPts val="360"/>
              </a:spcAft>
              <a:buFont typeface="System Font Regular"/>
              <a:buChar char="–"/>
            </a:pPr>
            <a:r>
              <a:rPr lang="en-IN" sz="1400" dirty="0"/>
              <a:t>Data mesh, data fabric, data lake, data warehouse, and many more data methodologies and approaches can help financial institutions handle diverse data and remove data silos.</a:t>
            </a:r>
          </a:p>
          <a:p>
            <a:pPr marL="285750" indent="-285750">
              <a:spcAft>
                <a:spcPts val="360"/>
              </a:spcAft>
              <a:buFont typeface="System Font Regular"/>
              <a:buChar char="–"/>
            </a:pPr>
            <a:r>
              <a:rPr lang="en-IN" sz="1400" dirty="0">
                <a:hlinkClick r:id="rId3"/>
              </a:rPr>
              <a:t>79% </a:t>
            </a:r>
            <a:r>
              <a:rPr lang="en-IN" sz="1400" dirty="0"/>
              <a:t>of banking and financial markets chief data officers state that data is central element of business innovation, and for </a:t>
            </a:r>
            <a:r>
              <a:rPr lang="en-IN" sz="1400" dirty="0">
                <a:hlinkClick r:id="rId3"/>
              </a:rPr>
              <a:t>49%</a:t>
            </a:r>
            <a:r>
              <a:rPr lang="en-IN" sz="1400" dirty="0"/>
              <a:t> data reliability is the most pressing data management challenge.</a:t>
            </a:r>
            <a:r>
              <a:rPr lang="en-IN" sz="1400" baseline="30000" dirty="0"/>
              <a:t>15</a:t>
            </a:r>
            <a:r>
              <a:rPr lang="en-IN" sz="1400" dirty="0"/>
              <a:t> </a:t>
            </a:r>
          </a:p>
          <a:p>
            <a:pPr marL="285750" indent="-285750">
              <a:spcAft>
                <a:spcPts val="360"/>
              </a:spcAft>
              <a:buFont typeface="System Font Regular"/>
              <a:buChar char="–"/>
            </a:pPr>
            <a:r>
              <a:rPr lang="en-IN" sz="1400" b="0" i="0" u="none" strike="noStrike" dirty="0">
                <a:effectLst/>
              </a:rPr>
              <a:t>Financial institutions should prioritize interoperability, transparency, adherence to global standards, security, and alignment with business strategy when developing their data architecture.</a:t>
            </a:r>
            <a:endParaRPr lang="en-US" sz="1400" dirty="0"/>
          </a:p>
        </p:txBody>
      </p:sp>
      <p:sp>
        <p:nvSpPr>
          <p:cNvPr id="2" name="TextBox 1">
            <a:extLst>
              <a:ext uri="{FF2B5EF4-FFF2-40B4-BE49-F238E27FC236}">
                <a16:creationId xmlns:a16="http://schemas.microsoft.com/office/drawing/2014/main" id="{E1A3022D-B844-A53D-2D6D-F890B9580604}"/>
              </a:ext>
            </a:extLst>
          </p:cNvPr>
          <p:cNvSpPr txBox="1"/>
          <p:nvPr/>
        </p:nvSpPr>
        <p:spPr>
          <a:xfrm>
            <a:off x="12374881" y="2570489"/>
            <a:ext cx="1452871" cy="882904"/>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49%</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3" name="TextBox 2">
            <a:extLst>
              <a:ext uri="{FF2B5EF4-FFF2-40B4-BE49-F238E27FC236}">
                <a16:creationId xmlns:a16="http://schemas.microsoft.com/office/drawing/2014/main" id="{1CE7B626-4040-B2AE-4E45-B9559DF9B442}"/>
              </a:ext>
            </a:extLst>
          </p:cNvPr>
          <p:cNvSpPr txBox="1"/>
          <p:nvPr/>
        </p:nvSpPr>
        <p:spPr>
          <a:xfrm>
            <a:off x="11329416" y="1261542"/>
            <a:ext cx="2799063" cy="1047852"/>
          </a:xfrm>
          <a:prstGeom prst="rect">
            <a:avLst/>
          </a:prstGeom>
          <a:noFill/>
        </p:spPr>
        <p:txBody>
          <a:bodyPr wrap="square" lIns="0" tIns="0" rIns="0" bIns="0" rtlCol="0">
            <a:noAutofit/>
          </a:bodyPr>
          <a:lstStyle/>
          <a:p>
            <a:r>
              <a:rPr lang="en-IN" sz="1400" kern="100" dirty="0">
                <a:effectLst/>
                <a:ea typeface="Calibri" panose="020F0502020204030204" pitchFamily="34" charset="0"/>
                <a:cs typeface="Times New Roman" panose="02020603050405020304" pitchFamily="18" charset="0"/>
              </a:rPr>
              <a:t>Executives report the exfiltration, or theft, of sensitive data as a growing challenge as data volumes in financial institutions are increasing</a:t>
            </a:r>
            <a:r>
              <a:rPr lang="en-IN" sz="1400" kern="100" baseline="30000" dirty="0">
                <a:effectLst/>
                <a:ea typeface="Calibri" panose="020F0502020204030204" pitchFamily="34" charset="0"/>
                <a:cs typeface="Times New Roman" panose="02020603050405020304" pitchFamily="18" charset="0"/>
                <a:hlinkClick r:id="rId4"/>
              </a:rPr>
              <a:t>16</a:t>
            </a:r>
            <a:endParaRPr lang="en-IN" sz="1400" kern="100" baseline="30000" dirty="0">
              <a:effectLs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76D641C-ABA2-7259-9B75-2556D8CB68C4}"/>
              </a:ext>
            </a:extLst>
          </p:cNvPr>
          <p:cNvSpPr txBox="1"/>
          <p:nvPr/>
        </p:nvSpPr>
        <p:spPr>
          <a:xfrm>
            <a:off x="11333477" y="3673348"/>
            <a:ext cx="2799063" cy="882904"/>
          </a:xfrm>
          <a:prstGeom prst="rect">
            <a:avLst/>
          </a:prstGeom>
          <a:noFill/>
        </p:spPr>
        <p:txBody>
          <a:bodyPr wrap="square" lIns="0" tIns="0" rIns="0" bIns="0" rtlCol="0">
            <a:noAutofit/>
          </a:bodyPr>
          <a:lstStyle/>
          <a:p>
            <a:r>
              <a:rPr lang="en-IN" sz="1400" kern="100" dirty="0">
                <a:effectLst/>
                <a:ea typeface="Calibri" panose="020F0502020204030204" pitchFamily="34" charset="0"/>
                <a:cs typeface="Times New Roman" panose="02020603050405020304" pitchFamily="18" charset="0"/>
              </a:rPr>
              <a:t>Bankers state that data-oriented initiatives are expected to deliver the greatest value in the next three years</a:t>
            </a:r>
            <a:r>
              <a:rPr lang="en-IN" sz="1400" kern="100" baseline="30000" dirty="0">
                <a:effectLst/>
                <a:ea typeface="Calibri" panose="020F0502020204030204" pitchFamily="34" charset="0"/>
                <a:cs typeface="Times New Roman" panose="02020603050405020304" pitchFamily="18" charset="0"/>
                <a:hlinkClick r:id="rId4"/>
              </a:rPr>
              <a:t>17</a:t>
            </a:r>
            <a:endParaRPr lang="en-IN" sz="1400" kern="100" baseline="30000" dirty="0">
              <a:effectLst/>
              <a:ea typeface="Calibri" panose="020F0502020204030204" pitchFamily="34" charset="0"/>
              <a:cs typeface="Times New Roman" panose="02020603050405020304" pitchFamily="18" charset="0"/>
            </a:endParaRPr>
          </a:p>
        </p:txBody>
      </p:sp>
      <p:pic>
        <p:nvPicPr>
          <p:cNvPr id="8" name="Graphic 7" descr="Merger outline">
            <a:extLst>
              <a:ext uri="{FF2B5EF4-FFF2-40B4-BE49-F238E27FC236}">
                <a16:creationId xmlns:a16="http://schemas.microsoft.com/office/drawing/2014/main" id="{CCD644F2-AD75-75D5-37BC-B253493720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1016486" y="2265946"/>
            <a:ext cx="1524003" cy="1524003"/>
          </a:xfrm>
          <a:prstGeom prst="rect">
            <a:avLst/>
          </a:prstGeom>
        </p:spPr>
      </p:pic>
      <p:sp>
        <p:nvSpPr>
          <p:cNvPr id="5" name="TextBox 4">
            <a:extLst>
              <a:ext uri="{FF2B5EF4-FFF2-40B4-BE49-F238E27FC236}">
                <a16:creationId xmlns:a16="http://schemas.microsoft.com/office/drawing/2014/main" id="{DEBF6875-2E54-1952-EEFF-ED4988471BC2}"/>
              </a:ext>
            </a:extLst>
          </p:cNvPr>
          <p:cNvSpPr txBox="1"/>
          <p:nvPr/>
        </p:nvSpPr>
        <p:spPr>
          <a:xfrm>
            <a:off x="442824" y="6253843"/>
            <a:ext cx="2986176" cy="1539052"/>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ea typeface="IBM Plex Sans" charset="0"/>
                <a:cs typeface="IBM Plex Sans" charset="0"/>
                <a:hlinkClick r:id="rId4"/>
              </a:rPr>
              <a:t>Foundations of banking excellence</a:t>
            </a:r>
            <a:endParaRPr lang="en-US" sz="1200" dirty="0">
              <a:ea typeface="IBM Plex Sans" charset="0"/>
              <a:cs typeface="IBM Plex Sans" charset="0"/>
            </a:endParaRPr>
          </a:p>
        </p:txBody>
      </p:sp>
      <p:sp>
        <p:nvSpPr>
          <p:cNvPr id="6" name="Title 1">
            <a:extLst>
              <a:ext uri="{FF2B5EF4-FFF2-40B4-BE49-F238E27FC236}">
                <a16:creationId xmlns:a16="http://schemas.microsoft.com/office/drawing/2014/main" id="{7BF1AD5C-E6BF-B90F-89C4-817DBA83C9EA}"/>
              </a:ext>
            </a:extLst>
          </p:cNvPr>
          <p:cNvSpPr txBox="1">
            <a:spLocks/>
          </p:cNvSpPr>
          <p:nvPr/>
        </p:nvSpPr>
        <p:spPr>
          <a:xfrm>
            <a:off x="432486" y="1143000"/>
            <a:ext cx="2971796" cy="1926534"/>
          </a:xfrm>
          <a:prstGeom prst="rect">
            <a:avLst/>
          </a:prstGeom>
        </p:spPr>
        <p:txBody>
          <a:bodyPr lIns="0"/>
          <a:lstStyle>
            <a:lvl1pPr algn="l" rtl="0" eaLnBrk="1" fontAlgn="base" hangingPunct="1">
              <a:lnSpc>
                <a:spcPct val="10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1600" kern="0" dirty="0"/>
              <a:t>Technologies</a:t>
            </a:r>
            <a:br>
              <a:rPr lang="en-US" kern="0" dirty="0"/>
            </a:br>
            <a:r>
              <a:rPr lang="en-US" kern="0" dirty="0">
                <a:latin typeface="IBM Plex Sans ExtLt" panose="020B0303050203000203" pitchFamily="34" charset="0"/>
              </a:rPr>
              <a:t>Data architecture</a:t>
            </a:r>
            <a:endParaRPr lang="en-US" kern="0" dirty="0"/>
          </a:p>
        </p:txBody>
      </p:sp>
      <p:grpSp>
        <p:nvGrpSpPr>
          <p:cNvPr id="19" name="Group 18">
            <a:extLst>
              <a:ext uri="{FF2B5EF4-FFF2-40B4-BE49-F238E27FC236}">
                <a16:creationId xmlns:a16="http://schemas.microsoft.com/office/drawing/2014/main" id="{33F77AE2-5DE3-8093-98BF-F7E1FCEB686E}"/>
              </a:ext>
            </a:extLst>
          </p:cNvPr>
          <p:cNvGrpSpPr/>
          <p:nvPr/>
        </p:nvGrpSpPr>
        <p:grpSpPr>
          <a:xfrm>
            <a:off x="457200" y="2724530"/>
            <a:ext cx="2728072" cy="152400"/>
            <a:chOff x="457200" y="2362200"/>
            <a:chExt cx="2728072" cy="152400"/>
          </a:xfrm>
        </p:grpSpPr>
        <p:cxnSp>
          <p:nvCxnSpPr>
            <p:cNvPr id="20" name="Straight Connector 19">
              <a:extLst>
                <a:ext uri="{FF2B5EF4-FFF2-40B4-BE49-F238E27FC236}">
                  <a16:creationId xmlns:a16="http://schemas.microsoft.com/office/drawing/2014/main" id="{24EC3FF8-AD29-E1F4-C73F-C518C90E7FF2}"/>
                </a:ext>
              </a:extLst>
            </p:cNvPr>
            <p:cNvCxnSpPr>
              <a:cxnSpLocks/>
              <a:endCxn id="25" idx="2"/>
            </p:cNvCxnSpPr>
            <p:nvPr/>
          </p:nvCxnSpPr>
          <p:spPr bwMode="auto">
            <a:xfrm>
              <a:off x="476250" y="2438400"/>
              <a:ext cx="2556622"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3A47749C-1206-D357-A85F-3BB6D6E6E5E7}"/>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2" name="Oval 21">
              <a:extLst>
                <a:ext uri="{FF2B5EF4-FFF2-40B4-BE49-F238E27FC236}">
                  <a16:creationId xmlns:a16="http://schemas.microsoft.com/office/drawing/2014/main" id="{12E9D422-02FD-E64A-B082-AE1BAE136234}"/>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E0C3DBF1-9351-A2F8-2D1F-397258F2584D}"/>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4" name="Oval 23">
              <a:extLst>
                <a:ext uri="{FF2B5EF4-FFF2-40B4-BE49-F238E27FC236}">
                  <a16:creationId xmlns:a16="http://schemas.microsoft.com/office/drawing/2014/main" id="{E51E14B7-8BA2-AE7F-940B-69B3512202E8}"/>
                </a:ext>
              </a:extLst>
            </p:cNvPr>
            <p:cNvSpPr/>
            <p:nvPr/>
          </p:nvSpPr>
          <p:spPr bwMode="auto">
            <a:xfrm>
              <a:off x="242887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25" name="Oval 24">
              <a:extLst>
                <a:ext uri="{FF2B5EF4-FFF2-40B4-BE49-F238E27FC236}">
                  <a16:creationId xmlns:a16="http://schemas.microsoft.com/office/drawing/2014/main" id="{BA64EBF5-B0D2-706C-599D-810180CDBF2D}"/>
                </a:ext>
              </a:extLst>
            </p:cNvPr>
            <p:cNvSpPr/>
            <p:nvPr/>
          </p:nvSpPr>
          <p:spPr bwMode="auto">
            <a:xfrm>
              <a:off x="3032872"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26" name="TextBox 25">
            <a:extLst>
              <a:ext uri="{FF2B5EF4-FFF2-40B4-BE49-F238E27FC236}">
                <a16:creationId xmlns:a16="http://schemas.microsoft.com/office/drawing/2014/main" id="{CD90C276-1CEF-4CEA-5242-1ECB01E38DDB}"/>
              </a:ext>
            </a:extLst>
          </p:cNvPr>
          <p:cNvSpPr txBox="1"/>
          <p:nvPr/>
        </p:nvSpPr>
        <p:spPr>
          <a:xfrm>
            <a:off x="3056467" y="342053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16" name="Straight Connector 15">
            <a:extLst>
              <a:ext uri="{FF2B5EF4-FFF2-40B4-BE49-F238E27FC236}">
                <a16:creationId xmlns:a16="http://schemas.microsoft.com/office/drawing/2014/main" id="{71D28E6B-33DB-E8B0-46E4-14374C929A8B}"/>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12" name="Group 11">
            <a:extLst>
              <a:ext uri="{FF2B5EF4-FFF2-40B4-BE49-F238E27FC236}">
                <a16:creationId xmlns:a16="http://schemas.microsoft.com/office/drawing/2014/main" id="{5FB3FC9C-244C-2461-8BCD-5AF9811B8610}"/>
              </a:ext>
            </a:extLst>
          </p:cNvPr>
          <p:cNvGrpSpPr/>
          <p:nvPr/>
        </p:nvGrpSpPr>
        <p:grpSpPr>
          <a:xfrm>
            <a:off x="12931553" y="319424"/>
            <a:ext cx="1173393" cy="135875"/>
            <a:chOff x="12931553" y="319424"/>
            <a:chExt cx="1173393" cy="135875"/>
          </a:xfrm>
        </p:grpSpPr>
        <p:sp>
          <p:nvSpPr>
            <p:cNvPr id="13" name="TextBox 12">
              <a:extLst>
                <a:ext uri="{FF2B5EF4-FFF2-40B4-BE49-F238E27FC236}">
                  <a16:creationId xmlns:a16="http://schemas.microsoft.com/office/drawing/2014/main" id="{097C9772-86A2-8E2D-97F9-DFAE2E335633}"/>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7"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4" name="Picture 13">
              <a:extLst>
                <a:ext uri="{FF2B5EF4-FFF2-40B4-BE49-F238E27FC236}">
                  <a16:creationId xmlns:a16="http://schemas.microsoft.com/office/drawing/2014/main" id="{1B07FF41-DC2E-5F82-B7ED-1C31580FDBC8}"/>
                </a:ext>
              </a:extLst>
            </p:cNvPr>
            <p:cNvPicPr>
              <a:picLocks noChangeAspect="1"/>
            </p:cNvPicPr>
            <p:nvPr/>
          </p:nvPicPr>
          <p:blipFill>
            <a:blip r:embed="rId8"/>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79985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AF0940-C725-8066-B95A-0C06961745CB}"/>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Strategic imperatives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6" name="TextBox 5">
            <a:extLst>
              <a:ext uri="{FF2B5EF4-FFF2-40B4-BE49-F238E27FC236}">
                <a16:creationId xmlns:a16="http://schemas.microsoft.com/office/drawing/2014/main" id="{7221F601-90A4-0BEE-25B1-42CD3A5CCB9C}"/>
              </a:ext>
            </a:extLst>
          </p:cNvPr>
          <p:cNvSpPr txBox="1"/>
          <p:nvPr/>
        </p:nvSpPr>
        <p:spPr>
          <a:xfrm>
            <a:off x="8727440" y="104648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8" name="TextBox 7">
            <a:extLst>
              <a:ext uri="{FF2B5EF4-FFF2-40B4-BE49-F238E27FC236}">
                <a16:creationId xmlns:a16="http://schemas.microsoft.com/office/drawing/2014/main" id="{F19FFFB0-9297-1C11-FFF6-5D5C86CBDA4A}"/>
              </a:ext>
            </a:extLst>
          </p:cNvPr>
          <p:cNvSpPr txBox="1"/>
          <p:nvPr/>
        </p:nvSpPr>
        <p:spPr>
          <a:xfrm>
            <a:off x="3928652" y="3445974"/>
            <a:ext cx="1279956" cy="460319"/>
          </a:xfrm>
          <a:prstGeom prst="rect">
            <a:avLst/>
          </a:prstGeom>
          <a:noFill/>
        </p:spPr>
        <p:txBody>
          <a:bodyPr wrap="square" lIns="0" tIns="0" rIns="0" bIns="0" rtlCol="0" anchor="t">
            <a:spAutoFit/>
          </a:bodyPr>
          <a:lstStyle/>
          <a:p>
            <a:pPr>
              <a:lnSpc>
                <a:spcPct val="110000"/>
              </a:lnSpc>
              <a:spcAft>
                <a:spcPts val="600"/>
              </a:spcAft>
            </a:pPr>
            <a:r>
              <a:rPr lang="en-US" sz="1400" b="1" dirty="0">
                <a:latin typeface="IBM Plex Sans" panose="020B0503050203000203" pitchFamily="34" charset="0"/>
              </a:rPr>
              <a:t>Rethink cost and efficiency</a:t>
            </a:r>
          </a:p>
        </p:txBody>
      </p:sp>
      <p:sp>
        <p:nvSpPr>
          <p:cNvPr id="9" name="TextBox 8">
            <a:extLst>
              <a:ext uri="{FF2B5EF4-FFF2-40B4-BE49-F238E27FC236}">
                <a16:creationId xmlns:a16="http://schemas.microsoft.com/office/drawing/2014/main" id="{C3956332-1CD0-FE92-E834-CC1493C0294D}"/>
              </a:ext>
            </a:extLst>
          </p:cNvPr>
          <p:cNvSpPr txBox="1"/>
          <p:nvPr/>
        </p:nvSpPr>
        <p:spPr>
          <a:xfrm>
            <a:off x="6455124" y="3445975"/>
            <a:ext cx="7309644" cy="1882247"/>
          </a:xfrm>
          <a:prstGeom prst="rect">
            <a:avLst/>
          </a:prstGeom>
          <a:noFill/>
        </p:spPr>
        <p:txBody>
          <a:bodyPr wrap="square" lIns="0" tIns="0" rIns="0" bIns="0" rtlCol="0" anchor="t">
            <a:spAutoFit/>
          </a:bodyPr>
          <a:lstStyle/>
          <a:p>
            <a:pPr>
              <a:lnSpc>
                <a:spcPct val="110000"/>
              </a:lnSpc>
              <a:spcAft>
                <a:spcPts val="600"/>
              </a:spcAft>
            </a:pPr>
            <a:r>
              <a:rPr lang="en-US" sz="1400" dirty="0"/>
              <a:t>Often, financial institutions focus narrowly on cost and efficiency initiatives, neglecting to integrate business, IT, and other functions into decision-making. To enhance results, these initiatives should follow a bottom-up approach rather than a top-down one. Additionally, monolithic and legacy architectures within financial institutions drive up costs, impede scalability, and hinder the realization of value from digital strategies. Institutions should modernize their core infrastructure using technologies like AI and hybrid cloud to boost scalability, resiliency, security, and to optimize costs and efficiency. Lastly, removing skill and knowledge gaps within the organization aligns financial institutions on a success trajectory. </a:t>
            </a:r>
          </a:p>
        </p:txBody>
      </p:sp>
      <p:sp>
        <p:nvSpPr>
          <p:cNvPr id="10" name="TextBox 9">
            <a:extLst>
              <a:ext uri="{FF2B5EF4-FFF2-40B4-BE49-F238E27FC236}">
                <a16:creationId xmlns:a16="http://schemas.microsoft.com/office/drawing/2014/main" id="{8FDE5607-EC30-D741-4ED9-9424BE2B674A}"/>
              </a:ext>
            </a:extLst>
          </p:cNvPr>
          <p:cNvSpPr txBox="1"/>
          <p:nvPr/>
        </p:nvSpPr>
        <p:spPr>
          <a:xfrm>
            <a:off x="3928652" y="1018368"/>
            <a:ext cx="1685070" cy="460319"/>
          </a:xfrm>
          <a:prstGeom prst="rect">
            <a:avLst/>
          </a:prstGeom>
          <a:noFill/>
        </p:spPr>
        <p:txBody>
          <a:bodyPr wrap="square" lIns="0" tIns="0" rIns="0" bIns="0" rtlCol="0" anchor="t">
            <a:spAutoFit/>
          </a:bodyPr>
          <a:lstStyle/>
          <a:p>
            <a:pPr>
              <a:lnSpc>
                <a:spcPct val="110000"/>
              </a:lnSpc>
              <a:spcAft>
                <a:spcPts val="600"/>
              </a:spcAft>
            </a:pPr>
            <a:r>
              <a:rPr lang="en-US" sz="1400" b="1" dirty="0">
                <a:latin typeface="IBM Plex Sans" panose="020B0503050203000203" pitchFamily="34" charset="0"/>
              </a:rPr>
              <a:t>Prioritize growth and performance</a:t>
            </a:r>
          </a:p>
        </p:txBody>
      </p:sp>
      <p:sp>
        <p:nvSpPr>
          <p:cNvPr id="11" name="TextBox 10">
            <a:extLst>
              <a:ext uri="{FF2B5EF4-FFF2-40B4-BE49-F238E27FC236}">
                <a16:creationId xmlns:a16="http://schemas.microsoft.com/office/drawing/2014/main" id="{6F83DCDB-713B-E4CE-963F-A81A43BACB6B}"/>
              </a:ext>
            </a:extLst>
          </p:cNvPr>
          <p:cNvSpPr txBox="1"/>
          <p:nvPr/>
        </p:nvSpPr>
        <p:spPr>
          <a:xfrm>
            <a:off x="3928652" y="6023718"/>
            <a:ext cx="1384128" cy="460319"/>
          </a:xfrm>
          <a:prstGeom prst="rect">
            <a:avLst/>
          </a:prstGeom>
          <a:noFill/>
        </p:spPr>
        <p:txBody>
          <a:bodyPr wrap="square" lIns="0" tIns="0" rIns="0" bIns="0" rtlCol="0" anchor="t">
            <a:spAutoFit/>
          </a:bodyPr>
          <a:lstStyle/>
          <a:p>
            <a:pPr>
              <a:lnSpc>
                <a:spcPct val="110000"/>
              </a:lnSpc>
              <a:spcAft>
                <a:spcPts val="600"/>
              </a:spcAft>
            </a:pPr>
            <a:r>
              <a:rPr lang="en-US" sz="1400" b="1" dirty="0">
                <a:latin typeface="IBM Plex Sans" panose="020B0503050203000203" pitchFamily="34" charset="0"/>
              </a:rPr>
              <a:t>Navigating the ESG conundrum</a:t>
            </a:r>
          </a:p>
        </p:txBody>
      </p:sp>
      <p:sp>
        <p:nvSpPr>
          <p:cNvPr id="12" name="TextBox 11">
            <a:extLst>
              <a:ext uri="{FF2B5EF4-FFF2-40B4-BE49-F238E27FC236}">
                <a16:creationId xmlns:a16="http://schemas.microsoft.com/office/drawing/2014/main" id="{47A56340-55B9-9D70-530B-3DF381DEDB9B}"/>
              </a:ext>
            </a:extLst>
          </p:cNvPr>
          <p:cNvSpPr txBox="1"/>
          <p:nvPr/>
        </p:nvSpPr>
        <p:spPr>
          <a:xfrm>
            <a:off x="6455124" y="6023718"/>
            <a:ext cx="7385624" cy="1645259"/>
          </a:xfrm>
          <a:prstGeom prst="rect">
            <a:avLst/>
          </a:prstGeom>
          <a:noFill/>
        </p:spPr>
        <p:txBody>
          <a:bodyPr wrap="square" lIns="0" tIns="0" rIns="0" bIns="0" rtlCol="0" anchor="t">
            <a:spAutoFit/>
          </a:bodyPr>
          <a:lstStyle/>
          <a:p>
            <a:pPr>
              <a:lnSpc>
                <a:spcPct val="110000"/>
              </a:lnSpc>
              <a:spcAft>
                <a:spcPts val="600"/>
              </a:spcAft>
            </a:pPr>
            <a:r>
              <a:rPr lang="en-US" sz="1400" dirty="0"/>
              <a:t>Regulatory pressures on financial institutions in ESG areas are increasing due to requirements like the Task Force on Climate-/Nature-related Financial Disclosures, European Central Bank climate risk stress test, and many more. Strengthening ESG reporting and data governance is crucial as inadequate data remains a top concern. Avoiding pitfalls like isolated operations, growing technical debt, and neglecting ESG integration into core processes is essential. Utilizing AI and hybrid cloud for ESG and sharing ESG performance with employees, customers, and stakeholders enhances financial institutions' reputation.</a:t>
            </a:r>
          </a:p>
        </p:txBody>
      </p:sp>
      <p:sp>
        <p:nvSpPr>
          <p:cNvPr id="4" name="Text Placeholder 5">
            <a:extLst>
              <a:ext uri="{FF2B5EF4-FFF2-40B4-BE49-F238E27FC236}">
                <a16:creationId xmlns:a16="http://schemas.microsoft.com/office/drawing/2014/main" id="{8BE70D9D-A352-7406-45FF-622B203F07F3}"/>
              </a:ext>
            </a:extLst>
          </p:cNvPr>
          <p:cNvSpPr>
            <a:spLocks noGrp="1"/>
          </p:cNvSpPr>
          <p:nvPr>
            <p:ph type="body" sz="quarter" idx="12"/>
          </p:nvPr>
        </p:nvSpPr>
        <p:spPr>
          <a:xfrm>
            <a:off x="457200" y="2513031"/>
            <a:ext cx="2819400" cy="1451358"/>
          </a:xfrm>
        </p:spPr>
        <p:txBody>
          <a:bodyPr>
            <a:normAutofit/>
          </a:bodyPr>
          <a:lstStyle/>
          <a:p>
            <a:pPr marL="0" indent="0"/>
            <a:r>
              <a:rPr lang="en-IN" sz="1600" i="0" dirty="0">
                <a:solidFill>
                  <a:srgbClr val="252525"/>
                </a:solidFill>
                <a:latin typeface="+mn-lt"/>
              </a:rPr>
              <a:t>The essential priorities guiding banking and financial institutions to achieve long-term goals and competitive advantage in their industry.</a:t>
            </a:r>
          </a:p>
        </p:txBody>
      </p:sp>
      <p:sp>
        <p:nvSpPr>
          <p:cNvPr id="13" name="TextBox 12">
            <a:extLst>
              <a:ext uri="{FF2B5EF4-FFF2-40B4-BE49-F238E27FC236}">
                <a16:creationId xmlns:a16="http://schemas.microsoft.com/office/drawing/2014/main" id="{C4C026E4-1441-2D20-C64F-652C9C42AB86}"/>
              </a:ext>
            </a:extLst>
          </p:cNvPr>
          <p:cNvSpPr txBox="1"/>
          <p:nvPr/>
        </p:nvSpPr>
        <p:spPr>
          <a:xfrm>
            <a:off x="457201" y="7195020"/>
            <a:ext cx="3048000" cy="482730"/>
          </a:xfrm>
          <a:prstGeom prst="rect">
            <a:avLst/>
          </a:prstGeom>
          <a:noFill/>
        </p:spPr>
        <p:txBody>
          <a:bodyPr wrap="square" lIns="0" tIns="0" rIns="0" bIns="0" rtlCol="0">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3"/>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p:txBody>
      </p:sp>
      <p:pic>
        <p:nvPicPr>
          <p:cNvPr id="20" name="Graphic 19">
            <a:extLst>
              <a:ext uri="{FF2B5EF4-FFF2-40B4-BE49-F238E27FC236}">
                <a16:creationId xmlns:a16="http://schemas.microsoft.com/office/drawing/2014/main" id="{81BFD182-9211-9446-8394-367B367B8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928652" y="6553200"/>
            <a:ext cx="981456" cy="981456"/>
          </a:xfrm>
          <a:prstGeom prst="rect">
            <a:avLst/>
          </a:prstGeom>
        </p:spPr>
      </p:pic>
      <p:pic>
        <p:nvPicPr>
          <p:cNvPr id="22" name="Graphic 21">
            <a:extLst>
              <a:ext uri="{FF2B5EF4-FFF2-40B4-BE49-F238E27FC236}">
                <a16:creationId xmlns:a16="http://schemas.microsoft.com/office/drawing/2014/main" id="{5F4D745E-E5F8-D47A-72EC-8914469017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8652" y="4084604"/>
            <a:ext cx="968846" cy="873641"/>
          </a:xfrm>
          <a:prstGeom prst="rect">
            <a:avLst/>
          </a:prstGeom>
        </p:spPr>
      </p:pic>
      <p:sp>
        <p:nvSpPr>
          <p:cNvPr id="24" name="TextBox 23">
            <a:extLst>
              <a:ext uri="{FF2B5EF4-FFF2-40B4-BE49-F238E27FC236}">
                <a16:creationId xmlns:a16="http://schemas.microsoft.com/office/drawing/2014/main" id="{6571EE8D-472F-D99A-FE96-417273295005}"/>
              </a:ext>
            </a:extLst>
          </p:cNvPr>
          <p:cNvSpPr txBox="1"/>
          <p:nvPr/>
        </p:nvSpPr>
        <p:spPr>
          <a:xfrm>
            <a:off x="6455124" y="1018368"/>
            <a:ext cx="7385624" cy="1408271"/>
          </a:xfrm>
          <a:prstGeom prst="rect">
            <a:avLst/>
          </a:prstGeom>
          <a:noFill/>
        </p:spPr>
        <p:txBody>
          <a:bodyPr wrap="square" lIns="0" tIns="0" rIns="0" bIns="0" rtlCol="0" anchor="t">
            <a:spAutoFit/>
          </a:bodyPr>
          <a:lstStyle/>
          <a:p>
            <a:pPr>
              <a:lnSpc>
                <a:spcPct val="110000"/>
              </a:lnSpc>
              <a:spcAft>
                <a:spcPts val="600"/>
              </a:spcAft>
            </a:pPr>
            <a:r>
              <a:rPr lang="en-US" sz="1400" dirty="0"/>
              <a:t>Growing competition from non-traditional financial firms and disappointing financial indicators are driving incumbent financial institutions to prioritize growth and performance. To foster innovation, they must go beyond digitizing existing models, with a focus on redesigning customer engagement and reshaping operating models into highly flexible architectures. This entails collaborating with ecosystem partners, incentivizing an agile, fail-fast-learn-fast mindset, and staying aligned with their overarching digital strategy.</a:t>
            </a:r>
          </a:p>
        </p:txBody>
      </p:sp>
      <p:cxnSp>
        <p:nvCxnSpPr>
          <p:cNvPr id="26" name="Straight Connector 25">
            <a:extLst>
              <a:ext uri="{FF2B5EF4-FFF2-40B4-BE49-F238E27FC236}">
                <a16:creationId xmlns:a16="http://schemas.microsoft.com/office/drawing/2014/main" id="{50B76565-E85C-1377-F4F2-CBAA769EC5B9}"/>
              </a:ext>
            </a:extLst>
          </p:cNvPr>
          <p:cNvCxnSpPr>
            <a:cxnSpLocks/>
          </p:cNvCxnSpPr>
          <p:nvPr/>
        </p:nvCxnSpPr>
        <p:spPr bwMode="auto">
          <a:xfrm>
            <a:off x="3928652" y="849667"/>
            <a:ext cx="10244547" cy="0"/>
          </a:xfrm>
          <a:prstGeom prst="line">
            <a:avLst/>
          </a:prstGeom>
          <a:ln w="12700">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530F230-C9F3-D6C8-1566-7218CCDB608D}"/>
              </a:ext>
            </a:extLst>
          </p:cNvPr>
          <p:cNvCxnSpPr>
            <a:cxnSpLocks/>
          </p:cNvCxnSpPr>
          <p:nvPr/>
        </p:nvCxnSpPr>
        <p:spPr bwMode="auto">
          <a:xfrm>
            <a:off x="3928652" y="3261847"/>
            <a:ext cx="10244547" cy="0"/>
          </a:xfrm>
          <a:prstGeom prst="line">
            <a:avLst/>
          </a:prstGeom>
          <a:ln w="12700">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29A2000-E185-B726-6C97-F388C4191299}"/>
              </a:ext>
            </a:extLst>
          </p:cNvPr>
          <p:cNvCxnSpPr>
            <a:cxnSpLocks/>
          </p:cNvCxnSpPr>
          <p:nvPr/>
        </p:nvCxnSpPr>
        <p:spPr bwMode="auto">
          <a:xfrm>
            <a:off x="3928652" y="5825912"/>
            <a:ext cx="10241280" cy="0"/>
          </a:xfrm>
          <a:prstGeom prst="line">
            <a:avLst/>
          </a:prstGeom>
          <a:ln w="12700">
            <a:solidFill>
              <a:srgbClr val="893EF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7" name="Graphic 6">
            <a:extLst>
              <a:ext uri="{FF2B5EF4-FFF2-40B4-BE49-F238E27FC236}">
                <a16:creationId xmlns:a16="http://schemas.microsoft.com/office/drawing/2014/main" id="{059F2BE4-E527-990A-5F33-270C6A8F3A6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020" t="-2409" r="-3173" b="-4716"/>
          <a:stretch/>
        </p:blipFill>
        <p:spPr>
          <a:xfrm>
            <a:off x="3900840" y="1558533"/>
            <a:ext cx="1027010" cy="932419"/>
          </a:xfrm>
          <a:prstGeom prst="rect">
            <a:avLst/>
          </a:prstGeom>
        </p:spPr>
      </p:pic>
      <p:grpSp>
        <p:nvGrpSpPr>
          <p:cNvPr id="2" name="Group 1">
            <a:extLst>
              <a:ext uri="{FF2B5EF4-FFF2-40B4-BE49-F238E27FC236}">
                <a16:creationId xmlns:a16="http://schemas.microsoft.com/office/drawing/2014/main" id="{33BD7D12-FDC7-E19D-FC3F-0022D58CEBAA}"/>
              </a:ext>
            </a:extLst>
          </p:cNvPr>
          <p:cNvGrpSpPr/>
          <p:nvPr/>
        </p:nvGrpSpPr>
        <p:grpSpPr>
          <a:xfrm>
            <a:off x="12931553" y="319424"/>
            <a:ext cx="1173393" cy="135875"/>
            <a:chOff x="12931553" y="319424"/>
            <a:chExt cx="1173393" cy="135875"/>
          </a:xfrm>
        </p:grpSpPr>
        <p:sp>
          <p:nvSpPr>
            <p:cNvPr id="3" name="TextBox 2">
              <a:extLst>
                <a:ext uri="{FF2B5EF4-FFF2-40B4-BE49-F238E27FC236}">
                  <a16:creationId xmlns:a16="http://schemas.microsoft.com/office/drawing/2014/main" id="{16B3381D-D713-EED6-D788-2A627F1225E6}"/>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0"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5" name="Picture 4">
              <a:extLst>
                <a:ext uri="{FF2B5EF4-FFF2-40B4-BE49-F238E27FC236}">
                  <a16:creationId xmlns:a16="http://schemas.microsoft.com/office/drawing/2014/main" id="{AB65CE1E-2DA1-5299-C7F0-CADD54883CAB}"/>
                </a:ext>
              </a:extLst>
            </p:cNvPr>
            <p:cNvPicPr>
              <a:picLocks noChangeAspect="1"/>
            </p:cNvPicPr>
            <p:nvPr/>
          </p:nvPicPr>
          <p:blipFill>
            <a:blip r:embed="rId11"/>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59010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BAF0940-C725-8066-B95A-0C06961745CB}"/>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IBM capabilities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4" name="TextBox 3">
            <a:extLst>
              <a:ext uri="{FF2B5EF4-FFF2-40B4-BE49-F238E27FC236}">
                <a16:creationId xmlns:a16="http://schemas.microsoft.com/office/drawing/2014/main" id="{F0C47618-116F-2EA2-1BDB-C5E56F0B45EA}"/>
              </a:ext>
            </a:extLst>
          </p:cNvPr>
          <p:cNvSpPr txBox="1"/>
          <p:nvPr/>
        </p:nvSpPr>
        <p:spPr>
          <a:xfrm>
            <a:off x="3940668" y="1131846"/>
            <a:ext cx="10295906" cy="1692771"/>
          </a:xfrm>
          <a:prstGeom prst="rect">
            <a:avLst/>
          </a:prstGeom>
          <a:noFill/>
        </p:spPr>
        <p:txBody>
          <a:bodyPr wrap="square" lIns="0" tIns="0">
            <a:spAutoFit/>
          </a:bodyPr>
          <a:lstStyle/>
          <a:p>
            <a:pPr>
              <a:spcAft>
                <a:spcPts val="1200"/>
              </a:spcAft>
            </a:pPr>
            <a:r>
              <a:rPr lang="en-US" sz="1400" dirty="0"/>
              <a:t>Leveraging exponential technologies in an industry as complex as financial services requires a mature approach and thoughtful framework to mitigate risk and exposure. </a:t>
            </a:r>
          </a:p>
          <a:p>
            <a:pPr>
              <a:spcAft>
                <a:spcPts val="1200"/>
              </a:spcAft>
            </a:pPr>
            <a:r>
              <a:rPr lang="en-US" sz="1400" dirty="0"/>
              <a:t>Technologies like hybrid cloud and AI will change how the financial services industry helps customers, builds efficiency, and secures data, but there are important considerations to unpack.</a:t>
            </a:r>
          </a:p>
          <a:p>
            <a:pPr>
              <a:spcAft>
                <a:spcPts val="1200"/>
              </a:spcAft>
            </a:pPr>
            <a:r>
              <a:rPr lang="en-US" sz="1400" dirty="0"/>
              <a:t>IBM’s hybrid cloud and AI capabilities help banks transition to new operating models, embrace digitalization and achieve continued profitability in a new era of banking.</a:t>
            </a:r>
            <a:endParaRPr lang="en-US" sz="1400" baseline="30000" dirty="0"/>
          </a:p>
        </p:txBody>
      </p:sp>
      <p:sp>
        <p:nvSpPr>
          <p:cNvPr id="8" name="Rectangle 7">
            <a:extLst>
              <a:ext uri="{FF2B5EF4-FFF2-40B4-BE49-F238E27FC236}">
                <a16:creationId xmlns:a16="http://schemas.microsoft.com/office/drawing/2014/main" id="{880C4C9E-7DDB-AD10-8204-D315E5E3FB8D}"/>
              </a:ext>
            </a:extLst>
          </p:cNvPr>
          <p:cNvSpPr/>
          <p:nvPr/>
        </p:nvSpPr>
        <p:spPr bwMode="auto">
          <a:xfrm>
            <a:off x="3940668" y="2987642"/>
            <a:ext cx="3291840" cy="3785970"/>
          </a:xfrm>
          <a:prstGeom prst="rect">
            <a:avLst/>
          </a:prstGeom>
          <a:solidFill>
            <a:srgbClr val="893EFD">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365760" rIns="182880" bIns="182880" numCol="1" rtlCol="0" anchor="t" anchorCtr="0" compatLnSpc="1">
            <a:prstTxWarp prst="textNoShape">
              <a:avLst/>
            </a:prstTxWarp>
          </a:bodyPr>
          <a:lstStyle/>
          <a:p>
            <a:pPr defTabSz="914400" fontAlgn="base">
              <a:lnSpc>
                <a:spcPts val="1300"/>
              </a:lnSpc>
              <a:spcBef>
                <a:spcPct val="0"/>
              </a:spcBef>
              <a:spcAft>
                <a:spcPct val="0"/>
              </a:spcAft>
            </a:pPr>
            <a:r>
              <a:rPr lang="en-US" sz="1500" dirty="0">
                <a:solidFill>
                  <a:schemeClr val="tx1"/>
                </a:solidFill>
                <a:latin typeface="IBM Plex Sans Medm" panose="020B0503050203000203" pitchFamily="34" charset="0"/>
              </a:rPr>
              <a:t>Digital Core Systems for Banking</a:t>
            </a:r>
          </a:p>
          <a:p>
            <a:pPr defTabSz="914400" fontAlgn="base">
              <a:lnSpc>
                <a:spcPts val="1300"/>
              </a:lnSpc>
              <a:spcBef>
                <a:spcPct val="0"/>
              </a:spcBef>
              <a:spcAft>
                <a:spcPct val="0"/>
              </a:spcAft>
            </a:pPr>
            <a:br>
              <a:rPr lang="en-US" sz="1400" dirty="0">
                <a:solidFill>
                  <a:schemeClr val="tx1"/>
                </a:solidFill>
              </a:rPr>
            </a:br>
            <a:endParaRPr lang="en-US" sz="1400" dirty="0">
              <a:solidFill>
                <a:schemeClr val="tx1"/>
              </a:solidFill>
            </a:endParaRPr>
          </a:p>
          <a:p>
            <a:pPr marL="0" marR="0" indent="0" algn="l" defTabSz="914400" rtl="0" eaLnBrk="1" fontAlgn="base" latinLnBrk="0" hangingPunct="1">
              <a:spcBef>
                <a:spcPct val="0"/>
              </a:spcBef>
              <a:spcAft>
                <a:spcPct val="0"/>
              </a:spcAft>
              <a:buClrTx/>
              <a:buSzTx/>
              <a:buFont typeface="System Font Regular"/>
              <a:buNone/>
              <a:tabLst/>
            </a:pPr>
            <a:r>
              <a:rPr kumimoji="0" lang="en-US" sz="1400" b="0" i="0" u="none" strike="noStrike" cap="none" normalizeH="0" baseline="0" dirty="0">
                <a:ln>
                  <a:noFill/>
                </a:ln>
                <a:solidFill>
                  <a:schemeClr val="tx1"/>
                </a:solidFill>
                <a:effectLst/>
                <a:latin typeface="+mn-lt"/>
              </a:rPr>
              <a:t>IBM's Digital Core Systems for Banking enables a Bank to progressively modernize core systems, delivering business outcomes while reinventing the application portfolio and positioning them for the future. The offering spans initial discovery and planning through execution of the modernization roadmap.</a:t>
            </a:r>
          </a:p>
          <a:p>
            <a:pPr marL="0" marR="0" indent="0" algn="l" defTabSz="914400" rtl="0" eaLnBrk="1" fontAlgn="base" latinLnBrk="0" hangingPunct="1">
              <a:lnSpc>
                <a:spcPts val="1300"/>
              </a:lnSpc>
              <a:spcBef>
                <a:spcPct val="0"/>
              </a:spcBef>
              <a:spcAft>
                <a:spcPct val="0"/>
              </a:spcAft>
              <a:buClrTx/>
              <a:buSzTx/>
              <a:buFont typeface="System Font Regular"/>
              <a:buNone/>
              <a:tabLst/>
            </a:pPr>
            <a:endParaRPr lang="en-US" sz="1400" dirty="0">
              <a:solidFill>
                <a:schemeClr val="tx1"/>
              </a:solidFill>
            </a:endParaRPr>
          </a:p>
          <a:p>
            <a:pPr marL="0" marR="0" indent="0" algn="l" defTabSz="914400" rtl="0" eaLnBrk="1" fontAlgn="base" latinLnBrk="0" hangingPunct="1">
              <a:lnSpc>
                <a:spcPts val="1300"/>
              </a:lnSpc>
              <a:spcBef>
                <a:spcPct val="0"/>
              </a:spcBef>
              <a:spcAft>
                <a:spcPct val="0"/>
              </a:spcAft>
              <a:buClrTx/>
              <a:buSzTx/>
              <a:buFont typeface="System Font Regular"/>
              <a:buNone/>
              <a:tabLst/>
            </a:pPr>
            <a:r>
              <a:rPr kumimoji="0" lang="en-US" sz="1200" i="0" strike="noStrike" cap="none" normalizeH="0" baseline="0" dirty="0">
                <a:ln>
                  <a:noFill/>
                </a:ln>
                <a:solidFill>
                  <a:schemeClr val="tx1"/>
                </a:solidFill>
                <a:effectLst/>
                <a:latin typeface="+mn-lt"/>
                <a:hlinkClick r:id="rId3"/>
              </a:rPr>
              <a:t>Explore</a:t>
            </a:r>
            <a:endParaRPr kumimoji="0" lang="en-US" sz="1200" i="0" strike="noStrike" cap="none" normalizeH="0" baseline="0" dirty="0">
              <a:ln>
                <a:noFill/>
              </a:ln>
              <a:solidFill>
                <a:schemeClr val="tx1"/>
              </a:solidFill>
              <a:effectLst/>
              <a:latin typeface="+mn-lt"/>
            </a:endParaRPr>
          </a:p>
        </p:txBody>
      </p:sp>
      <p:sp>
        <p:nvSpPr>
          <p:cNvPr id="10" name="Rectangle 9">
            <a:extLst>
              <a:ext uri="{FF2B5EF4-FFF2-40B4-BE49-F238E27FC236}">
                <a16:creationId xmlns:a16="http://schemas.microsoft.com/office/drawing/2014/main" id="{112A1F66-894E-ED6B-E92C-C3B09CE8BACE}"/>
              </a:ext>
            </a:extLst>
          </p:cNvPr>
          <p:cNvSpPr/>
          <p:nvPr/>
        </p:nvSpPr>
        <p:spPr bwMode="auto">
          <a:xfrm>
            <a:off x="7403420" y="2986789"/>
            <a:ext cx="3291840" cy="3785970"/>
          </a:xfrm>
          <a:prstGeom prst="rect">
            <a:avLst/>
          </a:prstGeom>
          <a:solidFill>
            <a:srgbClr val="893EFD">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365760" rIns="182880" bIns="182880" numCol="1" rtlCol="0" anchor="t" anchorCtr="0" compatLnSpc="1">
            <a:prstTxWarp prst="textNoShape">
              <a:avLst/>
            </a:prstTxWarp>
          </a:bodyPr>
          <a:lstStyle/>
          <a:p>
            <a:pPr marL="0" marR="0" indent="0" algn="l" defTabSz="914400" rtl="0" eaLnBrk="1" fontAlgn="base" latinLnBrk="0" hangingPunct="1">
              <a:spcBef>
                <a:spcPct val="0"/>
              </a:spcBef>
              <a:spcAft>
                <a:spcPct val="0"/>
              </a:spcAft>
              <a:buClrTx/>
              <a:buSzTx/>
              <a:buFont typeface="System Font Regular"/>
              <a:buNone/>
              <a:tabLst/>
            </a:pPr>
            <a:r>
              <a:rPr lang="en-US" sz="1500" dirty="0">
                <a:solidFill>
                  <a:schemeClr val="tx1"/>
                </a:solidFill>
                <a:latin typeface="IBM Plex Sans Medm" panose="020B0503050203000203" pitchFamily="34" charset="0"/>
              </a:rPr>
              <a:t>ISV Enabled Banking Transformation</a:t>
            </a:r>
          </a:p>
          <a:p>
            <a:pPr marL="0" marR="0" indent="0" algn="l" defTabSz="914400" rtl="0" eaLnBrk="1" fontAlgn="base" latinLnBrk="0" hangingPunct="1">
              <a:lnSpc>
                <a:spcPts val="1300"/>
              </a:lnSpc>
              <a:spcBef>
                <a:spcPct val="0"/>
              </a:spcBef>
              <a:spcAft>
                <a:spcPct val="0"/>
              </a:spcAft>
              <a:buClrTx/>
              <a:buSzTx/>
              <a:buFont typeface="System Font Regular"/>
              <a:buNone/>
              <a:tabLst/>
            </a:pPr>
            <a:endParaRPr lang="en-US" sz="1400" dirty="0">
              <a:solidFill>
                <a:schemeClr val="tx1"/>
              </a:solidFill>
            </a:endParaRPr>
          </a:p>
          <a:p>
            <a:pPr defTabSz="914400" fontAlgn="base">
              <a:spcBef>
                <a:spcPct val="0"/>
              </a:spcBef>
              <a:spcAft>
                <a:spcPct val="0"/>
              </a:spcAft>
            </a:pPr>
            <a:r>
              <a:rPr kumimoji="0" lang="en-US" sz="1400" b="0" i="0" u="none" strike="noStrike" cap="none" normalizeH="0" baseline="0" dirty="0">
                <a:ln>
                  <a:noFill/>
                </a:ln>
                <a:solidFill>
                  <a:schemeClr val="tx1"/>
                </a:solidFill>
                <a:effectLst/>
                <a:latin typeface="+mn-lt"/>
              </a:rPr>
              <a:t>ISV Enabled Banking Transformation combines packaged solutions from industry-leading ISV partners, IBM thought leadership, and proven integration patterns to develop and deploy strategies that decrease complexity, increase agility, and reduce costs.</a:t>
            </a:r>
          </a:p>
          <a:p>
            <a:pPr defTabSz="914400" fontAlgn="base">
              <a:lnSpc>
                <a:spcPts val="1300"/>
              </a:lnSpc>
              <a:spcBef>
                <a:spcPct val="0"/>
              </a:spcBef>
              <a:spcAft>
                <a:spcPct val="0"/>
              </a:spcAft>
            </a:pPr>
            <a:endParaRPr kumimoji="0" lang="en-US" sz="1200" b="0" i="0" u="none" strike="noStrike" cap="none" normalizeH="0" baseline="0" dirty="0">
              <a:ln>
                <a:noFill/>
              </a:ln>
              <a:solidFill>
                <a:schemeClr val="tx1"/>
              </a:solidFill>
              <a:effectLst/>
              <a:latin typeface="+mn-lt"/>
            </a:endParaRPr>
          </a:p>
          <a:p>
            <a:pPr defTabSz="914400" fontAlgn="base">
              <a:lnSpc>
                <a:spcPts val="1300"/>
              </a:lnSpc>
              <a:spcBef>
                <a:spcPct val="0"/>
              </a:spcBef>
              <a:spcAft>
                <a:spcPct val="0"/>
              </a:spcAft>
            </a:pPr>
            <a:br>
              <a:rPr kumimoji="0" lang="en-US" sz="1200" b="0" i="0" u="none" strike="noStrike" cap="none" normalizeH="0" baseline="0" dirty="0">
                <a:ln>
                  <a:noFill/>
                </a:ln>
                <a:solidFill>
                  <a:schemeClr val="tx1"/>
                </a:solidFill>
                <a:effectLst/>
                <a:latin typeface="+mn-lt"/>
              </a:rPr>
            </a:br>
            <a:endParaRPr lang="en-US" sz="1400" dirty="0">
              <a:solidFill>
                <a:schemeClr val="tx1"/>
              </a:solidFill>
            </a:endParaRPr>
          </a:p>
          <a:p>
            <a:pPr marL="0" marR="0" indent="0" algn="l" defTabSz="914400" rtl="0" eaLnBrk="1" fontAlgn="base" latinLnBrk="0" hangingPunct="1">
              <a:lnSpc>
                <a:spcPts val="1300"/>
              </a:lnSpc>
              <a:spcBef>
                <a:spcPct val="0"/>
              </a:spcBef>
              <a:spcAft>
                <a:spcPct val="0"/>
              </a:spcAft>
              <a:buClrTx/>
              <a:buSzTx/>
              <a:buFont typeface="System Font Regular"/>
              <a:buNone/>
              <a:tabLst/>
            </a:pPr>
            <a:r>
              <a:rPr kumimoji="0" lang="en-US" sz="1200" i="0" strike="noStrike" cap="none" normalizeH="0" baseline="0" dirty="0">
                <a:ln>
                  <a:noFill/>
                </a:ln>
                <a:solidFill>
                  <a:schemeClr val="tx1"/>
                </a:solidFill>
                <a:effectLst/>
                <a:latin typeface="+mn-lt"/>
                <a:hlinkClick r:id="rId4"/>
              </a:rPr>
              <a:t>Explore</a:t>
            </a:r>
            <a:endParaRPr kumimoji="0" lang="en-US" sz="1200" i="0" strike="noStrike" cap="none" normalizeH="0" baseline="0" dirty="0">
              <a:ln>
                <a:noFill/>
              </a:ln>
              <a:solidFill>
                <a:schemeClr val="tx1"/>
              </a:solidFill>
              <a:effectLst/>
              <a:latin typeface="+mn-lt"/>
            </a:endParaRPr>
          </a:p>
        </p:txBody>
      </p:sp>
      <p:sp>
        <p:nvSpPr>
          <p:cNvPr id="12" name="Rectangle 11">
            <a:extLst>
              <a:ext uri="{FF2B5EF4-FFF2-40B4-BE49-F238E27FC236}">
                <a16:creationId xmlns:a16="http://schemas.microsoft.com/office/drawing/2014/main" id="{C2A98900-E4EB-F34C-3428-B152C8CD2C75}"/>
              </a:ext>
            </a:extLst>
          </p:cNvPr>
          <p:cNvSpPr/>
          <p:nvPr/>
        </p:nvSpPr>
        <p:spPr bwMode="auto">
          <a:xfrm>
            <a:off x="10896600" y="2986789"/>
            <a:ext cx="3291840" cy="3785970"/>
          </a:xfrm>
          <a:prstGeom prst="rect">
            <a:avLst/>
          </a:prstGeom>
          <a:solidFill>
            <a:srgbClr val="893EFD">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365760" rIns="182880" bIns="182880" numCol="1" rtlCol="0" anchor="t" anchorCtr="0" compatLnSpc="1">
            <a:prstTxWarp prst="textNoShape">
              <a:avLst/>
            </a:prstTxWarp>
          </a:bodyPr>
          <a:lstStyle/>
          <a:p>
            <a:pPr marL="0" marR="0" indent="0" algn="l" defTabSz="914400" rtl="0" eaLnBrk="1" fontAlgn="base" latinLnBrk="0" hangingPunct="1">
              <a:lnSpc>
                <a:spcPts val="1300"/>
              </a:lnSpc>
              <a:spcBef>
                <a:spcPct val="0"/>
              </a:spcBef>
              <a:spcAft>
                <a:spcPct val="0"/>
              </a:spcAft>
              <a:buClrTx/>
              <a:buSzTx/>
              <a:buFont typeface="System Font Regular"/>
              <a:buNone/>
              <a:tabLst/>
            </a:pPr>
            <a:r>
              <a:rPr lang="en-US" sz="1500" dirty="0">
                <a:solidFill>
                  <a:schemeClr val="tx1"/>
                </a:solidFill>
                <a:latin typeface="IBM Plex Sans Medm" panose="020B0503050203000203" pitchFamily="34" charset="0"/>
              </a:rPr>
              <a:t>Payments Transformation</a:t>
            </a:r>
          </a:p>
          <a:p>
            <a:pPr marL="0" marR="0" indent="0" algn="l" defTabSz="914400" rtl="0" eaLnBrk="1" fontAlgn="base" latinLnBrk="0" hangingPunct="1">
              <a:lnSpc>
                <a:spcPts val="1300"/>
              </a:lnSpc>
              <a:spcBef>
                <a:spcPct val="0"/>
              </a:spcBef>
              <a:spcAft>
                <a:spcPct val="0"/>
              </a:spcAft>
              <a:buClrTx/>
              <a:buSzTx/>
              <a:buFont typeface="System Font Regular"/>
              <a:buNone/>
              <a:tabLst/>
            </a:pPr>
            <a:endParaRPr lang="en-US" sz="1400" dirty="0">
              <a:solidFill>
                <a:schemeClr val="tx1"/>
              </a:solidFill>
            </a:endParaRPr>
          </a:p>
          <a:p>
            <a:r>
              <a:rPr lang="en-IN" sz="1400" kern="100" dirty="0">
                <a:solidFill>
                  <a:schemeClr val="tx1"/>
                </a:solidFill>
                <a:effectLst/>
                <a:ea typeface="Calibri" panose="020F0502020204030204" pitchFamily="34" charset="0"/>
                <a:cs typeface="Times New Roman" panose="02020603050405020304" pitchFamily="18" charset="0"/>
              </a:rPr>
              <a:t>The IBM Payments Center (IPC) provides end-to-end payment solutions to clients to help enable their payment system modernization process.</a:t>
            </a:r>
          </a:p>
          <a:p>
            <a:endParaRPr lang="en-IN" sz="1400" kern="100" dirty="0">
              <a:solidFill>
                <a:schemeClr val="tx1"/>
              </a:solidFill>
              <a:ea typeface="Calibri" panose="020F0502020204030204" pitchFamily="34" charset="0"/>
              <a:cs typeface="Times New Roman" panose="02020603050405020304" pitchFamily="18" charset="0"/>
            </a:endParaRPr>
          </a:p>
          <a:p>
            <a:endParaRPr lang="en-IN" sz="1400" kern="100" dirty="0">
              <a:solidFill>
                <a:schemeClr val="tx1"/>
              </a:solidFill>
              <a:effectLst/>
              <a:ea typeface="Calibri" panose="020F0502020204030204" pitchFamily="34" charset="0"/>
              <a:cs typeface="Times New Roman" panose="02020603050405020304" pitchFamily="18" charset="0"/>
            </a:endParaRPr>
          </a:p>
          <a:p>
            <a:endParaRPr lang="en-IN" sz="1400" kern="100" dirty="0">
              <a:solidFill>
                <a:schemeClr val="tx1"/>
              </a:solidFill>
              <a:ea typeface="Calibri" panose="020F0502020204030204" pitchFamily="34" charset="0"/>
              <a:cs typeface="Times New Roman" panose="02020603050405020304" pitchFamily="18" charset="0"/>
            </a:endParaRPr>
          </a:p>
          <a:p>
            <a:endParaRPr lang="en-IN" sz="1400" kern="100" dirty="0">
              <a:solidFill>
                <a:schemeClr val="tx1"/>
              </a:solidFill>
              <a:ea typeface="Calibri" panose="020F0502020204030204" pitchFamily="34" charset="0"/>
              <a:cs typeface="Times New Roman" panose="02020603050405020304" pitchFamily="18" charset="0"/>
            </a:endParaRPr>
          </a:p>
          <a:p>
            <a:endParaRPr lang="en-IN" sz="1400" kern="100" dirty="0">
              <a:solidFill>
                <a:schemeClr val="tx1"/>
              </a:solidFill>
              <a:effectLst/>
              <a:ea typeface="Calibri" panose="020F0502020204030204" pitchFamily="34" charset="0"/>
              <a:cs typeface="Times New Roman" panose="02020603050405020304" pitchFamily="18" charset="0"/>
            </a:endParaRPr>
          </a:p>
          <a:p>
            <a:endParaRPr lang="en-IN" sz="1400" kern="100" dirty="0">
              <a:solidFill>
                <a:schemeClr val="tx1"/>
              </a:solidFill>
              <a:effectLst/>
              <a:ea typeface="Calibri" panose="020F0502020204030204" pitchFamily="34" charset="0"/>
              <a:cs typeface="Times New Roman" panose="02020603050405020304" pitchFamily="18" charset="0"/>
            </a:endParaRPr>
          </a:p>
          <a:p>
            <a:pPr marL="0" marR="0" indent="0" algn="l" defTabSz="914400" rtl="0" eaLnBrk="1" fontAlgn="base" latinLnBrk="0" hangingPunct="1">
              <a:lnSpc>
                <a:spcPts val="1300"/>
              </a:lnSpc>
              <a:spcBef>
                <a:spcPct val="0"/>
              </a:spcBef>
              <a:spcAft>
                <a:spcPct val="0"/>
              </a:spcAft>
              <a:buClrTx/>
              <a:buSzTx/>
              <a:buFont typeface="System Font Regular"/>
              <a:buNone/>
              <a:tabLst/>
            </a:pPr>
            <a:endParaRPr lang="en-US" sz="1400" dirty="0">
              <a:solidFill>
                <a:schemeClr val="tx1"/>
              </a:solidFill>
            </a:endParaRPr>
          </a:p>
          <a:p>
            <a:pPr marL="0" marR="0" indent="0" algn="l" defTabSz="914400" rtl="0" eaLnBrk="1" fontAlgn="base" latinLnBrk="0" hangingPunct="1">
              <a:lnSpc>
                <a:spcPts val="1300"/>
              </a:lnSpc>
              <a:spcBef>
                <a:spcPct val="0"/>
              </a:spcBef>
              <a:spcAft>
                <a:spcPct val="0"/>
              </a:spcAft>
              <a:buClrTx/>
              <a:buSzTx/>
              <a:buFont typeface="System Font Regular"/>
              <a:buNone/>
              <a:tabLst/>
            </a:pPr>
            <a:r>
              <a:rPr kumimoji="0" lang="en-US" sz="1200" i="0" strike="noStrike" cap="none" normalizeH="0" baseline="0" dirty="0">
                <a:ln>
                  <a:noFill/>
                </a:ln>
                <a:solidFill>
                  <a:schemeClr val="tx1"/>
                </a:solidFill>
                <a:effectLst/>
                <a:latin typeface="+mn-lt"/>
                <a:hlinkClick r:id="rId5"/>
              </a:rPr>
              <a:t>Explore</a:t>
            </a:r>
            <a:endParaRPr kumimoji="0" lang="en-US" sz="1200" i="0" strike="noStrike" cap="none" normalizeH="0" baseline="0" dirty="0">
              <a:ln>
                <a:noFill/>
              </a:ln>
              <a:solidFill>
                <a:schemeClr val="tx1"/>
              </a:solidFill>
              <a:effectLst/>
              <a:latin typeface="+mn-lt"/>
            </a:endParaRPr>
          </a:p>
        </p:txBody>
      </p:sp>
      <p:sp>
        <p:nvSpPr>
          <p:cNvPr id="13" name="TextBox 12">
            <a:extLst>
              <a:ext uri="{FF2B5EF4-FFF2-40B4-BE49-F238E27FC236}">
                <a16:creationId xmlns:a16="http://schemas.microsoft.com/office/drawing/2014/main" id="{534B43A4-B232-F2DD-C9E0-3E4C42830D66}"/>
              </a:ext>
            </a:extLst>
          </p:cNvPr>
          <p:cNvSpPr txBox="1"/>
          <p:nvPr/>
        </p:nvSpPr>
        <p:spPr>
          <a:xfrm>
            <a:off x="3940668" y="7170906"/>
            <a:ext cx="4536575" cy="219190"/>
          </a:xfrm>
          <a:prstGeom prst="rect">
            <a:avLst/>
          </a:prstGeom>
          <a:noFill/>
        </p:spPr>
        <p:txBody>
          <a:bodyPr wrap="none" lIns="0" tIns="0" rIns="0" bIns="0" rtlCol="0">
            <a:noAutofit/>
          </a:bodyPr>
          <a:lstStyle/>
          <a:p>
            <a:pPr algn="l">
              <a:lnSpc>
                <a:spcPct val="110000"/>
              </a:lnSpc>
              <a:spcBef>
                <a:spcPts val="1800"/>
              </a:spcBef>
            </a:pPr>
            <a:r>
              <a:rPr lang="en-US" sz="1400" dirty="0">
                <a:solidFill>
                  <a:schemeClr val="tx1"/>
                </a:solidFill>
                <a:latin typeface="+mn-lt"/>
                <a:ea typeface="IBM Plex Sans" charset="0"/>
                <a:cs typeface="IBM Plex Sans" charset="0"/>
                <a:hlinkClick r:id="rId6"/>
              </a:rPr>
              <a:t>More banking and financial markets offerings </a:t>
            </a:r>
            <a:endParaRPr lang="en-US" sz="1400" dirty="0">
              <a:solidFill>
                <a:schemeClr val="tx1"/>
              </a:solidFill>
              <a:latin typeface="+mn-lt"/>
              <a:ea typeface="IBM Plex Sans" charset="0"/>
              <a:cs typeface="IBM Plex Sans" charset="0"/>
            </a:endParaRPr>
          </a:p>
        </p:txBody>
      </p:sp>
      <p:grpSp>
        <p:nvGrpSpPr>
          <p:cNvPr id="6" name="Group 5">
            <a:extLst>
              <a:ext uri="{FF2B5EF4-FFF2-40B4-BE49-F238E27FC236}">
                <a16:creationId xmlns:a16="http://schemas.microsoft.com/office/drawing/2014/main" id="{2090F49F-FFBB-4558-49A0-E9014B14B576}"/>
              </a:ext>
            </a:extLst>
          </p:cNvPr>
          <p:cNvGrpSpPr/>
          <p:nvPr/>
        </p:nvGrpSpPr>
        <p:grpSpPr>
          <a:xfrm>
            <a:off x="12931553" y="319424"/>
            <a:ext cx="1173393" cy="135875"/>
            <a:chOff x="12931553" y="319424"/>
            <a:chExt cx="1173393" cy="135875"/>
          </a:xfrm>
        </p:grpSpPr>
        <p:sp>
          <p:nvSpPr>
            <p:cNvPr id="7" name="TextBox 6">
              <a:extLst>
                <a:ext uri="{FF2B5EF4-FFF2-40B4-BE49-F238E27FC236}">
                  <a16:creationId xmlns:a16="http://schemas.microsoft.com/office/drawing/2014/main" id="{260AB3EB-9637-B08A-3606-D671BFA3699D}"/>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7"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9" name="Picture 8">
              <a:extLst>
                <a:ext uri="{FF2B5EF4-FFF2-40B4-BE49-F238E27FC236}">
                  <a16:creationId xmlns:a16="http://schemas.microsoft.com/office/drawing/2014/main" id="{73C60FA1-7027-E71F-3C29-2790E51B7D75}"/>
                </a:ext>
              </a:extLst>
            </p:cNvPr>
            <p:cNvPicPr>
              <a:picLocks noChangeAspect="1"/>
            </p:cNvPicPr>
            <p:nvPr/>
          </p:nvPicPr>
          <p:blipFill>
            <a:blip r:embed="rId8"/>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658383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C1B-652B-CE08-7C4E-769C7AEAFD16}"/>
              </a:ext>
            </a:extLst>
          </p:cNvPr>
          <p:cNvSpPr txBox="1">
            <a:spLocks/>
          </p:cNvSpPr>
          <p:nvPr/>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a:solidFill>
                  <a:schemeClr val="tx1"/>
                </a:solidFill>
                <a:ea typeface="IBM Plex Sans" charset="0"/>
                <a:cs typeface="IBM Plex Sans" charset="0"/>
              </a:rPr>
              <a:t>© 2023 IBM Corporation               </a:t>
            </a:r>
          </a:p>
        </p:txBody>
      </p:sp>
      <p:sp>
        <p:nvSpPr>
          <p:cNvPr id="5" name="Text Placeholder 45">
            <a:extLst>
              <a:ext uri="{FF2B5EF4-FFF2-40B4-BE49-F238E27FC236}">
                <a16:creationId xmlns:a16="http://schemas.microsoft.com/office/drawing/2014/main" id="{A8E951E3-BDA8-0B98-27E9-472C5EB430EE}"/>
              </a:ext>
            </a:extLst>
          </p:cNvPr>
          <p:cNvSpPr txBox="1">
            <a:spLocks/>
          </p:cNvSpPr>
          <p:nvPr/>
        </p:nvSpPr>
        <p:spPr>
          <a:xfrm>
            <a:off x="3875638" y="1143000"/>
            <a:ext cx="7848600" cy="5171240"/>
          </a:xfrm>
        </p:spPr>
        <p:txBody>
          <a:bodyPr lIns="91440" tIns="45720" rIns="91440" bIns="45720" anchor="t"/>
          <a:ls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a:lstStyle>
          <a:p>
            <a:pPr algn="l">
              <a:lnSpc>
                <a:spcPct val="110000"/>
              </a:lnSpc>
              <a:spcBef>
                <a:spcPts val="1800"/>
              </a:spcBef>
            </a:pPr>
            <a:r>
              <a:rPr lang="en-US" sz="2800" dirty="0">
                <a:solidFill>
                  <a:schemeClr val="tx1"/>
                </a:solidFill>
                <a:latin typeface="+mn-lt"/>
                <a:ea typeface="IBM Plex Sans" charset="0"/>
                <a:cs typeface="IBM Plex Sans" charset="0"/>
              </a:rPr>
              <a:t>Generative AI</a:t>
            </a:r>
          </a:p>
          <a:p>
            <a:pPr algn="l">
              <a:lnSpc>
                <a:spcPct val="110000"/>
              </a:lnSpc>
              <a:spcBef>
                <a:spcPts val="1800"/>
              </a:spcBef>
            </a:pPr>
            <a:r>
              <a:rPr lang="en-US" sz="2800" dirty="0">
                <a:ea typeface="IBM Plex Sans" charset="0"/>
                <a:cs typeface="IBM Plex Sans" charset="0"/>
              </a:rPr>
              <a:t>Hybrid Cloud</a:t>
            </a:r>
          </a:p>
          <a:p>
            <a:pPr algn="l">
              <a:lnSpc>
                <a:spcPct val="110000"/>
              </a:lnSpc>
              <a:spcBef>
                <a:spcPts val="1800"/>
              </a:spcBef>
            </a:pPr>
            <a:r>
              <a:rPr lang="en-US" sz="2800" dirty="0">
                <a:solidFill>
                  <a:schemeClr val="tx1"/>
                </a:solidFill>
                <a:latin typeface="+mn-lt"/>
                <a:ea typeface="IBM Plex Sans" charset="0"/>
                <a:cs typeface="IBM Plex Sans" charset="0"/>
              </a:rPr>
              <a:t>Cybersecurity</a:t>
            </a:r>
          </a:p>
          <a:p>
            <a:pPr algn="l">
              <a:lnSpc>
                <a:spcPct val="110000"/>
              </a:lnSpc>
              <a:spcBef>
                <a:spcPts val="1800"/>
              </a:spcBef>
            </a:pPr>
            <a:r>
              <a:rPr lang="en-US" sz="2800" dirty="0">
                <a:solidFill>
                  <a:schemeClr val="tx1"/>
                </a:solidFill>
                <a:latin typeface="+mn-lt"/>
                <a:ea typeface="IBM Plex Sans" charset="0"/>
                <a:cs typeface="IBM Plex Sans" charset="0"/>
              </a:rPr>
              <a:t>Open Innovati</a:t>
            </a:r>
            <a:r>
              <a:rPr lang="en-US" sz="2800" dirty="0">
                <a:ea typeface="IBM Plex Sans" charset="0"/>
                <a:cs typeface="IBM Plex Sans" charset="0"/>
              </a:rPr>
              <a:t>on &amp; Ecosystems</a:t>
            </a:r>
          </a:p>
          <a:p>
            <a:pPr algn="l">
              <a:lnSpc>
                <a:spcPct val="110000"/>
              </a:lnSpc>
              <a:spcBef>
                <a:spcPts val="1800"/>
              </a:spcBef>
            </a:pPr>
            <a:r>
              <a:rPr lang="en-US" sz="2800" dirty="0">
                <a:solidFill>
                  <a:schemeClr val="tx1"/>
                </a:solidFill>
                <a:latin typeface="+mn-lt"/>
                <a:ea typeface="IBM Plex Sans" charset="0"/>
                <a:cs typeface="IBM Plex Sans" charset="0"/>
              </a:rPr>
              <a:t>KPIs &amp; Industry Benchmar</a:t>
            </a:r>
            <a:r>
              <a:rPr lang="en-US" sz="2800" dirty="0">
                <a:ea typeface="IBM Plex Sans" charset="0"/>
                <a:cs typeface="IBM Plex Sans" charset="0"/>
              </a:rPr>
              <a:t>ks</a:t>
            </a:r>
          </a:p>
          <a:p>
            <a:pPr>
              <a:lnSpc>
                <a:spcPct val="110000"/>
              </a:lnSpc>
              <a:spcBef>
                <a:spcPts val="1800"/>
              </a:spcBef>
            </a:pPr>
            <a:r>
              <a:rPr lang="en-US" sz="2800" dirty="0">
                <a:ea typeface="IBM Plex Sans" charset="0"/>
                <a:cs typeface="IBM Plex Sans" charset="0"/>
              </a:rPr>
              <a:t>Component Business Model</a:t>
            </a:r>
          </a:p>
          <a:p>
            <a:pPr algn="l">
              <a:lnSpc>
                <a:spcPct val="110000"/>
              </a:lnSpc>
              <a:spcBef>
                <a:spcPts val="1800"/>
              </a:spcBef>
            </a:pPr>
            <a:endParaRPr lang="en-US" sz="2800" dirty="0">
              <a:solidFill>
                <a:schemeClr val="tx1"/>
              </a:solidFill>
              <a:latin typeface="+mn-lt"/>
              <a:ea typeface="IBM Plex Sans" charset="0"/>
              <a:cs typeface="IBM Plex Sans" charset="0"/>
            </a:endParaRPr>
          </a:p>
        </p:txBody>
      </p:sp>
      <p:sp>
        <p:nvSpPr>
          <p:cNvPr id="6" name="TextBox 5">
            <a:extLst>
              <a:ext uri="{FF2B5EF4-FFF2-40B4-BE49-F238E27FC236}">
                <a16:creationId xmlns:a16="http://schemas.microsoft.com/office/drawing/2014/main" id="{99927847-F531-340B-337D-DE6BF8DC7850}"/>
              </a:ext>
            </a:extLst>
          </p:cNvPr>
          <p:cNvSpPr txBox="1"/>
          <p:nvPr/>
        </p:nvSpPr>
        <p:spPr>
          <a:xfrm>
            <a:off x="457200" y="1058694"/>
            <a:ext cx="2971800" cy="664797"/>
          </a:xfrm>
          <a:prstGeom prst="rect">
            <a:avLst/>
          </a:prstGeom>
          <a:noFill/>
        </p:spPr>
        <p:txBody>
          <a:bodyPr wrap="square" lIns="0" tIns="54864" rIns="109728" bIns="54864" rtlCol="0" anchor="t">
            <a:spAutoFit/>
          </a:bodyPr>
          <a:lstStyle/>
          <a:p>
            <a:pPr>
              <a:defRPr/>
            </a:pPr>
            <a:r>
              <a:rPr lang="en-US" sz="3600" dirty="0">
                <a:latin typeface="IBM Plex Sans ExtLt"/>
              </a:rPr>
              <a:t>Appendices</a:t>
            </a:r>
            <a:endParaRPr lang="en-US" sz="3600" b="0" i="0" u="none" strike="noStrike" kern="1200" cap="none" spc="0" normalizeH="0" baseline="0" noProof="0" dirty="0">
              <a:ln>
                <a:noFill/>
              </a:ln>
              <a:solidFill>
                <a:srgbClr val="000000"/>
              </a:solidFill>
              <a:effectLst/>
              <a:uLnTx/>
              <a:uFillTx/>
              <a:latin typeface="IBM Plex Sans ExtLt"/>
            </a:endParaRPr>
          </a:p>
        </p:txBody>
      </p:sp>
      <p:grpSp>
        <p:nvGrpSpPr>
          <p:cNvPr id="8" name="Group 7">
            <a:extLst>
              <a:ext uri="{FF2B5EF4-FFF2-40B4-BE49-F238E27FC236}">
                <a16:creationId xmlns:a16="http://schemas.microsoft.com/office/drawing/2014/main" id="{27B6BE3C-DF18-2C8A-614E-CEA05B78F9A6}"/>
              </a:ext>
            </a:extLst>
          </p:cNvPr>
          <p:cNvGrpSpPr/>
          <p:nvPr/>
        </p:nvGrpSpPr>
        <p:grpSpPr>
          <a:xfrm>
            <a:off x="12931553" y="319424"/>
            <a:ext cx="1173393" cy="135875"/>
            <a:chOff x="12931553" y="319424"/>
            <a:chExt cx="1173393" cy="135875"/>
          </a:xfrm>
        </p:grpSpPr>
        <p:sp>
          <p:nvSpPr>
            <p:cNvPr id="9" name="TextBox 8">
              <a:extLst>
                <a:ext uri="{FF2B5EF4-FFF2-40B4-BE49-F238E27FC236}">
                  <a16:creationId xmlns:a16="http://schemas.microsoft.com/office/drawing/2014/main" id="{F237E6FF-8300-5703-3502-5786A8675A90}"/>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0" name="Picture 9">
              <a:extLst>
                <a:ext uri="{FF2B5EF4-FFF2-40B4-BE49-F238E27FC236}">
                  <a16:creationId xmlns:a16="http://schemas.microsoft.com/office/drawing/2014/main" id="{1611E37A-2D7D-6558-3BD4-D1369BFBEAD9}"/>
                </a:ext>
              </a:extLst>
            </p:cNvPr>
            <p:cNvPicPr>
              <a:picLocks noChangeAspect="1"/>
            </p:cNvPicPr>
            <p:nvPr/>
          </p:nvPicPr>
          <p:blipFill>
            <a:blip r:embed="rId4"/>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4178867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55B4CE-038A-6C16-FA89-C62AA3BE6245}"/>
              </a:ext>
            </a:extLst>
          </p:cNvPr>
          <p:cNvSpPr/>
          <p:nvPr/>
        </p:nvSpPr>
        <p:spPr bwMode="auto">
          <a:xfrm>
            <a:off x="3840480" y="3220720"/>
            <a:ext cx="6939280" cy="1717040"/>
          </a:xfrm>
          <a:prstGeom prst="rect">
            <a:avLst/>
          </a:prstGeom>
          <a:solidFill>
            <a:srgbClr val="893EFD">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4" name="Footer Placeholder 3">
            <a:extLst>
              <a:ext uri="{FF2B5EF4-FFF2-40B4-BE49-F238E27FC236}">
                <a16:creationId xmlns:a16="http://schemas.microsoft.com/office/drawing/2014/main" id="{82BA8C1B-652B-CE08-7C4E-769C7AEAFD16}"/>
              </a:ext>
            </a:extLst>
          </p:cNvPr>
          <p:cNvSpPr txBox="1">
            <a:spLocks/>
          </p:cNvSpPr>
          <p:nvPr/>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a:solidFill>
                  <a:schemeClr val="tx1"/>
                </a:solidFill>
                <a:ea typeface="IBM Plex Sans" charset="0"/>
                <a:cs typeface="IBM Plex Sans" charset="0"/>
              </a:rPr>
              <a:t>© 2023 IBM Corporation               </a:t>
            </a:r>
          </a:p>
        </p:txBody>
      </p:sp>
      <p:sp>
        <p:nvSpPr>
          <p:cNvPr id="6" name="TextBox 5">
            <a:extLst>
              <a:ext uri="{FF2B5EF4-FFF2-40B4-BE49-F238E27FC236}">
                <a16:creationId xmlns:a16="http://schemas.microsoft.com/office/drawing/2014/main" id="{99927847-F531-340B-337D-DE6BF8DC7850}"/>
              </a:ext>
            </a:extLst>
          </p:cNvPr>
          <p:cNvSpPr txBox="1"/>
          <p:nvPr/>
        </p:nvSpPr>
        <p:spPr>
          <a:xfrm>
            <a:off x="457199" y="1058694"/>
            <a:ext cx="3095179" cy="664797"/>
          </a:xfrm>
          <a:prstGeom prst="rect">
            <a:avLst/>
          </a:prstGeom>
          <a:noFill/>
        </p:spPr>
        <p:txBody>
          <a:bodyPr wrap="square" lIns="0" tIns="54864" rIns="109728" bIns="54864" rtlCol="0" anchor="t">
            <a:spAutoFit/>
          </a:bodyPr>
          <a:lstStyle/>
          <a:p>
            <a:pPr>
              <a:defRPr/>
            </a:pPr>
            <a:r>
              <a:rPr lang="en-US" sz="3600" dirty="0">
                <a:latin typeface="IBM Plex Sans ExtLt"/>
              </a:rPr>
              <a:t>Generative AI</a:t>
            </a:r>
          </a:p>
        </p:txBody>
      </p:sp>
      <p:sp>
        <p:nvSpPr>
          <p:cNvPr id="19" name="TextBox 18">
            <a:extLst>
              <a:ext uri="{FF2B5EF4-FFF2-40B4-BE49-F238E27FC236}">
                <a16:creationId xmlns:a16="http://schemas.microsoft.com/office/drawing/2014/main" id="{CC0551B3-784B-A718-0A73-883A4EB55146}"/>
              </a:ext>
            </a:extLst>
          </p:cNvPr>
          <p:cNvSpPr txBox="1"/>
          <p:nvPr/>
        </p:nvSpPr>
        <p:spPr>
          <a:xfrm>
            <a:off x="3877460" y="1252728"/>
            <a:ext cx="6961228" cy="1649875"/>
          </a:xfrm>
          <a:prstGeom prst="rect">
            <a:avLst/>
          </a:prstGeom>
          <a:noFill/>
        </p:spPr>
        <p:txBody>
          <a:bodyPr wrap="square" lIns="0" tIns="0" rIns="0" bIns="0" rtlCol="0" anchor="t">
            <a:spAutoFit/>
          </a:bodyPr>
          <a:lstStyle/>
          <a:p>
            <a:pPr algn="l">
              <a:lnSpc>
                <a:spcPct val="110000"/>
              </a:lnSpc>
              <a:spcBef>
                <a:spcPts val="1800"/>
              </a:spcBef>
            </a:pPr>
            <a:r>
              <a:rPr lang="en-US" sz="1500" b="1" dirty="0">
                <a:solidFill>
                  <a:schemeClr val="tx1"/>
                </a:solidFill>
                <a:latin typeface="IBM Plex Sans" panose="020B0503050203000203" pitchFamily="34" charset="0"/>
                <a:ea typeface="IBM Plex Sans" charset="0"/>
                <a:cs typeface="IBM Plex Sans" charset="0"/>
              </a:rPr>
              <a:t>Executives' perspective on generative AI</a:t>
            </a:r>
            <a:endParaRPr lang="en-US" sz="1500" b="1" dirty="0">
              <a:latin typeface="IBM Plex Sans" panose="020B0503050203000203" pitchFamily="34" charset="0"/>
              <a:ea typeface="IBM Plex Sans" charset="0"/>
              <a:cs typeface="IBM Plex Sans" charset="0"/>
            </a:endParaRPr>
          </a:p>
          <a:p>
            <a:pPr algn="l">
              <a:lnSpc>
                <a:spcPct val="110000"/>
              </a:lnSpc>
              <a:spcBef>
                <a:spcPts val="1800"/>
              </a:spcBef>
            </a:pPr>
            <a:r>
              <a:rPr lang="en-US" sz="1400" dirty="0">
                <a:latin typeface="IBM Plex Sans Light" panose="020B0403050203000203" pitchFamily="34" charset="0"/>
                <a:ea typeface="IBM Plex Sans" charset="0"/>
                <a:cs typeface="IBM Plex Sans" charset="0"/>
              </a:rPr>
              <a:t>In 2023, </a:t>
            </a:r>
            <a:r>
              <a:rPr lang="en-US" sz="1400" dirty="0">
                <a:latin typeface="IBM Plex Sans Light" panose="020B0403050203000203" pitchFamily="34" charset="0"/>
                <a:ea typeface="IBM Plex Sans" charset="0"/>
                <a:cs typeface="IBM Plex Sans" charset="0"/>
                <a:hlinkClick r:id="rId3"/>
              </a:rPr>
              <a:t>82%</a:t>
            </a:r>
            <a:r>
              <a:rPr lang="en-US" sz="1400" dirty="0">
                <a:latin typeface="IBM Plex Sans Light" panose="020B0403050203000203" pitchFamily="34" charset="0"/>
                <a:ea typeface="IBM Plex Sans" charset="0"/>
                <a:cs typeface="IBM Plex Sans" charset="0"/>
              </a:rPr>
              <a:t> of banking and financial markets executives are familiar with generative AI, as ChatGPT has consumerized generative AI for the public and businesses. </a:t>
            </a:r>
          </a:p>
          <a:p>
            <a:pPr algn="l">
              <a:lnSpc>
                <a:spcPct val="110000"/>
              </a:lnSpc>
              <a:spcBef>
                <a:spcPts val="1800"/>
              </a:spcBef>
            </a:pPr>
            <a:r>
              <a:rPr lang="en-US" sz="1400" dirty="0">
                <a:latin typeface="IBM Plex Sans Light" panose="020B0403050203000203" pitchFamily="34" charset="0"/>
                <a:ea typeface="IBM Plex Sans" charset="0"/>
                <a:cs typeface="IBM Plex Sans" charset="0"/>
              </a:rPr>
              <a:t>Unlike in 2016, when executives didn't have a clear vision of where to deploy early-stage traditional AI, executives now have a clearer vision of where to deploy generative AI.</a:t>
            </a:r>
            <a:endParaRPr lang="en-US" sz="1400" baseline="30000" dirty="0">
              <a:latin typeface="IBM Plex Sans Light" panose="020B0403050203000203" pitchFamily="34" charset="0"/>
              <a:ea typeface="IBM Plex Sans" charset="0"/>
              <a:cs typeface="IBM Plex Sans" charset="0"/>
            </a:endParaRPr>
          </a:p>
        </p:txBody>
      </p:sp>
      <p:sp>
        <p:nvSpPr>
          <p:cNvPr id="21" name="TextBox 20">
            <a:extLst>
              <a:ext uri="{FF2B5EF4-FFF2-40B4-BE49-F238E27FC236}">
                <a16:creationId xmlns:a16="http://schemas.microsoft.com/office/drawing/2014/main" id="{19F6B9CF-34BB-9559-E4A2-8FB5110000AA}"/>
              </a:ext>
            </a:extLst>
          </p:cNvPr>
          <p:cNvSpPr txBox="1"/>
          <p:nvPr/>
        </p:nvSpPr>
        <p:spPr>
          <a:xfrm>
            <a:off x="3877460" y="5200635"/>
            <a:ext cx="6800867" cy="2077492"/>
          </a:xfrm>
          <a:prstGeom prst="rect">
            <a:avLst/>
          </a:prstGeom>
          <a:noFill/>
        </p:spPr>
        <p:txBody>
          <a:bodyPr wrap="square" lIns="0">
            <a:spAutoFit/>
          </a:bodyPr>
          <a:lstStyle/>
          <a:p>
            <a:pPr defTabSz="1097530"/>
            <a:r>
              <a:rPr lang="en-US" sz="1500" b="1" dirty="0">
                <a:solidFill>
                  <a:srgbClr val="000000"/>
                </a:solidFill>
                <a:latin typeface="IBM Plex Sans" panose="020B0503050203000203" pitchFamily="34" charset="0"/>
                <a:ea typeface="IBM Plex Sans" charset="0"/>
                <a:cs typeface="IBM Plex Sans" charset="0"/>
              </a:rPr>
              <a:t>Top 5 benefits of adopting generative AI in banking and financial markets</a:t>
            </a:r>
          </a:p>
          <a:p>
            <a:pPr marL="285750" indent="-285750" defTabSz="1097530">
              <a:buFont typeface="System Font Regular"/>
              <a:buChar char="–"/>
            </a:pPr>
            <a:endParaRPr lang="en-US" sz="1400" b="1" dirty="0">
              <a:solidFill>
                <a:srgbClr val="000000"/>
              </a:solidFill>
              <a:latin typeface="IBM Plex Sans Light"/>
            </a:endParaRPr>
          </a:p>
          <a:p>
            <a:pPr marL="285750" indent="-285750" defTabSz="1097530">
              <a:spcAft>
                <a:spcPts val="900"/>
              </a:spcAft>
              <a:buFont typeface="System Font Regular"/>
              <a:buChar char="–"/>
            </a:pPr>
            <a:r>
              <a:rPr lang="en-US" sz="1400" dirty="0">
                <a:solidFill>
                  <a:srgbClr val="000000"/>
                </a:solidFill>
                <a:latin typeface="IBM Plex Sans Light"/>
              </a:rPr>
              <a:t>Enhance customer experience</a:t>
            </a:r>
          </a:p>
          <a:p>
            <a:pPr marL="285750" indent="-285750" defTabSz="1097530">
              <a:spcAft>
                <a:spcPts val="900"/>
              </a:spcAft>
              <a:buFont typeface="System Font Regular"/>
              <a:buChar char="–"/>
            </a:pPr>
            <a:r>
              <a:rPr lang="en-US" sz="1400" dirty="0">
                <a:solidFill>
                  <a:srgbClr val="000000"/>
                </a:solidFill>
                <a:latin typeface="IBM Plex Sans Light"/>
              </a:rPr>
              <a:t>Competitive advantage</a:t>
            </a:r>
          </a:p>
          <a:p>
            <a:pPr marL="285750" indent="-285750" defTabSz="1097530">
              <a:spcAft>
                <a:spcPts val="900"/>
              </a:spcAft>
              <a:buFont typeface="System Font Regular"/>
              <a:buChar char="–"/>
            </a:pPr>
            <a:r>
              <a:rPr lang="en-US" sz="1400" dirty="0">
                <a:solidFill>
                  <a:srgbClr val="000000"/>
                </a:solidFill>
                <a:latin typeface="IBM Plex Sans Light"/>
              </a:rPr>
              <a:t>Improve quality of content</a:t>
            </a:r>
          </a:p>
          <a:p>
            <a:pPr marL="285750" indent="-285750" defTabSz="1097530">
              <a:spcAft>
                <a:spcPts val="900"/>
              </a:spcAft>
              <a:buFont typeface="System Font Regular"/>
              <a:buChar char="–"/>
            </a:pPr>
            <a:r>
              <a:rPr lang="en-US" sz="1400" dirty="0">
                <a:solidFill>
                  <a:srgbClr val="000000"/>
                </a:solidFill>
                <a:latin typeface="IBM Plex Sans Light"/>
              </a:rPr>
              <a:t>Scale employee expertise</a:t>
            </a:r>
          </a:p>
          <a:p>
            <a:pPr marL="285750" indent="-285750" defTabSz="1097530">
              <a:spcAft>
                <a:spcPts val="900"/>
              </a:spcAft>
              <a:buFont typeface="System Font Regular"/>
              <a:buChar char="–"/>
            </a:pPr>
            <a:r>
              <a:rPr lang="en-US" sz="1400" dirty="0">
                <a:solidFill>
                  <a:srgbClr val="000000"/>
                </a:solidFill>
                <a:latin typeface="IBM Plex Sans Light"/>
              </a:rPr>
              <a:t>Improve decision making and accelerate client acquisition</a:t>
            </a:r>
          </a:p>
        </p:txBody>
      </p:sp>
      <p:sp>
        <p:nvSpPr>
          <p:cNvPr id="22" name="TextBox 21">
            <a:extLst>
              <a:ext uri="{FF2B5EF4-FFF2-40B4-BE49-F238E27FC236}">
                <a16:creationId xmlns:a16="http://schemas.microsoft.com/office/drawing/2014/main" id="{53ECD188-EB9C-8367-F972-B4FFAD6F7289}"/>
              </a:ext>
            </a:extLst>
          </p:cNvPr>
          <p:cNvSpPr txBox="1"/>
          <p:nvPr/>
        </p:nvSpPr>
        <p:spPr>
          <a:xfrm>
            <a:off x="11329416" y="1252728"/>
            <a:ext cx="3157953" cy="1107996"/>
          </a:xfrm>
          <a:prstGeom prst="rect">
            <a:avLst/>
          </a:prstGeom>
          <a:noFill/>
        </p:spPr>
        <p:txBody>
          <a:bodyPr wrap="square" lIns="0" tIns="0">
            <a:spAutoFit/>
          </a:bodyPr>
          <a:lstStyle/>
          <a:p>
            <a:pPr defTabSz="1097530"/>
            <a:r>
              <a:rPr lang="en-US" sz="1500" b="1" dirty="0">
                <a:solidFill>
                  <a:srgbClr val="000000"/>
                </a:solidFill>
                <a:latin typeface="IBM Plex Sans Light"/>
              </a:rPr>
              <a:t>Automation vs Augmentation</a:t>
            </a:r>
            <a:r>
              <a:rPr lang="en-US" sz="1500" dirty="0">
                <a:solidFill>
                  <a:srgbClr val="000000"/>
                </a:solidFill>
                <a:latin typeface="IBM Plex Sans Light"/>
              </a:rPr>
              <a:t>:</a:t>
            </a:r>
          </a:p>
          <a:p>
            <a:pPr defTabSz="1097530"/>
            <a:r>
              <a:rPr lang="en-US" sz="1350" dirty="0">
                <a:solidFill>
                  <a:srgbClr val="000000"/>
                </a:solidFill>
                <a:latin typeface="IBM Plex Sans Light"/>
              </a:rPr>
              <a:t>Banking and financial markets executives see more AI automation opportunities in HR, IT, customer service, and marketing over other areas. </a:t>
            </a:r>
          </a:p>
        </p:txBody>
      </p:sp>
      <p:sp>
        <p:nvSpPr>
          <p:cNvPr id="23" name="TextBox 22">
            <a:extLst>
              <a:ext uri="{FF2B5EF4-FFF2-40B4-BE49-F238E27FC236}">
                <a16:creationId xmlns:a16="http://schemas.microsoft.com/office/drawing/2014/main" id="{F54331FB-DC7C-173B-71F8-0183779E6759}"/>
              </a:ext>
            </a:extLst>
          </p:cNvPr>
          <p:cNvSpPr txBox="1"/>
          <p:nvPr/>
        </p:nvSpPr>
        <p:spPr>
          <a:xfrm>
            <a:off x="457199" y="7062758"/>
            <a:ext cx="2971800" cy="698127"/>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3"/>
              </a:rPr>
              <a:t>Generative AI: “State of the Enterprise Market”</a:t>
            </a:r>
            <a:endParaRPr lang="en-US" sz="1200" dirty="0">
              <a:latin typeface="IBM Plex Sans Light" panose="020B0403050203000203" pitchFamily="34" charset="0"/>
              <a:ea typeface="IBM Plex Sans" charset="0"/>
              <a:cs typeface="IBM Plex Sans" charset="0"/>
            </a:endParaRPr>
          </a:p>
        </p:txBody>
      </p:sp>
      <p:graphicFrame>
        <p:nvGraphicFramePr>
          <p:cNvPr id="5" name="Chart 4">
            <a:extLst>
              <a:ext uri="{FF2B5EF4-FFF2-40B4-BE49-F238E27FC236}">
                <a16:creationId xmlns:a16="http://schemas.microsoft.com/office/drawing/2014/main" id="{9DCC2240-3F74-AB43-E39A-922B67B200B8}"/>
              </a:ext>
            </a:extLst>
          </p:cNvPr>
          <p:cNvGraphicFramePr/>
          <p:nvPr>
            <p:extLst>
              <p:ext uri="{D42A27DB-BD31-4B8C-83A1-F6EECF244321}">
                <p14:modId xmlns:p14="http://schemas.microsoft.com/office/powerpoint/2010/main" val="4221089843"/>
              </p:ext>
            </p:extLst>
          </p:nvPr>
        </p:nvGraphicFramePr>
        <p:xfrm>
          <a:off x="10349344" y="1818124"/>
          <a:ext cx="4961909" cy="5528148"/>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D7B7BE3-CE55-BD16-A276-4DCFA2C4274A}"/>
              </a:ext>
            </a:extLst>
          </p:cNvPr>
          <p:cNvSpPr txBox="1"/>
          <p:nvPr/>
        </p:nvSpPr>
        <p:spPr>
          <a:xfrm>
            <a:off x="3895343" y="7526155"/>
            <a:ext cx="5858923" cy="254281"/>
          </a:xfrm>
          <a:prstGeom prst="rect">
            <a:avLst/>
          </a:prstGeom>
          <a:noFill/>
        </p:spPr>
        <p:txBody>
          <a:bodyPr wrap="square" lIns="0" tIns="0" rIns="0" bIns="0" rtlCol="0">
            <a:noAutofit/>
          </a:bodyPr>
          <a:lstStyle/>
          <a:p>
            <a:pPr>
              <a:lnSpc>
                <a:spcPct val="110000"/>
              </a:lnSpc>
              <a:spcBef>
                <a:spcPts val="1800"/>
              </a:spcBef>
            </a:pPr>
            <a:r>
              <a:rPr lang="en-US" sz="1050" i="1" dirty="0">
                <a:solidFill>
                  <a:schemeClr val="tx1"/>
                </a:solidFill>
                <a:latin typeface="+mn-lt"/>
                <a:ea typeface="IBM Plex Sans" charset="0"/>
                <a:cs typeface="IBM Plex Sans" charset="0"/>
              </a:rPr>
              <a:t>Source: </a:t>
            </a:r>
            <a:r>
              <a:rPr lang="en-US" sz="1050" dirty="0">
                <a:solidFill>
                  <a:schemeClr val="tx1"/>
                </a:solidFill>
                <a:latin typeface="+mn-lt"/>
                <a:ea typeface="IBM Plex Sans" charset="0"/>
                <a:cs typeface="IBM Plex Sans" charset="0"/>
              </a:rPr>
              <a:t>Generative AI: “State of the Enterprise Market</a:t>
            </a:r>
            <a:r>
              <a:rPr lang="en-US" sz="1050" baseline="30000" dirty="0">
                <a:solidFill>
                  <a:schemeClr val="tx1"/>
                </a:solidFill>
                <a:latin typeface="+mn-lt"/>
                <a:ea typeface="IBM Plex Sans" charset="0"/>
                <a:cs typeface="IBM Plex Sans" charset="0"/>
                <a:hlinkClick r:id="rId5"/>
              </a:rPr>
              <a:t>1</a:t>
            </a:r>
            <a:endParaRPr lang="en-US" sz="1050" dirty="0">
              <a:solidFill>
                <a:schemeClr val="tx1"/>
              </a:solidFill>
              <a:latin typeface="+mn-lt"/>
              <a:ea typeface="IBM Plex Sans" charset="0"/>
              <a:cs typeface="IBM Plex Sans" charset="0"/>
            </a:endParaRPr>
          </a:p>
        </p:txBody>
      </p:sp>
      <p:grpSp>
        <p:nvGrpSpPr>
          <p:cNvPr id="3" name="Group 2">
            <a:extLst>
              <a:ext uri="{FF2B5EF4-FFF2-40B4-BE49-F238E27FC236}">
                <a16:creationId xmlns:a16="http://schemas.microsoft.com/office/drawing/2014/main" id="{E00F06D5-8E72-D72D-6B61-9439368316E2}"/>
              </a:ext>
            </a:extLst>
          </p:cNvPr>
          <p:cNvGrpSpPr/>
          <p:nvPr/>
        </p:nvGrpSpPr>
        <p:grpSpPr>
          <a:xfrm>
            <a:off x="457200" y="1979121"/>
            <a:ext cx="809625" cy="152400"/>
            <a:chOff x="457200" y="2362200"/>
            <a:chExt cx="809625" cy="152400"/>
          </a:xfrm>
        </p:grpSpPr>
        <p:cxnSp>
          <p:nvCxnSpPr>
            <p:cNvPr id="7" name="Straight Connector 6">
              <a:extLst>
                <a:ext uri="{FF2B5EF4-FFF2-40B4-BE49-F238E27FC236}">
                  <a16:creationId xmlns:a16="http://schemas.microsoft.com/office/drawing/2014/main" id="{2CCCF1CD-A29E-E365-C463-558D7260655A}"/>
                </a:ext>
              </a:extLst>
            </p:cNvPr>
            <p:cNvCxnSpPr>
              <a:cxnSpLocks/>
              <a:endCxn id="9" idx="6"/>
            </p:cNvCxnSpPr>
            <p:nvPr/>
          </p:nvCxnSpPr>
          <p:spPr bwMode="auto">
            <a:xfrm>
              <a:off x="476250" y="2438400"/>
              <a:ext cx="790575"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04C62D64-436C-0595-DA05-0292E8EBC2CD}"/>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A9AB887B-5371-C3F4-F440-1FC81BE40F41}"/>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grpSp>
      <p:sp>
        <p:nvSpPr>
          <p:cNvPr id="14" name="TextBox 13">
            <a:extLst>
              <a:ext uri="{FF2B5EF4-FFF2-40B4-BE49-F238E27FC236}">
                <a16:creationId xmlns:a16="http://schemas.microsoft.com/office/drawing/2014/main" id="{5D8BAF7C-C51E-1DB9-74B5-EBB6AF4E1227}"/>
              </a:ext>
            </a:extLst>
          </p:cNvPr>
          <p:cNvSpPr txBox="1"/>
          <p:nvPr/>
        </p:nvSpPr>
        <p:spPr>
          <a:xfrm>
            <a:off x="7711184" y="3466975"/>
            <a:ext cx="2620033" cy="1364994"/>
          </a:xfrm>
          <a:prstGeom prst="rect">
            <a:avLst/>
          </a:prstGeom>
          <a:noFill/>
          <a:effectLst/>
        </p:spPr>
        <p:txBody>
          <a:bodyPr wrap="square" lIns="0" tIns="0" rIns="0" bIns="0" rtlCol="0" anchor="t">
            <a:noAutofit/>
          </a:bodyPr>
          <a:lstStyle/>
          <a:p>
            <a:pPr>
              <a:lnSpc>
                <a:spcPct val="110000"/>
              </a:lnSpc>
              <a:spcBef>
                <a:spcPts val="1800"/>
              </a:spcBef>
            </a:pPr>
            <a:r>
              <a:rPr lang="en-US" sz="1600" b="1" dirty="0">
                <a:solidFill>
                  <a:srgbClr val="893EFD"/>
                </a:solidFill>
                <a:latin typeface="IBM Plex Sans Light" panose="020B0403050203000203" pitchFamily="34" charset="0"/>
                <a:ea typeface="IBM Plex Sans" charset="0"/>
                <a:cs typeface="IBM Plex Sans" charset="0"/>
              </a:rPr>
              <a:t>Privacy (70%)</a:t>
            </a:r>
          </a:p>
          <a:p>
            <a:pPr>
              <a:lnSpc>
                <a:spcPct val="110000"/>
              </a:lnSpc>
              <a:spcBef>
                <a:spcPts val="1800"/>
              </a:spcBef>
            </a:pPr>
            <a:r>
              <a:rPr lang="en-US" sz="1600" b="1" dirty="0">
                <a:solidFill>
                  <a:srgbClr val="893EFD"/>
                </a:solidFill>
                <a:latin typeface="IBM Plex Sans Light" panose="020B0403050203000203" pitchFamily="34" charset="0"/>
                <a:ea typeface="IBM Plex Sans" charset="0"/>
                <a:cs typeface="IBM Plex Sans" charset="0"/>
              </a:rPr>
              <a:t>Cybersecurity (64%)</a:t>
            </a:r>
          </a:p>
          <a:p>
            <a:pPr>
              <a:lnSpc>
                <a:spcPct val="110000"/>
              </a:lnSpc>
              <a:spcBef>
                <a:spcPts val="1800"/>
              </a:spcBef>
            </a:pPr>
            <a:r>
              <a:rPr lang="en-US" sz="1600" b="1" dirty="0">
                <a:solidFill>
                  <a:srgbClr val="893EFD"/>
                </a:solidFill>
                <a:latin typeface="IBM Plex Sans Light" panose="020B0403050203000203" pitchFamily="34" charset="0"/>
                <a:ea typeface="IBM Plex Sans" charset="0"/>
                <a:cs typeface="IBM Plex Sans" charset="0"/>
              </a:rPr>
              <a:t>Regulation (42%)</a:t>
            </a:r>
          </a:p>
        </p:txBody>
      </p:sp>
      <p:sp>
        <p:nvSpPr>
          <p:cNvPr id="15" name="TextBox 14">
            <a:extLst>
              <a:ext uri="{FF2B5EF4-FFF2-40B4-BE49-F238E27FC236}">
                <a16:creationId xmlns:a16="http://schemas.microsoft.com/office/drawing/2014/main" id="{E3F521FC-CDBB-BE03-EAC7-EF483A7F1696}"/>
              </a:ext>
            </a:extLst>
          </p:cNvPr>
          <p:cNvSpPr txBox="1"/>
          <p:nvPr/>
        </p:nvSpPr>
        <p:spPr>
          <a:xfrm>
            <a:off x="4009540" y="3442591"/>
            <a:ext cx="3173907" cy="796885"/>
          </a:xfrm>
          <a:prstGeom prst="rect">
            <a:avLst/>
          </a:prstGeom>
          <a:noFill/>
        </p:spPr>
        <p:txBody>
          <a:bodyPr wrap="square" lIns="0" tIns="0" rIns="0" bIns="0" rtlCol="0" anchor="t">
            <a:spAutoFit/>
          </a:bodyPr>
          <a:lstStyle/>
          <a:p>
            <a:pPr>
              <a:lnSpc>
                <a:spcPct val="110000"/>
              </a:lnSpc>
              <a:spcBef>
                <a:spcPts val="1800"/>
              </a:spcBef>
            </a:pPr>
            <a:r>
              <a:rPr lang="en-US" sz="1600" b="1" dirty="0">
                <a:solidFill>
                  <a:schemeClr val="tx1"/>
                </a:solidFill>
                <a:latin typeface="IBM Plex Sans" panose="020B0503050203000203" pitchFamily="34" charset="0"/>
              </a:rPr>
              <a:t>Top 3 barriers to generative AI adoption in banking and financial markets</a:t>
            </a:r>
            <a:endParaRPr lang="en-US" sz="1600" b="1" baseline="30000" dirty="0">
              <a:solidFill>
                <a:schemeClr val="tx1"/>
              </a:solidFill>
              <a:latin typeface="IBM Plex Sans" panose="020B0503050203000203" pitchFamily="34" charset="0"/>
            </a:endParaRPr>
          </a:p>
        </p:txBody>
      </p:sp>
      <p:sp>
        <p:nvSpPr>
          <p:cNvPr id="13" name="TextBox 12">
            <a:extLst>
              <a:ext uri="{FF2B5EF4-FFF2-40B4-BE49-F238E27FC236}">
                <a16:creationId xmlns:a16="http://schemas.microsoft.com/office/drawing/2014/main" id="{04B04DB8-6384-C6CE-2CB8-3D792C1F022E}"/>
              </a:ext>
            </a:extLst>
          </p:cNvPr>
          <p:cNvSpPr txBox="1"/>
          <p:nvPr/>
        </p:nvSpPr>
        <p:spPr>
          <a:xfrm>
            <a:off x="3823855" y="-512618"/>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0" name="TextBox 19">
            <a:extLst>
              <a:ext uri="{FF2B5EF4-FFF2-40B4-BE49-F238E27FC236}">
                <a16:creationId xmlns:a16="http://schemas.microsoft.com/office/drawing/2014/main" id="{CA1BB9CD-7618-2345-2DCA-9D456E0012A1}"/>
              </a:ext>
            </a:extLst>
          </p:cNvPr>
          <p:cNvSpPr txBox="1"/>
          <p:nvPr/>
        </p:nvSpPr>
        <p:spPr>
          <a:xfrm>
            <a:off x="12496800" y="-4572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cxnSp>
        <p:nvCxnSpPr>
          <p:cNvPr id="24" name="Straight Connector 23">
            <a:extLst>
              <a:ext uri="{FF2B5EF4-FFF2-40B4-BE49-F238E27FC236}">
                <a16:creationId xmlns:a16="http://schemas.microsoft.com/office/drawing/2014/main" id="{D6398F04-4677-1CEC-A2A1-0B8C01DCF4F0}"/>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16" name="Group 15">
            <a:extLst>
              <a:ext uri="{FF2B5EF4-FFF2-40B4-BE49-F238E27FC236}">
                <a16:creationId xmlns:a16="http://schemas.microsoft.com/office/drawing/2014/main" id="{A127C5CB-12F5-33BB-A8D0-AD6DF6C9094C}"/>
              </a:ext>
            </a:extLst>
          </p:cNvPr>
          <p:cNvGrpSpPr/>
          <p:nvPr/>
        </p:nvGrpSpPr>
        <p:grpSpPr>
          <a:xfrm>
            <a:off x="12931553" y="319424"/>
            <a:ext cx="1173393" cy="135875"/>
            <a:chOff x="12931553" y="319424"/>
            <a:chExt cx="1173393" cy="135875"/>
          </a:xfrm>
        </p:grpSpPr>
        <p:sp>
          <p:nvSpPr>
            <p:cNvPr id="18" name="TextBox 17">
              <a:extLst>
                <a:ext uri="{FF2B5EF4-FFF2-40B4-BE49-F238E27FC236}">
                  <a16:creationId xmlns:a16="http://schemas.microsoft.com/office/drawing/2014/main" id="{BE24BB0D-10E2-AE4E-E566-30300891B7B8}"/>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5" name="Picture 24">
              <a:extLst>
                <a:ext uri="{FF2B5EF4-FFF2-40B4-BE49-F238E27FC236}">
                  <a16:creationId xmlns:a16="http://schemas.microsoft.com/office/drawing/2014/main" id="{CB14FAB6-3299-E24F-8545-E5C7500136B5}"/>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539545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C1B-652B-CE08-7C4E-769C7AEAFD16}"/>
              </a:ext>
            </a:extLst>
          </p:cNvPr>
          <p:cNvSpPr txBox="1">
            <a:spLocks/>
          </p:cNvSpPr>
          <p:nvPr/>
        </p:nvSpPr>
        <p:spPr>
          <a:xfrm>
            <a:off x="3886200" y="7947554"/>
            <a:ext cx="2284416" cy="21905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a:solidFill>
                  <a:schemeClr val="tx1"/>
                </a:solidFill>
                <a:ea typeface="IBM Plex Sans" charset="0"/>
                <a:cs typeface="IBM Plex Sans" charset="0"/>
              </a:rPr>
              <a:t>© 2023 IBM Corporation               </a:t>
            </a:r>
          </a:p>
        </p:txBody>
      </p:sp>
      <p:sp>
        <p:nvSpPr>
          <p:cNvPr id="6" name="TextBox 5">
            <a:extLst>
              <a:ext uri="{FF2B5EF4-FFF2-40B4-BE49-F238E27FC236}">
                <a16:creationId xmlns:a16="http://schemas.microsoft.com/office/drawing/2014/main" id="{99927847-F531-340B-337D-DE6BF8DC7850}"/>
              </a:ext>
            </a:extLst>
          </p:cNvPr>
          <p:cNvSpPr txBox="1"/>
          <p:nvPr/>
        </p:nvSpPr>
        <p:spPr>
          <a:xfrm>
            <a:off x="457199" y="1058694"/>
            <a:ext cx="3095179" cy="664797"/>
          </a:xfrm>
          <a:prstGeom prst="rect">
            <a:avLst/>
          </a:prstGeom>
          <a:noFill/>
        </p:spPr>
        <p:txBody>
          <a:bodyPr wrap="square" lIns="0" tIns="54864" rIns="109728" bIns="54864" rtlCol="0" anchor="t">
            <a:spAutoFit/>
          </a:bodyPr>
          <a:lstStyle/>
          <a:p>
            <a:pPr>
              <a:defRPr/>
            </a:pPr>
            <a:r>
              <a:rPr lang="en-US" sz="3600" dirty="0">
                <a:latin typeface="IBM Plex Sans ExtLt"/>
              </a:rPr>
              <a:t>Generative AI</a:t>
            </a:r>
          </a:p>
        </p:txBody>
      </p:sp>
      <p:graphicFrame>
        <p:nvGraphicFramePr>
          <p:cNvPr id="2" name="Chart 1">
            <a:extLst>
              <a:ext uri="{FF2B5EF4-FFF2-40B4-BE49-F238E27FC236}">
                <a16:creationId xmlns:a16="http://schemas.microsoft.com/office/drawing/2014/main" id="{91ECDE9B-9DF4-DE15-D6DD-AC7E21A5CD2D}"/>
              </a:ext>
            </a:extLst>
          </p:cNvPr>
          <p:cNvGraphicFramePr>
            <a:graphicFrameLocks/>
          </p:cNvGraphicFramePr>
          <p:nvPr>
            <p:extLst>
              <p:ext uri="{D42A27DB-BD31-4B8C-83A1-F6EECF244321}">
                <p14:modId xmlns:p14="http://schemas.microsoft.com/office/powerpoint/2010/main" val="924956404"/>
              </p:ext>
            </p:extLst>
          </p:nvPr>
        </p:nvGraphicFramePr>
        <p:xfrm>
          <a:off x="10505440" y="1407757"/>
          <a:ext cx="3910401" cy="448593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61526F2-39D9-79A0-D182-EF9CC917320F}"/>
              </a:ext>
            </a:extLst>
          </p:cNvPr>
          <p:cNvSpPr txBox="1"/>
          <p:nvPr/>
        </p:nvSpPr>
        <p:spPr>
          <a:xfrm>
            <a:off x="3918477" y="868680"/>
            <a:ext cx="6761715" cy="6738768"/>
          </a:xfrm>
          <a:prstGeom prst="rect">
            <a:avLst/>
          </a:prstGeom>
          <a:noFill/>
        </p:spPr>
        <p:txBody>
          <a:bodyPr wrap="square" lIns="0" tIns="0" rIns="0" bIns="0" rtlCol="0" anchor="t">
            <a:spAutoFit/>
          </a:bodyPr>
          <a:lstStyle/>
          <a:p>
            <a:pPr algn="l">
              <a:lnSpc>
                <a:spcPct val="110000"/>
              </a:lnSpc>
            </a:pPr>
            <a:r>
              <a:rPr lang="en-US" sz="1500" b="1" dirty="0">
                <a:solidFill>
                  <a:schemeClr val="tx1"/>
                </a:solidFill>
                <a:latin typeface="IBM Plex Sans" panose="020B0503050203000203" pitchFamily="34" charset="0"/>
                <a:ea typeface="IBM Plex Sans" charset="0"/>
                <a:cs typeface="IBM Plex Sans" charset="0"/>
              </a:rPr>
              <a:t>Generative AI opportunities in banking and financial markets</a:t>
            </a:r>
            <a:r>
              <a:rPr lang="en-US" sz="1500" baseline="30000" dirty="0">
                <a:solidFill>
                  <a:schemeClr val="tx1"/>
                </a:solidFill>
                <a:latin typeface="IBM Plex Sans" panose="020B0503050203000203" pitchFamily="34" charset="0"/>
                <a:ea typeface="IBM Plex Sans" charset="0"/>
                <a:cs typeface="IBM Plex Sans" charset="0"/>
              </a:rPr>
              <a:t>2,3,4</a:t>
            </a:r>
          </a:p>
          <a:p>
            <a:pPr algn="l">
              <a:lnSpc>
                <a:spcPct val="110000"/>
              </a:lnSpc>
            </a:pPr>
            <a:endParaRPr lang="en-US" sz="1400" dirty="0">
              <a:solidFill>
                <a:schemeClr val="tx1"/>
              </a:solidFill>
              <a:ea typeface="IBM Plex Sans" charset="0"/>
              <a:cs typeface="IBM Plex Sans" charset="0"/>
            </a:endParaRPr>
          </a:p>
          <a:p>
            <a:pPr algn="l"/>
            <a:r>
              <a:rPr lang="en-IN" sz="1400" b="1" i="0" u="none" strike="noStrike" dirty="0">
                <a:solidFill>
                  <a:srgbClr val="374151"/>
                </a:solidFill>
                <a:effectLst/>
              </a:rPr>
              <a:t>Financial Document Processing and Synthesis</a:t>
            </a:r>
            <a:r>
              <a:rPr lang="en-IN" sz="1400" b="0" i="0" u="none" strike="noStrike" dirty="0">
                <a:solidFill>
                  <a:srgbClr val="374151"/>
                </a:solidFill>
                <a:effectLst/>
              </a:rPr>
              <a:t>: </a:t>
            </a:r>
          </a:p>
          <a:p>
            <a:pPr algn="l"/>
            <a:r>
              <a:rPr lang="en-IN" sz="1400" b="0" i="0" u="none" strike="noStrike" dirty="0">
                <a:solidFill>
                  <a:srgbClr val="374151"/>
                </a:solidFill>
                <a:effectLst/>
              </a:rPr>
              <a:t>Streamlining document processing by extracting and summarizing vital financial data from contracts, policies, credit memos, reports, and more to expedite report generation and data analysis.</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Enhanced Virtual Assistants and Customer Service</a:t>
            </a:r>
            <a:r>
              <a:rPr lang="en-IN" sz="1400" b="0" i="0" u="none" strike="noStrike" dirty="0">
                <a:solidFill>
                  <a:srgbClr val="374151"/>
                </a:solidFill>
                <a:effectLst/>
              </a:rPr>
              <a:t>: </a:t>
            </a:r>
          </a:p>
          <a:p>
            <a:pPr algn="l"/>
            <a:r>
              <a:rPr lang="en-IN" sz="1400" b="0" i="0" u="none" strike="noStrike" dirty="0">
                <a:solidFill>
                  <a:srgbClr val="374151"/>
                </a:solidFill>
                <a:effectLst/>
              </a:rPr>
              <a:t>Empowering virtual assistants to handle unique financial customer inquiries, enhancing customer service and chatbot interactions, particularly for credit, transactions, and investments.</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Capital Markets Research and Analysis</a:t>
            </a:r>
            <a:r>
              <a:rPr lang="en-IN" sz="1400" b="0" i="0" u="none" strike="noStrike" dirty="0">
                <a:solidFill>
                  <a:srgbClr val="374151"/>
                </a:solidFill>
                <a:effectLst/>
              </a:rPr>
              <a:t>: </a:t>
            </a:r>
          </a:p>
          <a:p>
            <a:pPr algn="l"/>
            <a:r>
              <a:rPr lang="en-IN" sz="1400" b="0" i="0" u="none" strike="noStrike" dirty="0">
                <a:solidFill>
                  <a:srgbClr val="374151"/>
                </a:solidFill>
                <a:effectLst/>
              </a:rPr>
              <a:t>Acting as a research assistant, swiftly identifying and summarizing key financial insights from documents such as event transcripts, earnings reports, company filings, and macroeconomic reports.</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Regulatory Compliance and Code Change Assistance</a:t>
            </a:r>
            <a:r>
              <a:rPr lang="en-IN" sz="1400" b="0" i="0" u="none" strike="noStrike" dirty="0">
                <a:solidFill>
                  <a:srgbClr val="374151"/>
                </a:solidFill>
                <a:effectLst/>
              </a:rPr>
              <a:t>: </a:t>
            </a:r>
          </a:p>
          <a:p>
            <a:pPr algn="l"/>
            <a:r>
              <a:rPr lang="en-IN" sz="1400" b="0" i="0" u="none" strike="noStrike" dirty="0">
                <a:solidFill>
                  <a:srgbClr val="374151"/>
                </a:solidFill>
                <a:effectLst/>
              </a:rPr>
              <a:t>Assisting developers in understanding and implementing financial regulatory changes, automating coding modifications, and providing documentation for compliance with financial regulations and industry standards.</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Personalized Financial Recommendations and Customer Engagement</a:t>
            </a:r>
            <a:r>
              <a:rPr lang="en-IN" sz="1400" b="0" i="0" u="none" strike="noStrike" dirty="0">
                <a:solidFill>
                  <a:srgbClr val="374151"/>
                </a:solidFill>
                <a:effectLst/>
              </a:rPr>
              <a:t>: </a:t>
            </a:r>
          </a:p>
          <a:p>
            <a:pPr algn="l"/>
            <a:r>
              <a:rPr lang="en-IN" sz="1400" b="0" i="0" u="none" strike="noStrike" dirty="0">
                <a:solidFill>
                  <a:srgbClr val="374151"/>
                </a:solidFill>
                <a:effectLst/>
              </a:rPr>
              <a:t>Creating personalized financial recommendations to enhance the customer experience, boost cross-sales, and provide tailored financial advice for investments, savings, and financial products.</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Advanced Content Generation for Financial Professionals</a:t>
            </a:r>
            <a:r>
              <a:rPr lang="en-IN" sz="1400" b="0" i="0" u="none" strike="noStrike" dirty="0">
                <a:solidFill>
                  <a:srgbClr val="374151"/>
                </a:solidFill>
                <a:effectLst/>
              </a:rPr>
              <a:t>: </a:t>
            </a:r>
          </a:p>
          <a:p>
            <a:pPr algn="l"/>
            <a:r>
              <a:rPr lang="en-IN" sz="1400" b="0" i="0" u="none" strike="noStrike" dirty="0">
                <a:solidFill>
                  <a:srgbClr val="374151"/>
                </a:solidFill>
                <a:effectLst/>
              </a:rPr>
              <a:t>Facilitating financial professionals by automating content-related tasks and expediting the creation of financial reports, investment proposals, and software development documentation.</a:t>
            </a:r>
          </a:p>
        </p:txBody>
      </p:sp>
      <p:sp>
        <p:nvSpPr>
          <p:cNvPr id="9" name="TextBox 8">
            <a:extLst>
              <a:ext uri="{FF2B5EF4-FFF2-40B4-BE49-F238E27FC236}">
                <a16:creationId xmlns:a16="http://schemas.microsoft.com/office/drawing/2014/main" id="{F877CC8F-961A-68B2-6156-4CFE004D2027}"/>
              </a:ext>
            </a:extLst>
          </p:cNvPr>
          <p:cNvSpPr txBox="1"/>
          <p:nvPr/>
        </p:nvSpPr>
        <p:spPr>
          <a:xfrm>
            <a:off x="11263268" y="868680"/>
            <a:ext cx="3254173" cy="486287"/>
          </a:xfrm>
          <a:prstGeom prst="rect">
            <a:avLst/>
          </a:prstGeom>
          <a:noFill/>
        </p:spPr>
        <p:txBody>
          <a:bodyPr wrap="square" lIns="0" tIns="0" rIns="109728" bIns="54864" rtlCol="0" anchor="t">
            <a:spAutoFit/>
          </a:bodyPr>
          <a:lstStyle/>
          <a:p>
            <a:pPr>
              <a:defRPr/>
            </a:pPr>
            <a:r>
              <a:rPr lang="en-US" sz="1400" b="1" dirty="0">
                <a:latin typeface="IBM Plex Sans ExtLt"/>
              </a:rPr>
              <a:t>Generative AI priorities for banking and financial markets</a:t>
            </a:r>
            <a:r>
              <a:rPr lang="en-US" sz="1400" b="1" baseline="30000" dirty="0">
                <a:latin typeface="IBM Plex Sans ExtLt"/>
              </a:rPr>
              <a:t>5</a:t>
            </a:r>
          </a:p>
        </p:txBody>
      </p:sp>
      <p:grpSp>
        <p:nvGrpSpPr>
          <p:cNvPr id="10" name="Group 9">
            <a:extLst>
              <a:ext uri="{FF2B5EF4-FFF2-40B4-BE49-F238E27FC236}">
                <a16:creationId xmlns:a16="http://schemas.microsoft.com/office/drawing/2014/main" id="{23642D2E-AF47-BBA0-F149-E9127AF84230}"/>
              </a:ext>
            </a:extLst>
          </p:cNvPr>
          <p:cNvGrpSpPr/>
          <p:nvPr/>
        </p:nvGrpSpPr>
        <p:grpSpPr>
          <a:xfrm flipH="1">
            <a:off x="457200" y="1979121"/>
            <a:ext cx="809625" cy="152400"/>
            <a:chOff x="457200" y="2362200"/>
            <a:chExt cx="809625" cy="152400"/>
          </a:xfrm>
        </p:grpSpPr>
        <p:cxnSp>
          <p:nvCxnSpPr>
            <p:cNvPr id="11" name="Straight Connector 10">
              <a:extLst>
                <a:ext uri="{FF2B5EF4-FFF2-40B4-BE49-F238E27FC236}">
                  <a16:creationId xmlns:a16="http://schemas.microsoft.com/office/drawing/2014/main" id="{4BA1AAD2-E415-711F-85C0-9065074F2922}"/>
                </a:ext>
              </a:extLst>
            </p:cNvPr>
            <p:cNvCxnSpPr>
              <a:cxnSpLocks/>
              <a:endCxn id="13" idx="6"/>
            </p:cNvCxnSpPr>
            <p:nvPr/>
          </p:nvCxnSpPr>
          <p:spPr bwMode="auto">
            <a:xfrm>
              <a:off x="476250" y="2438400"/>
              <a:ext cx="790575"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7E16D1C2-C6B9-385F-7A67-45BD0210321C}"/>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3" name="Oval 12">
              <a:extLst>
                <a:ext uri="{FF2B5EF4-FFF2-40B4-BE49-F238E27FC236}">
                  <a16:creationId xmlns:a16="http://schemas.microsoft.com/office/drawing/2014/main" id="{B941B6DB-CBF3-A493-404F-15DF02A89C4D}"/>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grpSp>
      <p:sp>
        <p:nvSpPr>
          <p:cNvPr id="15" name="TextBox 14">
            <a:extLst>
              <a:ext uri="{FF2B5EF4-FFF2-40B4-BE49-F238E27FC236}">
                <a16:creationId xmlns:a16="http://schemas.microsoft.com/office/drawing/2014/main" id="{16EAAB27-6EF9-BC83-2414-0F3B45855CB9}"/>
              </a:ext>
            </a:extLst>
          </p:cNvPr>
          <p:cNvSpPr txBox="1"/>
          <p:nvPr/>
        </p:nvSpPr>
        <p:spPr>
          <a:xfrm>
            <a:off x="457199" y="7062758"/>
            <a:ext cx="2971800" cy="698127"/>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4"/>
              </a:rPr>
              <a:t>Generative AI: “State of the Enterprise Market”</a:t>
            </a:r>
            <a:endParaRPr lang="en-US" sz="1200" dirty="0">
              <a:latin typeface="IBM Plex Sans Light" panose="020B0403050203000203" pitchFamily="34" charset="0"/>
              <a:ea typeface="IBM Plex Sans" charset="0"/>
              <a:cs typeface="IBM Plex Sans" charset="0"/>
            </a:endParaRPr>
          </a:p>
        </p:txBody>
      </p:sp>
      <p:sp>
        <p:nvSpPr>
          <p:cNvPr id="17" name="Rectangle 16">
            <a:extLst>
              <a:ext uri="{FF2B5EF4-FFF2-40B4-BE49-F238E27FC236}">
                <a16:creationId xmlns:a16="http://schemas.microsoft.com/office/drawing/2014/main" id="{CEC90809-8692-CF59-AD30-09FCF285AB39}"/>
              </a:ext>
            </a:extLst>
          </p:cNvPr>
          <p:cNvSpPr/>
          <p:nvPr/>
        </p:nvSpPr>
        <p:spPr bwMode="auto">
          <a:xfrm>
            <a:off x="11264896" y="6172839"/>
            <a:ext cx="114412" cy="114412"/>
          </a:xfrm>
          <a:prstGeom prst="rect">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8" name="Rectangle 17">
            <a:extLst>
              <a:ext uri="{FF2B5EF4-FFF2-40B4-BE49-F238E27FC236}">
                <a16:creationId xmlns:a16="http://schemas.microsoft.com/office/drawing/2014/main" id="{336DF6C4-293C-281A-FC01-25EC09B4331B}"/>
              </a:ext>
            </a:extLst>
          </p:cNvPr>
          <p:cNvSpPr/>
          <p:nvPr/>
        </p:nvSpPr>
        <p:spPr bwMode="auto">
          <a:xfrm>
            <a:off x="12293682" y="6180334"/>
            <a:ext cx="114412" cy="114412"/>
          </a:xfrm>
          <a:prstGeom prst="rect">
            <a:avLst/>
          </a:prstGeom>
          <a:solidFill>
            <a:srgbClr val="82D0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9" name="Rectangle 18">
            <a:extLst>
              <a:ext uri="{FF2B5EF4-FFF2-40B4-BE49-F238E27FC236}">
                <a16:creationId xmlns:a16="http://schemas.microsoft.com/office/drawing/2014/main" id="{6663AAE9-55BF-8DAC-325D-15C7F4870148}"/>
              </a:ext>
            </a:extLst>
          </p:cNvPr>
          <p:cNvSpPr/>
          <p:nvPr/>
        </p:nvSpPr>
        <p:spPr bwMode="auto">
          <a:xfrm>
            <a:off x="13293533" y="6183060"/>
            <a:ext cx="114412" cy="114412"/>
          </a:xfrm>
          <a:prstGeom prst="rect">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20" name="TextBox 19">
            <a:extLst>
              <a:ext uri="{FF2B5EF4-FFF2-40B4-BE49-F238E27FC236}">
                <a16:creationId xmlns:a16="http://schemas.microsoft.com/office/drawing/2014/main" id="{E75840E7-B1FB-E3A9-5161-760DA63E0ACD}"/>
              </a:ext>
            </a:extLst>
          </p:cNvPr>
          <p:cNvSpPr txBox="1"/>
          <p:nvPr/>
        </p:nvSpPr>
        <p:spPr>
          <a:xfrm>
            <a:off x="11419885" y="6111146"/>
            <a:ext cx="802703" cy="230832"/>
          </a:xfrm>
          <a:prstGeom prst="rect">
            <a:avLst/>
          </a:prstGeom>
          <a:noFill/>
        </p:spPr>
        <p:txBody>
          <a:bodyPr wrap="square" lIns="0" rtlCol="0">
            <a:spAutoFit/>
          </a:bodyPr>
          <a:lstStyle/>
          <a:p>
            <a:r>
              <a:rPr lang="en-US" sz="900" dirty="0"/>
              <a:t>Secure (64%)</a:t>
            </a:r>
            <a:endParaRPr lang="en-IN" sz="900" dirty="0"/>
          </a:p>
        </p:txBody>
      </p:sp>
      <p:sp>
        <p:nvSpPr>
          <p:cNvPr id="21" name="TextBox 20">
            <a:extLst>
              <a:ext uri="{FF2B5EF4-FFF2-40B4-BE49-F238E27FC236}">
                <a16:creationId xmlns:a16="http://schemas.microsoft.com/office/drawing/2014/main" id="{126475D2-1622-A617-00D8-6392D0F9CF79}"/>
              </a:ext>
            </a:extLst>
          </p:cNvPr>
          <p:cNvSpPr txBox="1"/>
          <p:nvPr/>
        </p:nvSpPr>
        <p:spPr>
          <a:xfrm>
            <a:off x="12445010" y="6114321"/>
            <a:ext cx="848497" cy="230832"/>
          </a:xfrm>
          <a:prstGeom prst="rect">
            <a:avLst/>
          </a:prstGeom>
          <a:noFill/>
        </p:spPr>
        <p:txBody>
          <a:bodyPr wrap="square" lIns="0" rtlCol="0">
            <a:spAutoFit/>
          </a:bodyPr>
          <a:lstStyle/>
          <a:p>
            <a:r>
              <a:rPr lang="en-US" sz="900" dirty="0"/>
              <a:t>Engage (63%)</a:t>
            </a:r>
            <a:endParaRPr lang="en-IN" sz="900" dirty="0"/>
          </a:p>
        </p:txBody>
      </p:sp>
      <p:sp>
        <p:nvSpPr>
          <p:cNvPr id="22" name="TextBox 21">
            <a:extLst>
              <a:ext uri="{FF2B5EF4-FFF2-40B4-BE49-F238E27FC236}">
                <a16:creationId xmlns:a16="http://schemas.microsoft.com/office/drawing/2014/main" id="{C80637E6-60E3-6E38-025A-71F29245E9E4}"/>
              </a:ext>
            </a:extLst>
          </p:cNvPr>
          <p:cNvSpPr txBox="1"/>
          <p:nvPr/>
        </p:nvSpPr>
        <p:spPr>
          <a:xfrm>
            <a:off x="13435610" y="6123846"/>
            <a:ext cx="928816" cy="230832"/>
          </a:xfrm>
          <a:prstGeom prst="rect">
            <a:avLst/>
          </a:prstGeom>
          <a:noFill/>
        </p:spPr>
        <p:txBody>
          <a:bodyPr wrap="square" lIns="0" rtlCol="0">
            <a:spAutoFit/>
          </a:bodyPr>
          <a:lstStyle/>
          <a:p>
            <a:r>
              <a:rPr lang="en-US" sz="900" dirty="0"/>
              <a:t>Innovate (50%)</a:t>
            </a:r>
            <a:endParaRPr lang="en-IN" sz="900" dirty="0"/>
          </a:p>
        </p:txBody>
      </p:sp>
      <p:cxnSp>
        <p:nvCxnSpPr>
          <p:cNvPr id="27" name="Straight Connector 26">
            <a:extLst>
              <a:ext uri="{FF2B5EF4-FFF2-40B4-BE49-F238E27FC236}">
                <a16:creationId xmlns:a16="http://schemas.microsoft.com/office/drawing/2014/main" id="{5F378F8D-4700-56D8-5FC8-DEED6B69D433}"/>
              </a:ext>
            </a:extLst>
          </p:cNvPr>
          <p:cNvCxnSpPr>
            <a:cxnSpLocks/>
          </p:cNvCxnSpPr>
          <p:nvPr/>
        </p:nvCxnSpPr>
        <p:spPr>
          <a:xfrm>
            <a:off x="11037347" y="533400"/>
            <a:ext cx="0" cy="71827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3" name="Group 2">
            <a:extLst>
              <a:ext uri="{FF2B5EF4-FFF2-40B4-BE49-F238E27FC236}">
                <a16:creationId xmlns:a16="http://schemas.microsoft.com/office/drawing/2014/main" id="{5F891650-9A5B-F0BE-E1CA-42F19B367963}"/>
              </a:ext>
            </a:extLst>
          </p:cNvPr>
          <p:cNvGrpSpPr/>
          <p:nvPr/>
        </p:nvGrpSpPr>
        <p:grpSpPr>
          <a:xfrm>
            <a:off x="12931553" y="319424"/>
            <a:ext cx="1173393" cy="135875"/>
            <a:chOff x="12931553" y="319424"/>
            <a:chExt cx="1173393" cy="135875"/>
          </a:xfrm>
        </p:grpSpPr>
        <p:sp>
          <p:nvSpPr>
            <p:cNvPr id="14" name="TextBox 13">
              <a:extLst>
                <a:ext uri="{FF2B5EF4-FFF2-40B4-BE49-F238E27FC236}">
                  <a16:creationId xmlns:a16="http://schemas.microsoft.com/office/drawing/2014/main" id="{05234217-5E7A-1E97-50D6-57EAE66D20D3}"/>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3" name="Picture 22">
              <a:extLst>
                <a:ext uri="{FF2B5EF4-FFF2-40B4-BE49-F238E27FC236}">
                  <a16:creationId xmlns:a16="http://schemas.microsoft.com/office/drawing/2014/main" id="{4B5F92D4-E430-8055-FD7E-D7B86956A0FC}"/>
                </a:ext>
              </a:extLst>
            </p:cNvPr>
            <p:cNvPicPr>
              <a:picLocks noChangeAspect="1"/>
            </p:cNvPicPr>
            <p:nvPr/>
          </p:nvPicPr>
          <p:blipFill>
            <a:blip r:embed="rId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3243461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D3853A-E91F-5C38-A63C-66C255576265}"/>
              </a:ext>
            </a:extLst>
          </p:cNvPr>
          <p:cNvSpPr txBox="1"/>
          <p:nvPr/>
        </p:nvSpPr>
        <p:spPr>
          <a:xfrm>
            <a:off x="457200" y="1058694"/>
            <a:ext cx="2971800" cy="664797"/>
          </a:xfrm>
          <a:prstGeom prst="rect">
            <a:avLst/>
          </a:prstGeom>
          <a:noFill/>
        </p:spPr>
        <p:txBody>
          <a:bodyPr wrap="square" lIns="0" tIns="54864" rIns="109728" bIns="54864" rtlCol="0" anchor="t">
            <a:spAutoFit/>
          </a:bodyPr>
          <a:lstStyle/>
          <a:p>
            <a:pPr>
              <a:defRPr/>
            </a:pPr>
            <a:r>
              <a:rPr lang="en-US" sz="3600" dirty="0">
                <a:latin typeface="IBM Plex Sans ExtLt"/>
              </a:rPr>
              <a:t>Hybrid cloud</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2" name="TextBox 1">
            <a:extLst>
              <a:ext uri="{FF2B5EF4-FFF2-40B4-BE49-F238E27FC236}">
                <a16:creationId xmlns:a16="http://schemas.microsoft.com/office/drawing/2014/main" id="{AB9718D0-3D8F-699A-20D6-71446BC2800E}"/>
              </a:ext>
            </a:extLst>
          </p:cNvPr>
          <p:cNvSpPr txBox="1"/>
          <p:nvPr/>
        </p:nvSpPr>
        <p:spPr>
          <a:xfrm>
            <a:off x="3979718" y="529935"/>
            <a:ext cx="6724858" cy="4239491"/>
          </a:xfrm>
          <a:prstGeom prst="rect">
            <a:avLst/>
          </a:prstGeom>
          <a:noFill/>
          <a:ln>
            <a:noFill/>
            <a:prstDash val="dash"/>
          </a:ln>
        </p:spPr>
        <p:txBody>
          <a:bodyPr wrap="square" lIns="0" tIns="0" rIns="0" bIns="0" rtlCol="0">
            <a:noAutofit/>
          </a:bodyPr>
          <a:lstStyle/>
          <a:p>
            <a:pPr algn="l">
              <a:lnSpc>
                <a:spcPct val="110000"/>
              </a:lnSpc>
              <a:spcAft>
                <a:spcPts val="1200"/>
              </a:spcAft>
            </a:pPr>
            <a:r>
              <a:rPr lang="en-US" sz="1500" b="1" dirty="0">
                <a:solidFill>
                  <a:schemeClr val="tx1"/>
                </a:solidFill>
                <a:latin typeface="IBM Plex Sans" panose="020B0503050203000203" pitchFamily="34" charset="0"/>
                <a:ea typeface="IBM Plex Sans" charset="0"/>
                <a:cs typeface="IBM Plex Sans" charset="0"/>
              </a:rPr>
              <a:t>Benefits of hybrid cloud for banking and financial markets</a:t>
            </a:r>
          </a:p>
          <a:p>
            <a:pPr marL="285750" indent="-285750" algn="l">
              <a:spcAft>
                <a:spcPts val="600"/>
              </a:spcAft>
              <a:buFont typeface="System Font Regular"/>
              <a:buChar char="–"/>
            </a:pPr>
            <a:r>
              <a:rPr lang="en-IN" sz="1400" b="1" i="0" u="none" strike="noStrike" dirty="0">
                <a:solidFill>
                  <a:srgbClr val="374151"/>
                </a:solidFill>
                <a:effectLst/>
              </a:rPr>
              <a:t>Scalability, security, and </a:t>
            </a:r>
            <a:r>
              <a:rPr lang="en-IN" sz="1400" b="1" dirty="0">
                <a:solidFill>
                  <a:srgbClr val="374151"/>
                </a:solidFill>
              </a:rPr>
              <a:t>cost benefits</a:t>
            </a:r>
            <a:r>
              <a:rPr lang="en-IN" sz="1400" dirty="0">
                <a:solidFill>
                  <a:srgbClr val="374151"/>
                </a:solidFill>
              </a:rPr>
              <a:t>: </a:t>
            </a:r>
            <a:r>
              <a:rPr lang="en-IN" sz="1400" b="0" i="0" u="none" strike="noStrike" dirty="0">
                <a:solidFill>
                  <a:srgbClr val="374151"/>
                </a:solidFill>
                <a:effectLst/>
              </a:rPr>
              <a:t>Hybrid cloud reduces fixed expenses, freeing capital for business initiatives, and offers enhanced security and scalability without hefty in-house infrastructure investments.</a:t>
            </a:r>
          </a:p>
          <a:p>
            <a:pPr marL="285750" indent="-285750" algn="l">
              <a:spcAft>
                <a:spcPts val="600"/>
              </a:spcAft>
              <a:buFont typeface="System Font Regular"/>
              <a:buChar char="–"/>
            </a:pPr>
            <a:r>
              <a:rPr lang="en-IN" sz="1400" b="1" dirty="0">
                <a:solidFill>
                  <a:srgbClr val="374151"/>
                </a:solidFill>
              </a:rPr>
              <a:t>Agility and customer experience</a:t>
            </a:r>
            <a:r>
              <a:rPr lang="en-IN" sz="1400" dirty="0">
                <a:solidFill>
                  <a:srgbClr val="374151"/>
                </a:solidFill>
              </a:rPr>
              <a:t>: Hybrid cloud</a:t>
            </a:r>
            <a:r>
              <a:rPr lang="en-IN" sz="1400" b="0" i="0" u="none" strike="noStrike" dirty="0">
                <a:solidFill>
                  <a:srgbClr val="374151"/>
                </a:solidFill>
                <a:effectLst/>
              </a:rPr>
              <a:t> boosts market agility, making it cost-effective for financial institutions to experiment with new strategies and recover swiftly from setbacks. Additionally, it simplifies processes and enables personalized customer experiences.</a:t>
            </a:r>
          </a:p>
          <a:p>
            <a:pPr marL="285750" indent="-285750" algn="l">
              <a:spcAft>
                <a:spcPts val="600"/>
              </a:spcAft>
              <a:buFont typeface="System Font Regular"/>
              <a:buChar char="–"/>
            </a:pPr>
            <a:r>
              <a:rPr lang="en-IN" sz="1400" b="1" i="0" u="none" strike="noStrike" dirty="0">
                <a:solidFill>
                  <a:srgbClr val="374151"/>
                </a:solidFill>
                <a:effectLst/>
              </a:rPr>
              <a:t>Ecosystem and partnerships</a:t>
            </a:r>
            <a:r>
              <a:rPr lang="en-IN" sz="1400" b="0" i="0" u="none" strike="noStrike" dirty="0">
                <a:solidFill>
                  <a:srgbClr val="374151"/>
                </a:solidFill>
                <a:effectLst/>
              </a:rPr>
              <a:t>: Adoption of hybrid cloud promotes collaboration with stakeholders, enhancing financial institutions' capabilities to participate in digital ecosystems. </a:t>
            </a:r>
          </a:p>
          <a:p>
            <a:pPr marL="285750" indent="-285750" algn="l">
              <a:spcAft>
                <a:spcPts val="600"/>
              </a:spcAft>
              <a:buFont typeface="System Font Regular"/>
              <a:buChar char="–"/>
            </a:pPr>
            <a:r>
              <a:rPr lang="en-IN" sz="1400" b="1" dirty="0">
                <a:solidFill>
                  <a:srgbClr val="374151"/>
                </a:solidFill>
              </a:rPr>
              <a:t>Bridging technology and data silos</a:t>
            </a:r>
            <a:r>
              <a:rPr lang="en-IN" sz="1400" dirty="0">
                <a:solidFill>
                  <a:srgbClr val="374151"/>
                </a:solidFill>
              </a:rPr>
              <a:t>: Hybrid cloud helps in seamlessly integrating exponential technologies like AI and advanced analytics into standard operations for core modernization and reduced siloed operations. </a:t>
            </a:r>
          </a:p>
          <a:p>
            <a:pPr marL="285750" indent="-285750" algn="l">
              <a:spcAft>
                <a:spcPts val="600"/>
              </a:spcAft>
              <a:buFont typeface="System Font Regular"/>
              <a:buChar char="–"/>
            </a:pPr>
            <a:r>
              <a:rPr lang="en-IN" sz="1400" b="1" i="0" u="none" strike="noStrike" dirty="0">
                <a:solidFill>
                  <a:srgbClr val="374151"/>
                </a:solidFill>
                <a:effectLst/>
              </a:rPr>
              <a:t>New revenue streams</a:t>
            </a:r>
            <a:r>
              <a:rPr lang="en-IN" sz="1400" b="0" i="0" u="none" strike="noStrike" dirty="0">
                <a:solidFill>
                  <a:srgbClr val="374151"/>
                </a:solidFill>
                <a:effectLst/>
              </a:rPr>
              <a:t>: Opportunities to embed financial services into other industries expands through hybrid cloud, opening new revenue streams for financial institutions and improving financia</a:t>
            </a:r>
            <a:r>
              <a:rPr lang="en-IN" sz="1400" dirty="0">
                <a:solidFill>
                  <a:srgbClr val="374151"/>
                </a:solidFill>
              </a:rPr>
              <a:t>l metrics like CIR, ROAE. </a:t>
            </a:r>
            <a:endParaRPr lang="en-IN" sz="1400" b="0" i="0" u="none" strike="noStrike" dirty="0">
              <a:solidFill>
                <a:srgbClr val="374151"/>
              </a:solidFill>
              <a:effectLst/>
            </a:endParaRPr>
          </a:p>
          <a:p>
            <a:pPr marL="285750" indent="-285750" algn="l">
              <a:spcAft>
                <a:spcPts val="600"/>
              </a:spcAft>
              <a:buFont typeface="Arial" panose="020B0604020202020204" pitchFamily="34" charset="0"/>
              <a:buChar char="•"/>
            </a:pPr>
            <a:endParaRPr lang="en-IN" sz="1400" b="0" i="0" u="none" strike="noStrike" dirty="0">
              <a:solidFill>
                <a:srgbClr val="374151"/>
              </a:solidFill>
              <a:effectLst/>
            </a:endParaRPr>
          </a:p>
          <a:p>
            <a:pPr algn="l">
              <a:lnSpc>
                <a:spcPct val="110000"/>
              </a:lnSpc>
              <a:spcBef>
                <a:spcPts val="1800"/>
              </a:spcBef>
            </a:pPr>
            <a:endParaRPr lang="en-US" sz="1400" dirty="0">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44720035-D853-A594-E48C-10EDE00001B9}"/>
              </a:ext>
            </a:extLst>
          </p:cNvPr>
          <p:cNvSpPr txBox="1"/>
          <p:nvPr/>
        </p:nvSpPr>
        <p:spPr>
          <a:xfrm>
            <a:off x="3979717" y="4939512"/>
            <a:ext cx="6773627" cy="903349"/>
          </a:xfrm>
          <a:prstGeom prst="rect">
            <a:avLst/>
          </a:prstGeom>
          <a:solidFill>
            <a:srgbClr val="893EFD">
              <a:alpha val="10000"/>
            </a:srgbClr>
          </a:solidFill>
        </p:spPr>
        <p:txBody>
          <a:bodyPr wrap="square" anchor="ctr">
            <a:noAutofit/>
          </a:bodyPr>
          <a:lstStyle/>
          <a:p>
            <a:r>
              <a:rPr lang="en-US" sz="2400" b="1" dirty="0">
                <a:solidFill>
                  <a:srgbClr val="893EFD"/>
                </a:solidFill>
              </a:rPr>
              <a:t>3.4 years </a:t>
            </a:r>
          </a:p>
        </p:txBody>
      </p:sp>
      <p:sp>
        <p:nvSpPr>
          <p:cNvPr id="8" name="TextBox 7">
            <a:extLst>
              <a:ext uri="{FF2B5EF4-FFF2-40B4-BE49-F238E27FC236}">
                <a16:creationId xmlns:a16="http://schemas.microsoft.com/office/drawing/2014/main" id="{82E2F088-3B0D-58DD-7817-32D63FF28405}"/>
              </a:ext>
            </a:extLst>
          </p:cNvPr>
          <p:cNvSpPr txBox="1"/>
          <p:nvPr/>
        </p:nvSpPr>
        <p:spPr>
          <a:xfrm>
            <a:off x="3979716" y="6002150"/>
            <a:ext cx="6785820" cy="1831271"/>
          </a:xfrm>
          <a:prstGeom prst="rect">
            <a:avLst/>
          </a:prstGeom>
          <a:noFill/>
        </p:spPr>
        <p:txBody>
          <a:bodyPr wrap="square">
            <a:spAutoFit/>
          </a:bodyPr>
          <a:lstStyle/>
          <a:p>
            <a:pPr>
              <a:spcAft>
                <a:spcPts val="600"/>
              </a:spcAft>
            </a:pPr>
            <a:r>
              <a:rPr lang="en-IN" sz="1400" b="1" dirty="0">
                <a:effectLst/>
              </a:rPr>
              <a:t>Room for improvement on hybrid cloud</a:t>
            </a:r>
            <a:r>
              <a:rPr lang="en-IN" sz="1400" b="1" baseline="30000" dirty="0">
                <a:effectLst/>
              </a:rPr>
              <a:t>2</a:t>
            </a:r>
          </a:p>
          <a:p>
            <a:pPr>
              <a:spcAft>
                <a:spcPts val="600"/>
              </a:spcAft>
            </a:pPr>
            <a:r>
              <a:rPr lang="en-IN" sz="1400" dirty="0">
                <a:effectLst/>
              </a:rPr>
              <a:t>Clearly, many banking executives state that banks have an opportunity to advance on two areas concerning hybrid cloud:</a:t>
            </a:r>
          </a:p>
          <a:p>
            <a:pPr marL="285750" indent="-285750">
              <a:buFont typeface="System Font Regular"/>
              <a:buChar char="–"/>
            </a:pPr>
            <a:r>
              <a:rPr lang="en-IN" sz="1400" dirty="0">
                <a:effectLst/>
              </a:rPr>
              <a:t>Automated deployment of containers and cloud-native apps </a:t>
            </a:r>
          </a:p>
          <a:p>
            <a:pPr marL="285750" indent="-285750">
              <a:spcAft>
                <a:spcPts val="600"/>
              </a:spcAft>
              <a:buFont typeface="System Font Regular"/>
              <a:buChar char="–"/>
            </a:pPr>
            <a:r>
              <a:rPr lang="en-IN" sz="1400" dirty="0">
                <a:effectLst/>
              </a:rPr>
              <a:t>Extensive containerization with advanced use of microservices</a:t>
            </a:r>
            <a:endParaRPr lang="en-IN" sz="1400" dirty="0"/>
          </a:p>
          <a:p>
            <a:r>
              <a:rPr lang="en-IN" sz="1400" dirty="0">
                <a:effectLst/>
              </a:rPr>
              <a:t>However, the hurdles to adopting hybrid cloud are stopping banks from realizing </a:t>
            </a:r>
            <a:br>
              <a:rPr lang="en-IN" sz="1400" dirty="0">
                <a:effectLst/>
              </a:rPr>
            </a:br>
            <a:r>
              <a:rPr lang="en-IN" sz="1400" dirty="0">
                <a:effectLst/>
              </a:rPr>
              <a:t>its full value. </a:t>
            </a:r>
          </a:p>
        </p:txBody>
      </p:sp>
      <p:sp>
        <p:nvSpPr>
          <p:cNvPr id="10" name="TextBox 9">
            <a:extLst>
              <a:ext uri="{FF2B5EF4-FFF2-40B4-BE49-F238E27FC236}">
                <a16:creationId xmlns:a16="http://schemas.microsoft.com/office/drawing/2014/main" id="{9B07DCF3-B5BC-DF76-492D-47A85874961C}"/>
              </a:ext>
            </a:extLst>
          </p:cNvPr>
          <p:cNvSpPr txBox="1"/>
          <p:nvPr/>
        </p:nvSpPr>
        <p:spPr>
          <a:xfrm>
            <a:off x="11270900" y="2710515"/>
            <a:ext cx="3531577" cy="276999"/>
          </a:xfrm>
          <a:prstGeom prst="rect">
            <a:avLst/>
          </a:prstGeom>
          <a:noFill/>
        </p:spPr>
        <p:txBody>
          <a:bodyPr wrap="square" lIns="0">
            <a:spAutoFit/>
          </a:bodyPr>
          <a:lstStyle/>
          <a:p>
            <a:r>
              <a:rPr lang="en-US" sz="1200" b="1" dirty="0"/>
              <a:t>Hurdles to hybrid cloud</a:t>
            </a:r>
          </a:p>
        </p:txBody>
      </p:sp>
      <p:sp>
        <p:nvSpPr>
          <p:cNvPr id="5" name="TextBox 4">
            <a:extLst>
              <a:ext uri="{FF2B5EF4-FFF2-40B4-BE49-F238E27FC236}">
                <a16:creationId xmlns:a16="http://schemas.microsoft.com/office/drawing/2014/main" id="{AA519520-8757-94CC-FDED-497D2A107CCC}"/>
              </a:ext>
            </a:extLst>
          </p:cNvPr>
          <p:cNvSpPr txBox="1"/>
          <p:nvPr/>
        </p:nvSpPr>
        <p:spPr>
          <a:xfrm>
            <a:off x="457199" y="7135294"/>
            <a:ext cx="2971800" cy="698127"/>
          </a:xfrm>
          <a:prstGeom prst="rect">
            <a:avLst/>
          </a:prstGeom>
          <a:noFill/>
        </p:spPr>
        <p:txBody>
          <a:bodyPr wrap="square" lIns="0" tIns="0" rIns="0" bIns="0" rtlCol="0" anchor="t">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3"/>
              </a:rPr>
              <a:t>Foundations of banking excellence</a:t>
            </a:r>
            <a:endParaRPr lang="en-US" sz="1200" dirty="0">
              <a:latin typeface="IBM Plex Sans Light" panose="020B0403050203000203" pitchFamily="34" charset="0"/>
              <a:ea typeface="IBM Plex Sans" charset="0"/>
              <a:cs typeface="IBM Plex Sans" charset="0"/>
            </a:endParaRP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4"/>
              </a:rPr>
              <a:t>Mastering hybrid cloud</a:t>
            </a:r>
            <a:endParaRPr lang="en-US" sz="1200" dirty="0">
              <a:latin typeface="IBM Plex Sans Light" panose="020B0403050203000203" pitchFamily="34" charset="0"/>
              <a:ea typeface="IBM Plex Sans" charset="0"/>
              <a:cs typeface="IBM Plex Sans" charset="0"/>
            </a:endParaRPr>
          </a:p>
        </p:txBody>
      </p:sp>
      <p:sp>
        <p:nvSpPr>
          <p:cNvPr id="7" name="TextBox 6">
            <a:extLst>
              <a:ext uri="{FF2B5EF4-FFF2-40B4-BE49-F238E27FC236}">
                <a16:creationId xmlns:a16="http://schemas.microsoft.com/office/drawing/2014/main" id="{8D45C399-EADF-F71F-08E7-91D6476B3958}"/>
              </a:ext>
            </a:extLst>
          </p:cNvPr>
          <p:cNvSpPr txBox="1"/>
          <p:nvPr/>
        </p:nvSpPr>
        <p:spPr>
          <a:xfrm>
            <a:off x="5607040" y="5166467"/>
            <a:ext cx="4420363" cy="521412"/>
          </a:xfrm>
          <a:prstGeom prst="rect">
            <a:avLst/>
          </a:prstGeom>
          <a:noFill/>
          <a:ln>
            <a:noFill/>
            <a:prstDash val="dash"/>
          </a:ln>
        </p:spPr>
        <p:txBody>
          <a:bodyPr wrap="square" lIns="0" tIns="0" rIns="0" bIns="0" rtlCol="0">
            <a:noAutofit/>
          </a:bodyPr>
          <a:lstStyle/>
          <a:p>
            <a:r>
              <a:rPr lang="en-US" sz="1600" dirty="0"/>
              <a:t>Expected number of years required for banking and financial markets to realize a cloud strategy</a:t>
            </a:r>
            <a:r>
              <a:rPr lang="en-US" sz="1600" baseline="30000" dirty="0">
                <a:hlinkClick r:id="rId5"/>
              </a:rPr>
              <a:t>1</a:t>
            </a:r>
            <a:endParaRPr lang="en-US" sz="1600" baseline="30000" dirty="0"/>
          </a:p>
        </p:txBody>
      </p:sp>
      <p:cxnSp>
        <p:nvCxnSpPr>
          <p:cNvPr id="9" name="Straight Connector 8">
            <a:extLst>
              <a:ext uri="{FF2B5EF4-FFF2-40B4-BE49-F238E27FC236}">
                <a16:creationId xmlns:a16="http://schemas.microsoft.com/office/drawing/2014/main" id="{895D3769-DF58-E00A-EB12-6C2C31E6492E}"/>
              </a:ext>
            </a:extLst>
          </p:cNvPr>
          <p:cNvCxnSpPr>
            <a:cxnSpLocks/>
          </p:cNvCxnSpPr>
          <p:nvPr/>
        </p:nvCxnSpPr>
        <p:spPr>
          <a:xfrm>
            <a:off x="11037347" y="533400"/>
            <a:ext cx="0" cy="71827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aphicFrame>
        <p:nvGraphicFramePr>
          <p:cNvPr id="14" name="Chart 13">
            <a:extLst>
              <a:ext uri="{FF2B5EF4-FFF2-40B4-BE49-F238E27FC236}">
                <a16:creationId xmlns:a16="http://schemas.microsoft.com/office/drawing/2014/main" id="{62FCB5CF-E9F8-06BA-7B0E-39A940367905}"/>
              </a:ext>
            </a:extLst>
          </p:cNvPr>
          <p:cNvGraphicFramePr/>
          <p:nvPr>
            <p:extLst>
              <p:ext uri="{D42A27DB-BD31-4B8C-83A1-F6EECF244321}">
                <p14:modId xmlns:p14="http://schemas.microsoft.com/office/powerpoint/2010/main" val="1018501668"/>
              </p:ext>
            </p:extLst>
          </p:nvPr>
        </p:nvGraphicFramePr>
        <p:xfrm>
          <a:off x="12514002" y="2688956"/>
          <a:ext cx="1828800" cy="521518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CAAC4242-4E09-D1A8-720B-FDAFEE01A4B1}"/>
              </a:ext>
            </a:extLst>
          </p:cNvPr>
          <p:cNvSpPr txBox="1"/>
          <p:nvPr/>
        </p:nvSpPr>
        <p:spPr>
          <a:xfrm>
            <a:off x="11213024" y="3159327"/>
            <a:ext cx="1279314" cy="338554"/>
          </a:xfrm>
          <a:prstGeom prst="rect">
            <a:avLst/>
          </a:prstGeom>
          <a:noFill/>
        </p:spPr>
        <p:txBody>
          <a:bodyPr wrap="square" lIns="0" rIns="0" rtlCol="0">
            <a:spAutoFit/>
          </a:bodyPr>
          <a:lstStyle/>
          <a:p>
            <a:pPr algn="r"/>
            <a:r>
              <a:rPr lang="en-US" sz="800" dirty="0"/>
              <a:t>Bank commitment for multiyear projects</a:t>
            </a:r>
            <a:endParaRPr lang="en-IN" sz="800" dirty="0"/>
          </a:p>
        </p:txBody>
      </p:sp>
      <p:sp>
        <p:nvSpPr>
          <p:cNvPr id="17" name="TextBox 16">
            <a:extLst>
              <a:ext uri="{FF2B5EF4-FFF2-40B4-BE49-F238E27FC236}">
                <a16:creationId xmlns:a16="http://schemas.microsoft.com/office/drawing/2014/main" id="{200581FC-F145-ED8B-CE87-6A926F9B3D14}"/>
              </a:ext>
            </a:extLst>
          </p:cNvPr>
          <p:cNvSpPr txBox="1"/>
          <p:nvPr/>
        </p:nvSpPr>
        <p:spPr>
          <a:xfrm>
            <a:off x="11252886" y="3610025"/>
            <a:ext cx="1239452" cy="338554"/>
          </a:xfrm>
          <a:prstGeom prst="rect">
            <a:avLst/>
          </a:prstGeom>
          <a:noFill/>
        </p:spPr>
        <p:txBody>
          <a:bodyPr wrap="square" lIns="0" rIns="0" rtlCol="0">
            <a:spAutoFit/>
          </a:bodyPr>
          <a:lstStyle/>
          <a:p>
            <a:pPr algn="r"/>
            <a:r>
              <a:rPr lang="en-US" sz="800" dirty="0"/>
              <a:t>Interoperability across environments</a:t>
            </a:r>
            <a:endParaRPr lang="en-IN" sz="800" dirty="0"/>
          </a:p>
        </p:txBody>
      </p:sp>
      <p:sp>
        <p:nvSpPr>
          <p:cNvPr id="18" name="TextBox 17">
            <a:extLst>
              <a:ext uri="{FF2B5EF4-FFF2-40B4-BE49-F238E27FC236}">
                <a16:creationId xmlns:a16="http://schemas.microsoft.com/office/drawing/2014/main" id="{CDB9333A-802F-7EF2-FE05-8036301E32F7}"/>
              </a:ext>
            </a:extLst>
          </p:cNvPr>
          <p:cNvSpPr txBox="1"/>
          <p:nvPr/>
        </p:nvSpPr>
        <p:spPr>
          <a:xfrm>
            <a:off x="11195222" y="4481222"/>
            <a:ext cx="1297116" cy="338554"/>
          </a:xfrm>
          <a:prstGeom prst="rect">
            <a:avLst/>
          </a:prstGeom>
          <a:noFill/>
        </p:spPr>
        <p:txBody>
          <a:bodyPr wrap="square" lIns="0" rIns="0" rtlCol="0">
            <a:spAutoFit/>
          </a:bodyPr>
          <a:lstStyle/>
          <a:p>
            <a:pPr algn="r"/>
            <a:r>
              <a:rPr lang="en-US" sz="800" dirty="0"/>
              <a:t>Realigned incentives across organization</a:t>
            </a:r>
            <a:endParaRPr lang="en-IN" sz="800" dirty="0"/>
          </a:p>
        </p:txBody>
      </p:sp>
      <p:sp>
        <p:nvSpPr>
          <p:cNvPr id="19" name="TextBox 18">
            <a:extLst>
              <a:ext uri="{FF2B5EF4-FFF2-40B4-BE49-F238E27FC236}">
                <a16:creationId xmlns:a16="http://schemas.microsoft.com/office/drawing/2014/main" id="{D348026D-D6AC-0C8E-7189-2E1AFE30161E}"/>
              </a:ext>
            </a:extLst>
          </p:cNvPr>
          <p:cNvSpPr txBox="1"/>
          <p:nvPr/>
        </p:nvSpPr>
        <p:spPr>
          <a:xfrm>
            <a:off x="11166529" y="4946940"/>
            <a:ext cx="1325809" cy="338554"/>
          </a:xfrm>
          <a:prstGeom prst="rect">
            <a:avLst/>
          </a:prstGeom>
          <a:noFill/>
        </p:spPr>
        <p:txBody>
          <a:bodyPr wrap="square" lIns="0" rIns="0" rtlCol="0">
            <a:spAutoFit/>
          </a:bodyPr>
          <a:lstStyle/>
          <a:p>
            <a:pPr algn="r"/>
            <a:r>
              <a:rPr lang="en-US" sz="800" dirty="0"/>
              <a:t>Managing consistent security across environments</a:t>
            </a:r>
            <a:endParaRPr lang="en-IN" sz="800" dirty="0"/>
          </a:p>
        </p:txBody>
      </p:sp>
      <p:sp>
        <p:nvSpPr>
          <p:cNvPr id="20" name="TextBox 19">
            <a:extLst>
              <a:ext uri="{FF2B5EF4-FFF2-40B4-BE49-F238E27FC236}">
                <a16:creationId xmlns:a16="http://schemas.microsoft.com/office/drawing/2014/main" id="{9C149A2F-47AA-B19C-77CB-94948EFF26BB}"/>
              </a:ext>
            </a:extLst>
          </p:cNvPr>
          <p:cNvSpPr txBox="1"/>
          <p:nvPr/>
        </p:nvSpPr>
        <p:spPr>
          <a:xfrm>
            <a:off x="11200283" y="5377541"/>
            <a:ext cx="1292055" cy="338554"/>
          </a:xfrm>
          <a:prstGeom prst="rect">
            <a:avLst/>
          </a:prstGeom>
          <a:noFill/>
        </p:spPr>
        <p:txBody>
          <a:bodyPr wrap="square" lIns="0" rIns="0" rtlCol="0">
            <a:spAutoFit/>
          </a:bodyPr>
          <a:lstStyle/>
          <a:p>
            <a:pPr algn="r"/>
            <a:r>
              <a:rPr lang="en-US" sz="800" dirty="0"/>
              <a:t>Streamline operations end-to-end across business units</a:t>
            </a:r>
            <a:endParaRPr lang="en-IN" sz="800" dirty="0"/>
          </a:p>
        </p:txBody>
      </p:sp>
      <p:sp>
        <p:nvSpPr>
          <p:cNvPr id="22" name="TextBox 21">
            <a:extLst>
              <a:ext uri="{FF2B5EF4-FFF2-40B4-BE49-F238E27FC236}">
                <a16:creationId xmlns:a16="http://schemas.microsoft.com/office/drawing/2014/main" id="{7BBD1214-AB10-06B2-7697-5746E9A9B9F5}"/>
              </a:ext>
            </a:extLst>
          </p:cNvPr>
          <p:cNvSpPr txBox="1"/>
          <p:nvPr/>
        </p:nvSpPr>
        <p:spPr>
          <a:xfrm>
            <a:off x="13491052" y="3770753"/>
            <a:ext cx="1033766" cy="584775"/>
          </a:xfrm>
          <a:prstGeom prst="rect">
            <a:avLst/>
          </a:prstGeom>
          <a:noFill/>
        </p:spPr>
        <p:txBody>
          <a:bodyPr wrap="square" rtlCol="0">
            <a:spAutoFit/>
          </a:bodyPr>
          <a:lstStyle/>
          <a:p>
            <a:r>
              <a:rPr lang="en-US" sz="800" dirty="0"/>
              <a:t>Overall reach of execs prioritizing </a:t>
            </a:r>
            <a:br>
              <a:rPr lang="en-US" sz="800" dirty="0"/>
            </a:br>
            <a:r>
              <a:rPr lang="en-US" sz="800" dirty="0"/>
              <a:t>a combination of these 3 challenges</a:t>
            </a:r>
            <a:endParaRPr lang="en-IN" sz="800" dirty="0"/>
          </a:p>
        </p:txBody>
      </p:sp>
      <p:sp>
        <p:nvSpPr>
          <p:cNvPr id="23" name="TextBox 22">
            <a:extLst>
              <a:ext uri="{FF2B5EF4-FFF2-40B4-BE49-F238E27FC236}">
                <a16:creationId xmlns:a16="http://schemas.microsoft.com/office/drawing/2014/main" id="{6FAA2C11-C2D2-A188-4A8D-8C74590D17D7}"/>
              </a:ext>
            </a:extLst>
          </p:cNvPr>
          <p:cNvSpPr txBox="1"/>
          <p:nvPr/>
        </p:nvSpPr>
        <p:spPr>
          <a:xfrm>
            <a:off x="13556645" y="3470858"/>
            <a:ext cx="779515" cy="354168"/>
          </a:xfrm>
          <a:prstGeom prst="rect">
            <a:avLst/>
          </a:prstGeom>
          <a:noFill/>
        </p:spPr>
        <p:txBody>
          <a:bodyPr wrap="square" lIns="0" tIns="0" rIns="0" bIns="0" rtlCol="0">
            <a:noAutofit/>
          </a:bodyPr>
          <a:lstStyle/>
          <a:p>
            <a:pPr>
              <a:lnSpc>
                <a:spcPct val="110000"/>
              </a:lnSpc>
              <a:spcBef>
                <a:spcPts val="1800"/>
              </a:spcBef>
              <a:defRPr/>
            </a:pPr>
            <a:r>
              <a:rPr lang="en-US" sz="2400" spc="-100" dirty="0">
                <a:solidFill>
                  <a:srgbClr val="82D0FF"/>
                </a:solidFill>
                <a:latin typeface="+mj-lt"/>
              </a:rPr>
              <a:t>88%</a:t>
            </a:r>
            <a:endParaRPr lang="en-IN" sz="2400" spc="-100" dirty="0">
              <a:solidFill>
                <a:srgbClr val="82D0FF"/>
              </a:solidFill>
              <a:latin typeface="+mj-lt"/>
            </a:endParaRPr>
          </a:p>
        </p:txBody>
      </p:sp>
      <p:sp>
        <p:nvSpPr>
          <p:cNvPr id="24" name="Left Bracket 23">
            <a:extLst>
              <a:ext uri="{FF2B5EF4-FFF2-40B4-BE49-F238E27FC236}">
                <a16:creationId xmlns:a16="http://schemas.microsoft.com/office/drawing/2014/main" id="{E62A770D-D075-F59E-0ED1-9A9542DD65F9}"/>
              </a:ext>
            </a:extLst>
          </p:cNvPr>
          <p:cNvSpPr/>
          <p:nvPr/>
        </p:nvSpPr>
        <p:spPr bwMode="auto">
          <a:xfrm rot="10800000">
            <a:off x="13341725" y="3122907"/>
            <a:ext cx="132586" cy="1345553"/>
          </a:xfrm>
          <a:prstGeom prst="leftBracket">
            <a:avLst>
              <a:gd name="adj" fmla="val 0"/>
            </a:avLst>
          </a:prstGeom>
          <a:ln w="12700">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842254C8-4BED-B5E4-7667-2DD945D8D073}"/>
              </a:ext>
            </a:extLst>
          </p:cNvPr>
          <p:cNvSpPr txBox="1"/>
          <p:nvPr/>
        </p:nvSpPr>
        <p:spPr>
          <a:xfrm>
            <a:off x="11270900" y="1015803"/>
            <a:ext cx="2769435" cy="1354217"/>
          </a:xfrm>
          <a:prstGeom prst="rect">
            <a:avLst/>
          </a:prstGeom>
          <a:noFill/>
        </p:spPr>
        <p:txBody>
          <a:bodyPr wrap="square" lIns="0">
            <a:spAutoFit/>
          </a:bodyPr>
          <a:lstStyle/>
          <a:p>
            <a:r>
              <a:rPr lang="en-GB" sz="5400" spc="-250" dirty="0">
                <a:solidFill>
                  <a:srgbClr val="82D0FF"/>
                </a:solidFill>
                <a:latin typeface="+mj-lt"/>
              </a:rPr>
              <a:t>9 in 10</a:t>
            </a:r>
            <a:r>
              <a:rPr lang="en-GB" sz="2400" b="1" dirty="0">
                <a:solidFill>
                  <a:srgbClr val="893EFD"/>
                </a:solidFill>
              </a:rPr>
              <a:t> </a:t>
            </a:r>
          </a:p>
          <a:p>
            <a:r>
              <a:rPr lang="en-GB" sz="1400" dirty="0"/>
              <a:t>banking executives report common challenges</a:t>
            </a:r>
            <a:r>
              <a:rPr lang="en-GB" sz="1400" baseline="30000" dirty="0">
                <a:hlinkClick r:id="rId3"/>
              </a:rPr>
              <a:t>3</a:t>
            </a:r>
            <a:endParaRPr lang="en-US" sz="2400" baseline="30000" dirty="0">
              <a:solidFill>
                <a:srgbClr val="A56EFF"/>
              </a:solidFill>
              <a:latin typeface="IBM Plex Sans Light" panose="020B0403050203000203" pitchFamily="34" charset="0"/>
            </a:endParaRPr>
          </a:p>
        </p:txBody>
      </p:sp>
      <p:sp>
        <p:nvSpPr>
          <p:cNvPr id="30" name="TextBox 29">
            <a:extLst>
              <a:ext uri="{FF2B5EF4-FFF2-40B4-BE49-F238E27FC236}">
                <a16:creationId xmlns:a16="http://schemas.microsoft.com/office/drawing/2014/main" id="{11C74899-74B0-4FF7-99D8-A931231A9B0A}"/>
              </a:ext>
            </a:extLst>
          </p:cNvPr>
          <p:cNvSpPr txBox="1"/>
          <p:nvPr/>
        </p:nvSpPr>
        <p:spPr>
          <a:xfrm>
            <a:off x="11270900" y="868680"/>
            <a:ext cx="2769435" cy="353943"/>
          </a:xfrm>
          <a:prstGeom prst="rect">
            <a:avLst/>
          </a:prstGeom>
          <a:noFill/>
        </p:spPr>
        <p:txBody>
          <a:bodyPr wrap="square" lIns="0" tIns="0">
            <a:spAutoFit/>
          </a:bodyPr>
          <a:lstStyle/>
          <a:p>
            <a:r>
              <a:rPr lang="en-GB" sz="2000" dirty="0">
                <a:solidFill>
                  <a:srgbClr val="82D0FF"/>
                </a:solidFill>
                <a:latin typeface="+mj-lt"/>
              </a:rPr>
              <a:t>Almost</a:t>
            </a:r>
            <a:endParaRPr lang="en-US" sz="1000" dirty="0">
              <a:solidFill>
                <a:srgbClr val="A56EFF"/>
              </a:solidFill>
              <a:latin typeface="IBM Plex Sans Light" panose="020B0403050203000203" pitchFamily="34" charset="0"/>
            </a:endParaRPr>
          </a:p>
        </p:txBody>
      </p:sp>
      <p:sp>
        <p:nvSpPr>
          <p:cNvPr id="32" name="TextBox 31">
            <a:extLst>
              <a:ext uri="{FF2B5EF4-FFF2-40B4-BE49-F238E27FC236}">
                <a16:creationId xmlns:a16="http://schemas.microsoft.com/office/drawing/2014/main" id="{C44B2ACD-4FB2-F1E5-149B-A4FCAB2C1650}"/>
              </a:ext>
            </a:extLst>
          </p:cNvPr>
          <p:cNvSpPr txBox="1"/>
          <p:nvPr/>
        </p:nvSpPr>
        <p:spPr>
          <a:xfrm>
            <a:off x="11252886" y="4038600"/>
            <a:ext cx="1239452" cy="338554"/>
          </a:xfrm>
          <a:prstGeom prst="rect">
            <a:avLst/>
          </a:prstGeom>
          <a:noFill/>
        </p:spPr>
        <p:txBody>
          <a:bodyPr wrap="square" lIns="0" rIns="0" rtlCol="0">
            <a:spAutoFit/>
          </a:bodyPr>
          <a:lstStyle/>
          <a:p>
            <a:pPr algn="r"/>
            <a:r>
              <a:rPr lang="en-US" sz="800" dirty="0"/>
              <a:t>Exfiltration, or theft, of sensitive data</a:t>
            </a:r>
            <a:endParaRPr lang="en-IN" sz="800" dirty="0"/>
          </a:p>
        </p:txBody>
      </p:sp>
      <p:sp>
        <p:nvSpPr>
          <p:cNvPr id="34" name="TextBox 33">
            <a:extLst>
              <a:ext uri="{FF2B5EF4-FFF2-40B4-BE49-F238E27FC236}">
                <a16:creationId xmlns:a16="http://schemas.microsoft.com/office/drawing/2014/main" id="{7EA31568-93D5-C566-462B-40F77ACCBDF1}"/>
              </a:ext>
            </a:extLst>
          </p:cNvPr>
          <p:cNvSpPr txBox="1"/>
          <p:nvPr/>
        </p:nvSpPr>
        <p:spPr>
          <a:xfrm>
            <a:off x="11200283" y="5820906"/>
            <a:ext cx="1292055" cy="338554"/>
          </a:xfrm>
          <a:prstGeom prst="rect">
            <a:avLst/>
          </a:prstGeom>
          <a:noFill/>
        </p:spPr>
        <p:txBody>
          <a:bodyPr wrap="square" lIns="0" rIns="0" rtlCol="0">
            <a:spAutoFit/>
          </a:bodyPr>
          <a:lstStyle/>
          <a:p>
            <a:pPr algn="r"/>
            <a:r>
              <a:rPr lang="en-US" sz="800" dirty="0"/>
              <a:t>Ready-made framework </a:t>
            </a:r>
            <a:br>
              <a:rPr lang="en-US" sz="800" dirty="0"/>
            </a:br>
            <a:r>
              <a:rPr lang="en-US" sz="800" dirty="0"/>
              <a:t>for compliance</a:t>
            </a:r>
            <a:endParaRPr lang="en-IN" sz="800" dirty="0"/>
          </a:p>
        </p:txBody>
      </p:sp>
      <p:sp>
        <p:nvSpPr>
          <p:cNvPr id="35" name="TextBox 34">
            <a:extLst>
              <a:ext uri="{FF2B5EF4-FFF2-40B4-BE49-F238E27FC236}">
                <a16:creationId xmlns:a16="http://schemas.microsoft.com/office/drawing/2014/main" id="{6C607F8A-8F44-E1ED-D2D7-0F961F2E2666}"/>
              </a:ext>
            </a:extLst>
          </p:cNvPr>
          <p:cNvSpPr txBox="1"/>
          <p:nvPr/>
        </p:nvSpPr>
        <p:spPr>
          <a:xfrm>
            <a:off x="11200283" y="6248400"/>
            <a:ext cx="1292055" cy="338554"/>
          </a:xfrm>
          <a:prstGeom prst="rect">
            <a:avLst/>
          </a:prstGeom>
          <a:noFill/>
        </p:spPr>
        <p:txBody>
          <a:bodyPr wrap="square" lIns="0" rIns="0" rtlCol="0">
            <a:spAutoFit/>
          </a:bodyPr>
          <a:lstStyle/>
          <a:p>
            <a:pPr algn="r"/>
            <a:r>
              <a:rPr lang="en-US" sz="800" dirty="0"/>
              <a:t>Availability of skilled resources</a:t>
            </a:r>
            <a:endParaRPr lang="en-IN" sz="800" dirty="0"/>
          </a:p>
        </p:txBody>
      </p:sp>
      <p:sp>
        <p:nvSpPr>
          <p:cNvPr id="36" name="TextBox 35">
            <a:extLst>
              <a:ext uri="{FF2B5EF4-FFF2-40B4-BE49-F238E27FC236}">
                <a16:creationId xmlns:a16="http://schemas.microsoft.com/office/drawing/2014/main" id="{69F87289-27F0-EAFA-E75D-1D26446A2055}"/>
              </a:ext>
            </a:extLst>
          </p:cNvPr>
          <p:cNvSpPr txBox="1"/>
          <p:nvPr/>
        </p:nvSpPr>
        <p:spPr>
          <a:xfrm>
            <a:off x="11200283" y="6682353"/>
            <a:ext cx="1292055" cy="338554"/>
          </a:xfrm>
          <a:prstGeom prst="rect">
            <a:avLst/>
          </a:prstGeom>
          <a:noFill/>
        </p:spPr>
        <p:txBody>
          <a:bodyPr wrap="square" lIns="0" rIns="0" rtlCol="0">
            <a:spAutoFit/>
          </a:bodyPr>
          <a:lstStyle/>
          <a:p>
            <a:pPr algn="r"/>
            <a:r>
              <a:rPr lang="en-US" sz="800" dirty="0"/>
              <a:t>Secure onboarding of fintech capabilities</a:t>
            </a:r>
            <a:endParaRPr lang="en-IN" sz="800" dirty="0"/>
          </a:p>
        </p:txBody>
      </p:sp>
      <p:sp>
        <p:nvSpPr>
          <p:cNvPr id="37" name="TextBox 36">
            <a:extLst>
              <a:ext uri="{FF2B5EF4-FFF2-40B4-BE49-F238E27FC236}">
                <a16:creationId xmlns:a16="http://schemas.microsoft.com/office/drawing/2014/main" id="{24BDACC1-ED09-2348-3ABB-02525C0C77AB}"/>
              </a:ext>
            </a:extLst>
          </p:cNvPr>
          <p:cNvSpPr txBox="1"/>
          <p:nvPr/>
        </p:nvSpPr>
        <p:spPr>
          <a:xfrm>
            <a:off x="11200283" y="7124055"/>
            <a:ext cx="1292055" cy="338554"/>
          </a:xfrm>
          <a:prstGeom prst="rect">
            <a:avLst/>
          </a:prstGeom>
          <a:noFill/>
        </p:spPr>
        <p:txBody>
          <a:bodyPr wrap="square" lIns="0" rIns="0" rtlCol="0">
            <a:spAutoFit/>
          </a:bodyPr>
          <a:lstStyle/>
          <a:p>
            <a:pPr algn="r"/>
            <a:r>
              <a:rPr lang="en-US" sz="800" dirty="0"/>
              <a:t>Strategy to pay down technical debt</a:t>
            </a:r>
            <a:endParaRPr lang="en-IN" sz="800" dirty="0"/>
          </a:p>
        </p:txBody>
      </p:sp>
      <p:grpSp>
        <p:nvGrpSpPr>
          <p:cNvPr id="6" name="Group 5">
            <a:extLst>
              <a:ext uri="{FF2B5EF4-FFF2-40B4-BE49-F238E27FC236}">
                <a16:creationId xmlns:a16="http://schemas.microsoft.com/office/drawing/2014/main" id="{E5A28CB2-C2B0-3F27-37ED-DA0DD2FB8E94}"/>
              </a:ext>
            </a:extLst>
          </p:cNvPr>
          <p:cNvGrpSpPr/>
          <p:nvPr/>
        </p:nvGrpSpPr>
        <p:grpSpPr>
          <a:xfrm>
            <a:off x="12931553" y="319424"/>
            <a:ext cx="1173393" cy="135875"/>
            <a:chOff x="12931553" y="319424"/>
            <a:chExt cx="1173393" cy="135875"/>
          </a:xfrm>
        </p:grpSpPr>
        <p:sp>
          <p:nvSpPr>
            <p:cNvPr id="15" name="TextBox 14">
              <a:extLst>
                <a:ext uri="{FF2B5EF4-FFF2-40B4-BE49-F238E27FC236}">
                  <a16:creationId xmlns:a16="http://schemas.microsoft.com/office/drawing/2014/main" id="{4DC1FF50-8F44-4EF5-878B-6B9DD279F510}"/>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7"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1" name="Picture 20">
              <a:extLst>
                <a:ext uri="{FF2B5EF4-FFF2-40B4-BE49-F238E27FC236}">
                  <a16:creationId xmlns:a16="http://schemas.microsoft.com/office/drawing/2014/main" id="{567F56B6-8484-D2F5-05AF-FBF43BDD64B4}"/>
                </a:ext>
              </a:extLst>
            </p:cNvPr>
            <p:cNvPicPr>
              <a:picLocks noChangeAspect="1"/>
            </p:cNvPicPr>
            <p:nvPr/>
          </p:nvPicPr>
          <p:blipFill>
            <a:blip r:embed="rId8"/>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406080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D3853A-E91F-5C38-A63C-66C255576265}"/>
              </a:ext>
            </a:extLst>
          </p:cNvPr>
          <p:cNvSpPr txBox="1"/>
          <p:nvPr/>
        </p:nvSpPr>
        <p:spPr>
          <a:xfrm>
            <a:off x="457200" y="1058694"/>
            <a:ext cx="2971800" cy="664797"/>
          </a:xfrm>
          <a:prstGeom prst="rect">
            <a:avLst/>
          </a:prstGeom>
          <a:noFill/>
        </p:spPr>
        <p:txBody>
          <a:bodyPr wrap="square" lIns="0" tIns="54864" rIns="109728" bIns="54864" rtlCol="0" anchor="t">
            <a:spAutoFit/>
          </a:bodyPr>
          <a:lstStyle/>
          <a:p>
            <a:pPr>
              <a:defRPr/>
            </a:pPr>
            <a:r>
              <a:rPr lang="en-US" sz="3600" dirty="0">
                <a:latin typeface="IBM Plex Sans ExtLt"/>
              </a:rPr>
              <a:t>Cybersecurity</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24" name="TextBox 23">
            <a:extLst>
              <a:ext uri="{FF2B5EF4-FFF2-40B4-BE49-F238E27FC236}">
                <a16:creationId xmlns:a16="http://schemas.microsoft.com/office/drawing/2014/main" id="{FD901970-B1DB-46FC-EE90-D417569533F8}"/>
              </a:ext>
            </a:extLst>
          </p:cNvPr>
          <p:cNvSpPr txBox="1"/>
          <p:nvPr/>
        </p:nvSpPr>
        <p:spPr>
          <a:xfrm>
            <a:off x="3994411" y="868680"/>
            <a:ext cx="6745993" cy="5382108"/>
          </a:xfrm>
          <a:prstGeom prst="rect">
            <a:avLst/>
          </a:prstGeom>
          <a:noFill/>
          <a:effectLst>
            <a:outerShdw blurRad="63500" sx="100184" sy="100184" algn="ctr" rotWithShape="0">
              <a:prstClr val="black">
                <a:alpha val="12784"/>
              </a:prstClr>
            </a:outerShdw>
          </a:effectLst>
        </p:spPr>
        <p:txBody>
          <a:bodyPr wrap="square" lIns="0" tIns="0" rIns="0" bIns="0" rtlCol="0">
            <a:noAutofit/>
          </a:bodyPr>
          <a:lstStyle/>
          <a:p>
            <a:pPr defTabSz="1097530">
              <a:lnSpc>
                <a:spcPct val="110000"/>
              </a:lnSpc>
              <a:spcAft>
                <a:spcPts val="600"/>
              </a:spcAft>
            </a:pPr>
            <a:r>
              <a:rPr lang="en-IN" sz="1400" dirty="0">
                <a:solidFill>
                  <a:srgbClr val="000000"/>
                </a:solidFill>
                <a:latin typeface="IBM Plex Sans Light"/>
                <a:ea typeface="IBM Plex Sans" charset="0"/>
                <a:cs typeface="IBM Plex Sans" charset="0"/>
              </a:rPr>
              <a:t>While new business and operating models are creating innovative ways to serve customers anywhere and anytime, they are also creating new opportunities for security breaches. </a:t>
            </a:r>
          </a:p>
          <a:p>
            <a:pPr marL="285750" indent="-285750" defTabSz="1097530">
              <a:lnSpc>
                <a:spcPct val="110000"/>
              </a:lnSpc>
              <a:spcAft>
                <a:spcPts val="600"/>
              </a:spcAft>
              <a:buFont typeface="System Font Regular"/>
              <a:buChar char="–"/>
            </a:pPr>
            <a:r>
              <a:rPr lang="en-IN" sz="1400" b="1" dirty="0">
                <a:solidFill>
                  <a:srgbClr val="000000"/>
                </a:solidFill>
                <a:latin typeface="IBM Plex Sans Light"/>
                <a:ea typeface="IBM Plex Sans" charset="0"/>
                <a:cs typeface="IBM Plex Sans" charset="0"/>
              </a:rPr>
              <a:t>Aging infrastructure</a:t>
            </a:r>
            <a:r>
              <a:rPr lang="en-IN" sz="1400" dirty="0">
                <a:solidFill>
                  <a:srgbClr val="000000"/>
                </a:solidFill>
                <a:latin typeface="IBM Plex Sans Light"/>
                <a:ea typeface="IBM Plex Sans" charset="0"/>
                <a:cs typeface="IBM Plex Sans" charset="0"/>
              </a:rPr>
              <a:t>:  Legacy and monolithic systems widen security gaps, prompting financial institutions to prioritize cybersecurity</a:t>
            </a:r>
          </a:p>
          <a:p>
            <a:pPr marL="285750" indent="-285750" defTabSz="1097530">
              <a:lnSpc>
                <a:spcPct val="110000"/>
              </a:lnSpc>
              <a:spcAft>
                <a:spcPts val="600"/>
              </a:spcAft>
              <a:buFont typeface="System Font Regular"/>
              <a:buChar char="–"/>
            </a:pPr>
            <a:r>
              <a:rPr lang="en-IN" sz="1400" b="1" dirty="0">
                <a:solidFill>
                  <a:srgbClr val="000000"/>
                </a:solidFill>
                <a:latin typeface="IBM Plex Sans Light"/>
                <a:ea typeface="IBM Plex Sans" charset="0"/>
                <a:cs typeface="IBM Plex Sans" charset="0"/>
              </a:rPr>
              <a:t>Open and expanding ecosystem</a:t>
            </a:r>
            <a:r>
              <a:rPr lang="en-IN" sz="1400" dirty="0">
                <a:solidFill>
                  <a:srgbClr val="000000"/>
                </a:solidFill>
                <a:latin typeface="IBM Plex Sans Light"/>
                <a:ea typeface="IBM Plex Sans" charset="0"/>
                <a:cs typeface="IBM Plex Sans" charset="0"/>
              </a:rPr>
              <a:t>: Predict, prevent, and respond to modern threats, increasing business resilience</a:t>
            </a:r>
          </a:p>
          <a:p>
            <a:pPr marL="285750" indent="-285750" defTabSz="1097530">
              <a:lnSpc>
                <a:spcPct val="110000"/>
              </a:lnSpc>
              <a:spcAft>
                <a:spcPts val="600"/>
              </a:spcAft>
              <a:buFont typeface="System Font Regular"/>
              <a:buChar char="–"/>
            </a:pPr>
            <a:r>
              <a:rPr lang="en-IN" sz="1400" b="1" dirty="0">
                <a:solidFill>
                  <a:srgbClr val="000000"/>
                </a:solidFill>
                <a:latin typeface="IBM Plex Sans Light"/>
                <a:ea typeface="IBM Plex Sans" charset="0"/>
                <a:cs typeface="IBM Plex Sans" charset="0"/>
              </a:rPr>
              <a:t>Sensitive information: </a:t>
            </a:r>
            <a:r>
              <a:rPr lang="en-IN" sz="1400" dirty="0">
                <a:solidFill>
                  <a:srgbClr val="000000"/>
                </a:solidFill>
                <a:latin typeface="IBM Plex Sans Light"/>
                <a:ea typeface="IBM Plex Sans" charset="0"/>
                <a:cs typeface="IBM Plex Sans" charset="0"/>
              </a:rPr>
              <a:t>Rising fraud and cyberattacks heightens need to p</a:t>
            </a:r>
            <a:r>
              <a:rPr lang="en-IN" sz="1400" dirty="0">
                <a:solidFill>
                  <a:srgbClr val="000000"/>
                </a:solidFill>
                <a:latin typeface="IBM Plex Sans Light"/>
              </a:rPr>
              <a:t>rotect data, identities and workloads across the hybrid cloud environments</a:t>
            </a:r>
            <a:endParaRPr lang="en-IN" sz="1400" dirty="0">
              <a:solidFill>
                <a:srgbClr val="000000"/>
              </a:solidFill>
              <a:latin typeface="IBM Plex Sans Light"/>
              <a:ea typeface="IBM Plex Sans" charset="0"/>
              <a:cs typeface="IBM Plex Sans" charset="0"/>
            </a:endParaRPr>
          </a:p>
          <a:p>
            <a:pPr marL="285750" indent="-285750" defTabSz="1097530">
              <a:lnSpc>
                <a:spcPct val="110000"/>
              </a:lnSpc>
              <a:spcAft>
                <a:spcPts val="600"/>
              </a:spcAft>
              <a:buFont typeface="System Font Regular"/>
              <a:buChar char="–"/>
            </a:pPr>
            <a:r>
              <a:rPr lang="en-IN" sz="1400" b="1" dirty="0">
                <a:solidFill>
                  <a:srgbClr val="000000"/>
                </a:solidFill>
                <a:latin typeface="IBM Plex Sans Light"/>
                <a:ea typeface="IBM Plex Sans" charset="0"/>
                <a:cs typeface="IBM Plex Sans" charset="0"/>
              </a:rPr>
              <a:t>Regulatory compliance:  </a:t>
            </a:r>
            <a:r>
              <a:rPr lang="en-IN" sz="1400" dirty="0">
                <a:solidFill>
                  <a:srgbClr val="000000"/>
                </a:solidFill>
                <a:latin typeface="IBM Plex Sans Light"/>
                <a:ea typeface="IBM Plex Sans" charset="0"/>
                <a:cs typeface="IBM Plex Sans" charset="0"/>
              </a:rPr>
              <a:t>The next systemic crisis might not be about finance but operational. Banks focus on improving the effectiveness and resilience of security programs </a:t>
            </a:r>
            <a:endParaRPr lang="en-IN" sz="1400" baseline="30000" dirty="0">
              <a:solidFill>
                <a:srgbClr val="000000"/>
              </a:solidFill>
              <a:latin typeface="IBM Plex Sans Light"/>
              <a:ea typeface="IBM Plex Sans" charset="0"/>
              <a:cs typeface="IBM Plex Sans" charset="0"/>
            </a:endParaRPr>
          </a:p>
          <a:p>
            <a:pPr defTabSz="1097530">
              <a:lnSpc>
                <a:spcPct val="110000"/>
              </a:lnSpc>
              <a:spcAft>
                <a:spcPts val="600"/>
              </a:spcAft>
            </a:pPr>
            <a:endParaRPr lang="en-IN" sz="1400" dirty="0">
              <a:solidFill>
                <a:srgbClr val="000000"/>
              </a:solidFill>
              <a:latin typeface="IBM Plex Sans Light"/>
              <a:ea typeface="IBM Plex Sans" charset="0"/>
              <a:cs typeface="IBM Plex Sans" charset="0"/>
            </a:endParaRPr>
          </a:p>
          <a:p>
            <a:pPr defTabSz="1097530">
              <a:lnSpc>
                <a:spcPct val="110000"/>
              </a:lnSpc>
              <a:spcAft>
                <a:spcPts val="600"/>
              </a:spcAft>
            </a:pPr>
            <a:r>
              <a:rPr lang="en-IN" sz="1400" b="1" dirty="0">
                <a:solidFill>
                  <a:srgbClr val="000000"/>
                </a:solidFill>
                <a:latin typeface="IBM Plex Sans Light"/>
                <a:ea typeface="IBM Plex Sans" charset="0"/>
                <a:cs typeface="IBM Plex Sans" charset="0"/>
              </a:rPr>
              <a:t>How financial institutions are responding to vulnerabilities?</a:t>
            </a:r>
          </a:p>
          <a:p>
            <a:pPr defTabSz="1097530">
              <a:lnSpc>
                <a:spcPct val="110000"/>
              </a:lnSpc>
              <a:spcAft>
                <a:spcPts val="600"/>
              </a:spcAft>
            </a:pPr>
            <a:r>
              <a:rPr lang="en-IN" sz="1400" dirty="0">
                <a:solidFill>
                  <a:srgbClr val="000000"/>
                </a:solidFill>
                <a:latin typeface="IBM Plex Sans Light"/>
                <a:ea typeface="IBM Plex Sans" charset="0"/>
                <a:cs typeface="IBM Plex Sans" charset="0"/>
              </a:rPr>
              <a:t>Financial institutions are revisiting their enterprise risk profile and deploying enhanced security capabilities within their walls and across their ecosystems. Geo-political instability is heightening risks of mass scale attacks, while interest for quantum-resistant cryptography gains momentum.</a:t>
            </a:r>
          </a:p>
        </p:txBody>
      </p:sp>
      <p:sp>
        <p:nvSpPr>
          <p:cNvPr id="26" name="TextBox 25">
            <a:extLst>
              <a:ext uri="{FF2B5EF4-FFF2-40B4-BE49-F238E27FC236}">
                <a16:creationId xmlns:a16="http://schemas.microsoft.com/office/drawing/2014/main" id="{1EE20242-F063-AF0F-C945-D414767BBA65}"/>
              </a:ext>
            </a:extLst>
          </p:cNvPr>
          <p:cNvSpPr txBox="1"/>
          <p:nvPr/>
        </p:nvSpPr>
        <p:spPr>
          <a:xfrm>
            <a:off x="3994410" y="5856298"/>
            <a:ext cx="6637014" cy="1931088"/>
          </a:xfrm>
          <a:prstGeom prst="rect">
            <a:avLst/>
          </a:prstGeom>
          <a:noFill/>
          <a:ln>
            <a:noFill/>
            <a:prstDash val="sysDot"/>
          </a:ln>
        </p:spPr>
        <p:txBody>
          <a:bodyPr wrap="square" lIns="0" tIns="0" rIns="0" bIns="0" rtlCol="0">
            <a:noAutofit/>
          </a:bodyPr>
          <a:lstStyle/>
          <a:p>
            <a:pPr defTabSz="1097530"/>
            <a:endParaRPr lang="en-US" sz="1100" b="1" dirty="0">
              <a:solidFill>
                <a:srgbClr val="82D0FF"/>
              </a:solidFill>
              <a:latin typeface="IBM Plex Sans Light"/>
            </a:endParaRPr>
          </a:p>
          <a:p>
            <a:pPr defTabSz="1097530"/>
            <a:r>
              <a:rPr lang="en-US" sz="2592" b="1" dirty="0">
                <a:solidFill>
                  <a:srgbClr val="82D0FF"/>
                </a:solidFill>
                <a:latin typeface="IBM Plex Sans Light"/>
              </a:rPr>
              <a:t>#1 investment priority</a:t>
            </a:r>
            <a:endParaRPr lang="en-US" sz="1400" dirty="0">
              <a:solidFill>
                <a:srgbClr val="82D0FF"/>
              </a:solidFill>
              <a:latin typeface="IBM Plex Sans Light"/>
            </a:endParaRPr>
          </a:p>
          <a:p>
            <a:pPr defTabSz="1097530"/>
            <a:r>
              <a:rPr lang="en-US" sz="1400" dirty="0">
                <a:solidFill>
                  <a:srgbClr val="000000"/>
                </a:solidFill>
                <a:latin typeface="IBM Plex Sans Light"/>
              </a:rPr>
              <a:t>to generate business value for CIOs/CTOs is a unified security and compliance control framework</a:t>
            </a:r>
            <a:r>
              <a:rPr lang="en-US" sz="1400" baseline="30000" dirty="0">
                <a:solidFill>
                  <a:srgbClr val="000000"/>
                </a:solidFill>
                <a:latin typeface="IBM Plex Sans Light"/>
              </a:rPr>
              <a:t>1</a:t>
            </a:r>
            <a:endParaRPr lang="en-US" sz="1400" dirty="0">
              <a:solidFill>
                <a:srgbClr val="000000"/>
              </a:solidFill>
              <a:latin typeface="IBM Plex Sans Light"/>
            </a:endParaRPr>
          </a:p>
          <a:p>
            <a:pPr defTabSz="1097530">
              <a:lnSpc>
                <a:spcPct val="110000"/>
              </a:lnSpc>
              <a:spcBef>
                <a:spcPts val="1200"/>
              </a:spcBef>
            </a:pPr>
            <a:r>
              <a:rPr lang="en-IN" sz="1400" dirty="0">
                <a:solidFill>
                  <a:srgbClr val="000000"/>
                </a:solidFill>
                <a:latin typeface="IBM Plex Sans Light"/>
                <a:ea typeface="IBM Plex Sans" charset="0"/>
                <a:cs typeface="IBM Plex Sans" charset="0"/>
              </a:rPr>
              <a:t>Frameworks and models such as </a:t>
            </a:r>
            <a:r>
              <a:rPr lang="en-IN" sz="1400" dirty="0">
                <a:latin typeface="IBM Plex Sans Light"/>
                <a:ea typeface="IBM Plex Sans" charset="0"/>
                <a:cs typeface="IBM Plex Sans" charset="0"/>
              </a:rPr>
              <a:t>zero trust, security-by-design, </a:t>
            </a:r>
            <a:r>
              <a:rPr lang="en-IN" sz="1400" dirty="0" err="1">
                <a:latin typeface="IBM Plex Sans Light"/>
                <a:ea typeface="IBM Plex Sans" charset="0"/>
                <a:cs typeface="IBM Plex Sans" charset="0"/>
              </a:rPr>
              <a:t>DevSecOps</a:t>
            </a:r>
            <a:r>
              <a:rPr lang="en-IN" sz="1400" dirty="0">
                <a:solidFill>
                  <a:srgbClr val="000000"/>
                </a:solidFill>
                <a:latin typeface="IBM Plex Sans Light"/>
                <a:ea typeface="IBM Plex Sans" charset="0"/>
                <a:cs typeface="IBM Plex Sans" charset="0"/>
              </a:rPr>
              <a:t>, and shared responsibility model are gaining traction.</a:t>
            </a:r>
          </a:p>
        </p:txBody>
      </p:sp>
      <p:sp>
        <p:nvSpPr>
          <p:cNvPr id="2" name="TextBox 1">
            <a:extLst>
              <a:ext uri="{FF2B5EF4-FFF2-40B4-BE49-F238E27FC236}">
                <a16:creationId xmlns:a16="http://schemas.microsoft.com/office/drawing/2014/main" id="{BD673A2A-7737-4DD4-EDA5-9BF78F7EC1C8}"/>
              </a:ext>
            </a:extLst>
          </p:cNvPr>
          <p:cNvSpPr txBox="1"/>
          <p:nvPr/>
        </p:nvSpPr>
        <p:spPr>
          <a:xfrm>
            <a:off x="1683327" y="5517573"/>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9" name="TextBox 8">
            <a:extLst>
              <a:ext uri="{FF2B5EF4-FFF2-40B4-BE49-F238E27FC236}">
                <a16:creationId xmlns:a16="http://schemas.microsoft.com/office/drawing/2014/main" id="{0CE257FC-3EE1-A9E5-28A8-A94261A3EBBE}"/>
              </a:ext>
            </a:extLst>
          </p:cNvPr>
          <p:cNvSpPr txBox="1"/>
          <p:nvPr/>
        </p:nvSpPr>
        <p:spPr>
          <a:xfrm>
            <a:off x="11282770" y="868680"/>
            <a:ext cx="3068825" cy="2893100"/>
          </a:xfrm>
          <a:prstGeom prst="rect">
            <a:avLst/>
          </a:prstGeom>
          <a:noFill/>
        </p:spPr>
        <p:txBody>
          <a:bodyPr wrap="square" lIns="0" t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Banks technology-led initiatives are focused on “building blocks” toward hybrid cloud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kern="0" dirty="0">
              <a:solidFill>
                <a:srgbClr val="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GB" sz="5400" spc="-250" dirty="0">
                <a:solidFill>
                  <a:srgbClr val="82D0FF"/>
                </a:solidFill>
                <a:latin typeface="+mj-lt"/>
              </a:rPr>
              <a:t>45% </a:t>
            </a:r>
          </a:p>
          <a:p>
            <a:pPr marL="0" marR="0" lvl="0" indent="0" defTabSz="914400" eaLnBrk="1" fontAlgn="auto" latinLnBrk="0" hangingPunct="1">
              <a:lnSpc>
                <a:spcPct val="100000"/>
              </a:lnSpc>
              <a:spcBef>
                <a:spcPts val="0"/>
              </a:spcBef>
              <a:spcAft>
                <a:spcPts val="0"/>
              </a:spcAft>
              <a:buClrTx/>
              <a:buSzTx/>
              <a:buFontTx/>
              <a:buNone/>
              <a:tabLst/>
              <a:defRPr/>
            </a:pPr>
            <a:r>
              <a:rPr lang="en-GB" sz="1400" dirty="0"/>
              <a:t>prioritize a unified security and control framework</a:t>
            </a:r>
            <a:r>
              <a:rPr lang="en-GB" sz="1400" baseline="30000" dirty="0">
                <a:hlinkClick r:id="rId3"/>
              </a:rPr>
              <a:t>2</a:t>
            </a:r>
            <a:endParaRPr lang="en-GB" sz="1400" baseline="30000" dirty="0"/>
          </a:p>
        </p:txBody>
      </p:sp>
      <p:sp>
        <p:nvSpPr>
          <p:cNvPr id="8" name="TextBox 7">
            <a:extLst>
              <a:ext uri="{FF2B5EF4-FFF2-40B4-BE49-F238E27FC236}">
                <a16:creationId xmlns:a16="http://schemas.microsoft.com/office/drawing/2014/main" id="{76FEC738-88D4-5084-CC58-15918CA26251}"/>
              </a:ext>
            </a:extLst>
          </p:cNvPr>
          <p:cNvSpPr txBox="1"/>
          <p:nvPr/>
        </p:nvSpPr>
        <p:spPr>
          <a:xfrm>
            <a:off x="457200" y="6929979"/>
            <a:ext cx="2971800" cy="698127"/>
          </a:xfrm>
          <a:prstGeom prst="rect">
            <a:avLst/>
          </a:prstGeom>
          <a:noFill/>
        </p:spPr>
        <p:txBody>
          <a:bodyPr wrap="square" lIns="0" tIns="0" rIns="0" bIns="0" rtlCol="0" anchor="t">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4"/>
              </a:rPr>
              <a:t>Security, the cost of data breaches, and AI for Banking and Financial Markets</a:t>
            </a:r>
            <a:endParaRPr lang="en-US" sz="1200" dirty="0">
              <a:latin typeface="IBM Plex Sans Light" panose="020B0403050203000203" pitchFamily="34" charset="0"/>
              <a:ea typeface="IBM Plex Sans" charset="0"/>
              <a:cs typeface="IBM Plex Sans" charset="0"/>
            </a:endParaRP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5"/>
              </a:rPr>
              <a:t>Cost of a data breach report 2023</a:t>
            </a:r>
            <a:endParaRPr lang="en-US" sz="1200" dirty="0">
              <a:latin typeface="IBM Plex Sans Light" panose="020B0403050203000203" pitchFamily="34" charset="0"/>
              <a:ea typeface="IBM Plex Sans" charset="0"/>
              <a:cs typeface="IBM Plex Sans" charset="0"/>
            </a:endParaRPr>
          </a:p>
          <a:p>
            <a:pPr marL="171450" indent="-171450" algn="l">
              <a:lnSpc>
                <a:spcPct val="110000"/>
              </a:lnSpc>
              <a:spcAft>
                <a:spcPts val="300"/>
              </a:spcAft>
              <a:buFont typeface="Arial" panose="020B0604020202020204" pitchFamily="34" charset="0"/>
              <a:buChar char="•"/>
            </a:pPr>
            <a:endParaRPr lang="en-US" sz="1200" dirty="0">
              <a:latin typeface="IBM Plex Sans Light" panose="020B0403050203000203" pitchFamily="34" charset="0"/>
              <a:ea typeface="IBM Plex Sans" charset="0"/>
              <a:cs typeface="IBM Plex Sans" charset="0"/>
            </a:endParaRPr>
          </a:p>
        </p:txBody>
      </p:sp>
      <p:cxnSp>
        <p:nvCxnSpPr>
          <p:cNvPr id="5" name="Straight Connector 4">
            <a:extLst>
              <a:ext uri="{FF2B5EF4-FFF2-40B4-BE49-F238E27FC236}">
                <a16:creationId xmlns:a16="http://schemas.microsoft.com/office/drawing/2014/main" id="{AEBE66B5-A914-F049-C77E-D0471C7C35A1}"/>
              </a:ext>
            </a:extLst>
          </p:cNvPr>
          <p:cNvCxnSpPr>
            <a:cxnSpLocks/>
          </p:cNvCxnSpPr>
          <p:nvPr/>
        </p:nvCxnSpPr>
        <p:spPr>
          <a:xfrm>
            <a:off x="11037347" y="533400"/>
            <a:ext cx="0" cy="71827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grpSp>
        <p:nvGrpSpPr>
          <p:cNvPr id="10" name="Group 9">
            <a:extLst>
              <a:ext uri="{FF2B5EF4-FFF2-40B4-BE49-F238E27FC236}">
                <a16:creationId xmlns:a16="http://schemas.microsoft.com/office/drawing/2014/main" id="{4C7E306A-355A-871C-BC99-8BB638292D23}"/>
              </a:ext>
            </a:extLst>
          </p:cNvPr>
          <p:cNvGrpSpPr/>
          <p:nvPr/>
        </p:nvGrpSpPr>
        <p:grpSpPr>
          <a:xfrm>
            <a:off x="12931553" y="319424"/>
            <a:ext cx="1173393" cy="135875"/>
            <a:chOff x="12931553" y="319424"/>
            <a:chExt cx="1173393" cy="135875"/>
          </a:xfrm>
        </p:grpSpPr>
        <p:sp>
          <p:nvSpPr>
            <p:cNvPr id="11" name="TextBox 10">
              <a:extLst>
                <a:ext uri="{FF2B5EF4-FFF2-40B4-BE49-F238E27FC236}">
                  <a16:creationId xmlns:a16="http://schemas.microsoft.com/office/drawing/2014/main" id="{E2F5F131-7F83-85E2-B008-03DB0AABD306}"/>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2" name="Picture 11">
              <a:extLst>
                <a:ext uri="{FF2B5EF4-FFF2-40B4-BE49-F238E27FC236}">
                  <a16:creationId xmlns:a16="http://schemas.microsoft.com/office/drawing/2014/main" id="{6E88E5B5-5634-C22C-748B-3D60BE629326}"/>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18564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D3853A-E91F-5C38-A63C-66C255576265}"/>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lang="en-US" sz="3600" dirty="0">
                <a:latin typeface="IBM Plex Sans ExtLt"/>
              </a:rPr>
              <a:t>Open innovation &amp; ecosystems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4" name="TextBox 3">
            <a:extLst>
              <a:ext uri="{FF2B5EF4-FFF2-40B4-BE49-F238E27FC236}">
                <a16:creationId xmlns:a16="http://schemas.microsoft.com/office/drawing/2014/main" id="{B8E8DEC5-9B62-1051-C0CD-8B69B7E4FEE8}"/>
              </a:ext>
            </a:extLst>
          </p:cNvPr>
          <p:cNvSpPr txBox="1"/>
          <p:nvPr/>
        </p:nvSpPr>
        <p:spPr>
          <a:xfrm>
            <a:off x="3901793" y="868680"/>
            <a:ext cx="6807529" cy="6801862"/>
          </a:xfrm>
          <a:prstGeom prst="rect">
            <a:avLst/>
          </a:prstGeom>
          <a:noFill/>
          <a:ln>
            <a:noFill/>
            <a:prstDash val="dash"/>
          </a:ln>
        </p:spPr>
        <p:txBody>
          <a:bodyPr wrap="square">
            <a:spAutoFit/>
          </a:bodyPr>
          <a:lstStyle/>
          <a:p>
            <a:pPr>
              <a:spcAft>
                <a:spcPts val="1200"/>
              </a:spcAft>
            </a:pPr>
            <a:r>
              <a:rPr lang="en-US" sz="1400" b="1" dirty="0">
                <a:latin typeface="IBM Plex Sans" panose="020B0503050203000203" pitchFamily="34" charset="0"/>
              </a:rPr>
              <a:t>How financial institutions are entering into ecosystems?</a:t>
            </a:r>
          </a:p>
          <a:p>
            <a:pPr>
              <a:spcAft>
                <a:spcPts val="1200"/>
              </a:spcAft>
            </a:pPr>
            <a:r>
              <a:rPr lang="en-US" sz="1400" dirty="0"/>
              <a:t>Financial institutions are expanding into wider range of industries like consumer products, healthcare, education, and many others to embed financial services with APIs. However, incumbents are taking a two-pronged approach towards ecosystems and platform business models</a:t>
            </a:r>
          </a:p>
          <a:p>
            <a:pPr marL="342900" indent="-342900">
              <a:spcAft>
                <a:spcPts val="1200"/>
              </a:spcAft>
              <a:buFont typeface="+mj-lt"/>
              <a:buAutoNum type="arabicPeriod"/>
            </a:pPr>
            <a:r>
              <a:rPr lang="en-US" sz="1400" dirty="0"/>
              <a:t>Joining existing platform orchestrators to prevent commoditization and source insights to develop new products and services.</a:t>
            </a:r>
          </a:p>
          <a:p>
            <a:pPr marL="342900" indent="-342900">
              <a:spcAft>
                <a:spcPts val="1200"/>
              </a:spcAft>
              <a:buFont typeface="+mj-lt"/>
              <a:buAutoNum type="arabicPeriod"/>
            </a:pPr>
            <a:r>
              <a:rPr lang="en-US" sz="1400" dirty="0"/>
              <a:t>Creating their own interconnected ecosystems in specific markets, using their unique strengths to offer tailored services.</a:t>
            </a:r>
          </a:p>
          <a:p>
            <a:pPr>
              <a:spcAft>
                <a:spcPts val="1200"/>
              </a:spcAft>
            </a:pPr>
            <a:endParaRPr lang="en-US" sz="1400" b="1" dirty="0">
              <a:latin typeface="IBM Plex Sans" panose="020B0503050203000203" pitchFamily="34" charset="0"/>
            </a:endParaRPr>
          </a:p>
          <a:p>
            <a:pPr>
              <a:spcAft>
                <a:spcPts val="1200"/>
              </a:spcAft>
            </a:pPr>
            <a:r>
              <a:rPr lang="en-US" sz="1400" b="1" dirty="0">
                <a:latin typeface="IBM Plex Sans" panose="020B0503050203000203" pitchFamily="34" charset="0"/>
              </a:rPr>
              <a:t>The role of open innovation:</a:t>
            </a:r>
          </a:p>
          <a:p>
            <a:pPr>
              <a:spcAft>
                <a:spcPts val="1200"/>
              </a:spcAft>
            </a:pPr>
            <a:r>
              <a:rPr lang="en-US" sz="1400" dirty="0"/>
              <a:t>Regulatory and customer pressure to improve financial inclusion and convenience are driving financial institutions towards partnerships and open innovation. </a:t>
            </a:r>
          </a:p>
          <a:p>
            <a:pPr>
              <a:spcAft>
                <a:spcPts val="1200"/>
              </a:spcAft>
            </a:pPr>
            <a:r>
              <a:rPr lang="en-US" sz="1400" dirty="0"/>
              <a:t>Enhanced customer experience, access to new markets and technologies, optimized costs, and improved competitiveness are a few benefits of open innovation. </a:t>
            </a:r>
          </a:p>
          <a:p>
            <a:pPr>
              <a:spcAft>
                <a:spcPts val="1200"/>
              </a:spcAft>
            </a:pPr>
            <a:r>
              <a:rPr lang="en-US" sz="1400" dirty="0"/>
              <a:t>Open banking is a safe, secure modular interaction framework that allow users to share their financial data with trusted third parties, will enable these ecosystems to succeed.</a:t>
            </a:r>
          </a:p>
          <a:p>
            <a:pPr>
              <a:spcAft>
                <a:spcPts val="1200"/>
              </a:spcAft>
            </a:pPr>
            <a:r>
              <a:rPr lang="en-US" sz="1400" dirty="0"/>
              <a:t>Recently, European union has proposed Third Payment Service Directive (PSD 3), that improves functioning of open banking (a form of open innovation) and enhances control to citizens over data access.</a:t>
            </a:r>
            <a:r>
              <a:rPr lang="en-US" sz="1400" baseline="30000" dirty="0"/>
              <a:t>1</a:t>
            </a:r>
            <a:endParaRPr lang="en-US" sz="1400" dirty="0"/>
          </a:p>
          <a:p>
            <a:pPr>
              <a:spcAft>
                <a:spcPts val="1200"/>
              </a:spcAft>
            </a:pPr>
            <a:r>
              <a:rPr lang="en-US" sz="1400" dirty="0"/>
              <a:t>API Marketplaces, collaboration with fintech start-ups, and accelerator programs are few other ways through which financial institutions are leveraging open innovation. </a:t>
            </a:r>
          </a:p>
        </p:txBody>
      </p:sp>
      <p:sp>
        <p:nvSpPr>
          <p:cNvPr id="9" name="TextBox 8">
            <a:extLst>
              <a:ext uri="{FF2B5EF4-FFF2-40B4-BE49-F238E27FC236}">
                <a16:creationId xmlns:a16="http://schemas.microsoft.com/office/drawing/2014/main" id="{5678D834-E70E-80F6-1B34-201AB3F5C5B3}"/>
              </a:ext>
            </a:extLst>
          </p:cNvPr>
          <p:cNvSpPr txBox="1"/>
          <p:nvPr/>
        </p:nvSpPr>
        <p:spPr>
          <a:xfrm>
            <a:off x="491319" y="5800299"/>
            <a:ext cx="0" cy="0"/>
          </a:xfrm>
          <a:prstGeom prst="rect">
            <a:avLst/>
          </a:prstGeom>
          <a:noFill/>
        </p:spPr>
        <p:txBody>
          <a:bodyPr wrap="none" lIns="0" tIns="0" rIns="0" bIns="0" rtlCol="0">
            <a:noAutofit/>
          </a:bodyPr>
          <a:lstStyle/>
          <a:p>
            <a:pPr algn="l">
              <a:lnSpc>
                <a:spcPct val="110000"/>
              </a:lnSpc>
              <a:spcBef>
                <a:spcPts val="1800"/>
              </a:spcBef>
            </a:pPr>
            <a:endParaRPr lang="en-US" sz="1800" dirty="0">
              <a:solidFill>
                <a:schemeClr val="tx1"/>
              </a:solidFill>
              <a:latin typeface="+mn-lt"/>
              <a:ea typeface="IBM Plex Sans" charset="0"/>
              <a:cs typeface="IBM Plex Sans" charset="0"/>
            </a:endParaRPr>
          </a:p>
        </p:txBody>
      </p:sp>
      <p:pic>
        <p:nvPicPr>
          <p:cNvPr id="10" name="Picture 9">
            <a:hlinkClick r:id="rId3"/>
            <a:extLst>
              <a:ext uri="{FF2B5EF4-FFF2-40B4-BE49-F238E27FC236}">
                <a16:creationId xmlns:a16="http://schemas.microsoft.com/office/drawing/2014/main" id="{08BE62CB-5C39-4C4E-CE40-1E2814B48290}"/>
              </a:ext>
            </a:extLst>
          </p:cNvPr>
          <p:cNvPicPr>
            <a:picLocks noChangeAspect="1"/>
          </p:cNvPicPr>
          <p:nvPr/>
        </p:nvPicPr>
        <p:blipFill>
          <a:blip r:embed="rId4"/>
          <a:stretch>
            <a:fillRect/>
          </a:stretch>
        </p:blipFill>
        <p:spPr>
          <a:xfrm>
            <a:off x="11212470" y="4514904"/>
            <a:ext cx="3159741" cy="2986942"/>
          </a:xfrm>
          <a:prstGeom prst="rect">
            <a:avLst/>
          </a:prstGeom>
        </p:spPr>
      </p:pic>
      <p:sp>
        <p:nvSpPr>
          <p:cNvPr id="2" name="TextBox 1">
            <a:extLst>
              <a:ext uri="{FF2B5EF4-FFF2-40B4-BE49-F238E27FC236}">
                <a16:creationId xmlns:a16="http://schemas.microsoft.com/office/drawing/2014/main" id="{A6A4A550-F011-ABFE-B10C-F063F630C735}"/>
              </a:ext>
            </a:extLst>
          </p:cNvPr>
          <p:cNvSpPr txBox="1"/>
          <p:nvPr/>
        </p:nvSpPr>
        <p:spPr>
          <a:xfrm>
            <a:off x="457200" y="7111702"/>
            <a:ext cx="2971800" cy="698127"/>
          </a:xfrm>
          <a:prstGeom prst="rect">
            <a:avLst/>
          </a:prstGeom>
          <a:noFill/>
        </p:spPr>
        <p:txBody>
          <a:bodyPr wrap="square" lIns="0" tIns="0" rIns="0" bIns="0" rtlCol="0" anchor="t">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3"/>
              </a:rPr>
              <a:t>Embedded finance: Creating the everywhere, everyday bank</a:t>
            </a:r>
            <a:endParaRPr lang="en-US" sz="1200" dirty="0">
              <a:solidFill>
                <a:schemeClr val="tx1"/>
              </a:solidFill>
              <a:latin typeface="IBM Plex Sans Light" panose="020B0403050203000203" pitchFamily="34" charset="0"/>
              <a:ea typeface="IBM Plex Sans" charset="0"/>
              <a:cs typeface="IBM Plex Sans" charset="0"/>
            </a:endParaRPr>
          </a:p>
        </p:txBody>
      </p:sp>
      <p:cxnSp>
        <p:nvCxnSpPr>
          <p:cNvPr id="8" name="Straight Connector 7">
            <a:extLst>
              <a:ext uri="{FF2B5EF4-FFF2-40B4-BE49-F238E27FC236}">
                <a16:creationId xmlns:a16="http://schemas.microsoft.com/office/drawing/2014/main" id="{B5AA5981-5705-0733-7CEA-7F8DFC3BC237}"/>
              </a:ext>
            </a:extLst>
          </p:cNvPr>
          <p:cNvCxnSpPr>
            <a:cxnSpLocks/>
          </p:cNvCxnSpPr>
          <p:nvPr/>
        </p:nvCxnSpPr>
        <p:spPr>
          <a:xfrm>
            <a:off x="11037347" y="533400"/>
            <a:ext cx="0" cy="71827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3E85C81E-E9F2-E2DD-329E-07DA0AF084A8}"/>
              </a:ext>
            </a:extLst>
          </p:cNvPr>
          <p:cNvSpPr txBox="1"/>
          <p:nvPr/>
        </p:nvSpPr>
        <p:spPr>
          <a:xfrm>
            <a:off x="11263269" y="868680"/>
            <a:ext cx="2964796" cy="701731"/>
          </a:xfrm>
          <a:prstGeom prst="rect">
            <a:avLst/>
          </a:prstGeom>
          <a:noFill/>
        </p:spPr>
        <p:txBody>
          <a:bodyPr wrap="square" lIns="0" tIns="0" rIns="109728" bIns="54864" rtlCol="0" anchor="t">
            <a:spAutoFit/>
          </a:bodyPr>
          <a:lstStyle/>
          <a:p>
            <a:pPr>
              <a:defRPr/>
            </a:pPr>
            <a:r>
              <a:rPr lang="en-US" sz="1400" b="1" dirty="0">
                <a:latin typeface="IBM Plex Sans ExtLt"/>
              </a:rPr>
              <a:t>Top 5 non-financial ecosystems that seem promising for financial institutions</a:t>
            </a:r>
            <a:r>
              <a:rPr lang="en-US" sz="1400" b="1" baseline="30000" dirty="0">
                <a:latin typeface="IBM Plex Sans ExtLt"/>
                <a:hlinkClick r:id="rId3"/>
              </a:rPr>
              <a:t>2</a:t>
            </a:r>
            <a:endParaRPr lang="en-US" sz="1400" b="1" baseline="30000" dirty="0">
              <a:latin typeface="IBM Plex Sans ExtLt"/>
            </a:endParaRPr>
          </a:p>
        </p:txBody>
      </p:sp>
      <p:sp>
        <p:nvSpPr>
          <p:cNvPr id="14" name="TextBox 13">
            <a:extLst>
              <a:ext uri="{FF2B5EF4-FFF2-40B4-BE49-F238E27FC236}">
                <a16:creationId xmlns:a16="http://schemas.microsoft.com/office/drawing/2014/main" id="{CC69D3CB-5A2D-35BD-F043-802F39392E7E}"/>
              </a:ext>
            </a:extLst>
          </p:cNvPr>
          <p:cNvSpPr txBox="1"/>
          <p:nvPr/>
        </p:nvSpPr>
        <p:spPr>
          <a:xfrm>
            <a:off x="11265409" y="1616304"/>
            <a:ext cx="280415" cy="553872"/>
          </a:xfrm>
          <a:prstGeom prst="rect">
            <a:avLst/>
          </a:prstGeom>
          <a:noFill/>
        </p:spPr>
        <p:txBody>
          <a:bodyPr wrap="square" lIns="0" tIns="0" rIns="0" bIns="0" rtlCol="0">
            <a:noAutofit/>
          </a:bodyPr>
          <a:lstStyle/>
          <a:p>
            <a:pPr>
              <a:lnSpc>
                <a:spcPct val="110000"/>
              </a:lnSpc>
              <a:spcBef>
                <a:spcPts val="1800"/>
              </a:spcBef>
              <a:defRPr/>
            </a:pPr>
            <a:r>
              <a:rPr kumimoji="0" lang="en-US" sz="3200" i="0" u="none" strike="noStrike" kern="1200" cap="none" spc="-250" normalizeH="0" noProof="0" dirty="0">
                <a:ln>
                  <a:noFill/>
                </a:ln>
                <a:solidFill>
                  <a:srgbClr val="82D0FF"/>
                </a:solidFill>
                <a:effectLst/>
                <a:uLnTx/>
                <a:uFillTx/>
                <a:latin typeface="+mj-lt"/>
                <a:ea typeface="IBM Plex Sans" charset="0"/>
                <a:cs typeface="IBM Plex Sans" charset="0"/>
              </a:rPr>
              <a:t>1</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15" name="TextBox 14">
            <a:extLst>
              <a:ext uri="{FF2B5EF4-FFF2-40B4-BE49-F238E27FC236}">
                <a16:creationId xmlns:a16="http://schemas.microsoft.com/office/drawing/2014/main" id="{AB5AEBFE-0D8F-794C-1C82-01752518823E}"/>
              </a:ext>
            </a:extLst>
          </p:cNvPr>
          <p:cNvSpPr txBox="1"/>
          <p:nvPr/>
        </p:nvSpPr>
        <p:spPr>
          <a:xfrm>
            <a:off x="11265409" y="2142311"/>
            <a:ext cx="280415" cy="553872"/>
          </a:xfrm>
          <a:prstGeom prst="rect">
            <a:avLst/>
          </a:prstGeom>
          <a:noFill/>
        </p:spPr>
        <p:txBody>
          <a:bodyPr wrap="square" lIns="0" tIns="0" rIns="0" bIns="0" rtlCol="0">
            <a:noAutofit/>
          </a:bodyPr>
          <a:lstStyle/>
          <a:p>
            <a:pPr>
              <a:lnSpc>
                <a:spcPct val="110000"/>
              </a:lnSpc>
              <a:spcBef>
                <a:spcPts val="1800"/>
              </a:spcBef>
              <a:defRPr/>
            </a:pPr>
            <a:r>
              <a:rPr kumimoji="0" lang="en-US" sz="3200" i="0" u="none" strike="noStrike" kern="1200" cap="none" spc="-250" normalizeH="0" noProof="0" dirty="0">
                <a:ln>
                  <a:noFill/>
                </a:ln>
                <a:solidFill>
                  <a:srgbClr val="82D0FF"/>
                </a:solidFill>
                <a:effectLst/>
                <a:uLnTx/>
                <a:uFillTx/>
                <a:latin typeface="+mj-lt"/>
                <a:ea typeface="IBM Plex Sans" charset="0"/>
                <a:cs typeface="IBM Plex Sans" charset="0"/>
              </a:rPr>
              <a:t>2</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16" name="TextBox 15">
            <a:extLst>
              <a:ext uri="{FF2B5EF4-FFF2-40B4-BE49-F238E27FC236}">
                <a16:creationId xmlns:a16="http://schemas.microsoft.com/office/drawing/2014/main" id="{06268838-774E-09A2-CF45-B5D353F5AEB9}"/>
              </a:ext>
            </a:extLst>
          </p:cNvPr>
          <p:cNvSpPr txBox="1"/>
          <p:nvPr/>
        </p:nvSpPr>
        <p:spPr>
          <a:xfrm>
            <a:off x="11668724" y="1754741"/>
            <a:ext cx="2000071" cy="276999"/>
          </a:xfrm>
          <a:prstGeom prst="rect">
            <a:avLst/>
          </a:prstGeom>
          <a:noFill/>
        </p:spPr>
        <p:txBody>
          <a:bodyPr wrap="square" lIns="0" rtlCol="0">
            <a:spAutoFit/>
          </a:bodyPr>
          <a:lstStyle/>
          <a:p>
            <a:r>
              <a:rPr lang="en-US" sz="1200" dirty="0"/>
              <a:t>Consumer industry</a:t>
            </a:r>
            <a:endParaRPr lang="en-IN" sz="1200" dirty="0"/>
          </a:p>
        </p:txBody>
      </p:sp>
      <p:sp>
        <p:nvSpPr>
          <p:cNvPr id="17" name="TextBox 16">
            <a:extLst>
              <a:ext uri="{FF2B5EF4-FFF2-40B4-BE49-F238E27FC236}">
                <a16:creationId xmlns:a16="http://schemas.microsoft.com/office/drawing/2014/main" id="{71EF1166-23DF-9743-1CFE-F9F960083BC5}"/>
              </a:ext>
            </a:extLst>
          </p:cNvPr>
          <p:cNvSpPr txBox="1"/>
          <p:nvPr/>
        </p:nvSpPr>
        <p:spPr>
          <a:xfrm>
            <a:off x="11668724" y="2287277"/>
            <a:ext cx="2559340" cy="276999"/>
          </a:xfrm>
          <a:prstGeom prst="rect">
            <a:avLst/>
          </a:prstGeom>
          <a:noFill/>
        </p:spPr>
        <p:txBody>
          <a:bodyPr wrap="square" lIns="0" rtlCol="0">
            <a:spAutoFit/>
          </a:bodyPr>
          <a:lstStyle/>
          <a:p>
            <a:r>
              <a:rPr lang="en-US" sz="1200" dirty="0"/>
              <a:t>Manufacturing/Industrial products</a:t>
            </a:r>
            <a:endParaRPr lang="en-IN" sz="1200" dirty="0"/>
          </a:p>
        </p:txBody>
      </p:sp>
      <p:sp>
        <p:nvSpPr>
          <p:cNvPr id="18" name="TextBox 17">
            <a:extLst>
              <a:ext uri="{FF2B5EF4-FFF2-40B4-BE49-F238E27FC236}">
                <a16:creationId xmlns:a16="http://schemas.microsoft.com/office/drawing/2014/main" id="{8813264B-3F43-0DEE-8825-403C60CB09BA}"/>
              </a:ext>
            </a:extLst>
          </p:cNvPr>
          <p:cNvSpPr txBox="1"/>
          <p:nvPr/>
        </p:nvSpPr>
        <p:spPr>
          <a:xfrm>
            <a:off x="11265409" y="2668318"/>
            <a:ext cx="280415" cy="553872"/>
          </a:xfrm>
          <a:prstGeom prst="rect">
            <a:avLst/>
          </a:prstGeom>
          <a:noFill/>
        </p:spPr>
        <p:txBody>
          <a:bodyPr wrap="square" lIns="0" tIns="0" rIns="0" bIns="0" rtlCol="0">
            <a:noAutofit/>
          </a:bodyPr>
          <a:lstStyle/>
          <a:p>
            <a:pPr>
              <a:lnSpc>
                <a:spcPct val="110000"/>
              </a:lnSpc>
              <a:spcBef>
                <a:spcPts val="1800"/>
              </a:spcBef>
              <a:defRPr/>
            </a:pPr>
            <a:r>
              <a:rPr kumimoji="0" lang="en-US" sz="3200" i="0" u="none" strike="noStrike" kern="1200" cap="none" spc="-250" normalizeH="0" noProof="0" dirty="0">
                <a:ln>
                  <a:noFill/>
                </a:ln>
                <a:solidFill>
                  <a:srgbClr val="82D0FF"/>
                </a:solidFill>
                <a:effectLst/>
                <a:uLnTx/>
                <a:uFillTx/>
                <a:latin typeface="+mj-lt"/>
                <a:ea typeface="IBM Plex Sans" charset="0"/>
                <a:cs typeface="IBM Plex Sans" charset="0"/>
              </a:rPr>
              <a:t>3</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19" name="TextBox 18">
            <a:extLst>
              <a:ext uri="{FF2B5EF4-FFF2-40B4-BE49-F238E27FC236}">
                <a16:creationId xmlns:a16="http://schemas.microsoft.com/office/drawing/2014/main" id="{4FBBC92B-F249-0AF9-54F0-460B11BCDF6C}"/>
              </a:ext>
            </a:extLst>
          </p:cNvPr>
          <p:cNvSpPr txBox="1"/>
          <p:nvPr/>
        </p:nvSpPr>
        <p:spPr>
          <a:xfrm>
            <a:off x="11668724" y="2796293"/>
            <a:ext cx="2559340" cy="276999"/>
          </a:xfrm>
          <a:prstGeom prst="rect">
            <a:avLst/>
          </a:prstGeom>
          <a:noFill/>
        </p:spPr>
        <p:txBody>
          <a:bodyPr wrap="square" lIns="0" rtlCol="0">
            <a:spAutoFit/>
          </a:bodyPr>
          <a:lstStyle/>
          <a:p>
            <a:r>
              <a:rPr lang="en-US" sz="1200" dirty="0"/>
              <a:t>Healthcare</a:t>
            </a:r>
            <a:endParaRPr lang="en-IN" sz="1200" dirty="0"/>
          </a:p>
        </p:txBody>
      </p:sp>
      <p:sp>
        <p:nvSpPr>
          <p:cNvPr id="20" name="TextBox 19">
            <a:extLst>
              <a:ext uri="{FF2B5EF4-FFF2-40B4-BE49-F238E27FC236}">
                <a16:creationId xmlns:a16="http://schemas.microsoft.com/office/drawing/2014/main" id="{BE3C25D7-A847-B190-1409-7E4A6F9307F1}"/>
              </a:ext>
            </a:extLst>
          </p:cNvPr>
          <p:cNvSpPr txBox="1"/>
          <p:nvPr/>
        </p:nvSpPr>
        <p:spPr>
          <a:xfrm>
            <a:off x="11265409" y="3194325"/>
            <a:ext cx="280415" cy="553872"/>
          </a:xfrm>
          <a:prstGeom prst="rect">
            <a:avLst/>
          </a:prstGeom>
          <a:noFill/>
        </p:spPr>
        <p:txBody>
          <a:bodyPr wrap="square" lIns="0" tIns="0" rIns="0" bIns="0" rtlCol="0">
            <a:noAutofit/>
          </a:bodyPr>
          <a:lstStyle/>
          <a:p>
            <a:pPr>
              <a:lnSpc>
                <a:spcPct val="110000"/>
              </a:lnSpc>
              <a:spcBef>
                <a:spcPts val="1800"/>
              </a:spcBef>
              <a:defRPr/>
            </a:pPr>
            <a:r>
              <a:rPr kumimoji="0" lang="en-US" sz="3200" i="0" u="none" strike="noStrike" kern="1200" cap="none" spc="-250" normalizeH="0" noProof="0" dirty="0">
                <a:ln>
                  <a:noFill/>
                </a:ln>
                <a:solidFill>
                  <a:srgbClr val="82D0FF"/>
                </a:solidFill>
                <a:effectLst/>
                <a:uLnTx/>
                <a:uFillTx/>
                <a:latin typeface="+mj-lt"/>
                <a:ea typeface="IBM Plex Sans" charset="0"/>
                <a:cs typeface="IBM Plex Sans" charset="0"/>
              </a:rPr>
              <a:t>4</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21" name="TextBox 20">
            <a:extLst>
              <a:ext uri="{FF2B5EF4-FFF2-40B4-BE49-F238E27FC236}">
                <a16:creationId xmlns:a16="http://schemas.microsoft.com/office/drawing/2014/main" id="{D51CCF7A-312D-4232-48DC-3427E432D683}"/>
              </a:ext>
            </a:extLst>
          </p:cNvPr>
          <p:cNvSpPr txBox="1"/>
          <p:nvPr/>
        </p:nvSpPr>
        <p:spPr>
          <a:xfrm>
            <a:off x="11668724" y="3317501"/>
            <a:ext cx="2559340" cy="276999"/>
          </a:xfrm>
          <a:prstGeom prst="rect">
            <a:avLst/>
          </a:prstGeom>
          <a:noFill/>
        </p:spPr>
        <p:txBody>
          <a:bodyPr wrap="square" lIns="0" rtlCol="0">
            <a:spAutoFit/>
          </a:bodyPr>
          <a:lstStyle/>
          <a:p>
            <a:r>
              <a:rPr lang="en-US" sz="1200" dirty="0"/>
              <a:t>Education</a:t>
            </a:r>
            <a:endParaRPr lang="en-IN" sz="1200" dirty="0"/>
          </a:p>
        </p:txBody>
      </p:sp>
      <p:sp>
        <p:nvSpPr>
          <p:cNvPr id="22" name="TextBox 21">
            <a:extLst>
              <a:ext uri="{FF2B5EF4-FFF2-40B4-BE49-F238E27FC236}">
                <a16:creationId xmlns:a16="http://schemas.microsoft.com/office/drawing/2014/main" id="{1ED42B23-CF9C-F5B2-B24D-6D79484859C4}"/>
              </a:ext>
            </a:extLst>
          </p:cNvPr>
          <p:cNvSpPr txBox="1"/>
          <p:nvPr/>
        </p:nvSpPr>
        <p:spPr>
          <a:xfrm>
            <a:off x="11265409" y="3720331"/>
            <a:ext cx="280415" cy="553872"/>
          </a:xfrm>
          <a:prstGeom prst="rect">
            <a:avLst/>
          </a:prstGeom>
          <a:noFill/>
        </p:spPr>
        <p:txBody>
          <a:bodyPr wrap="square" lIns="0" tIns="0" rIns="0" bIns="0" rtlCol="0">
            <a:noAutofit/>
          </a:bodyPr>
          <a:lstStyle/>
          <a:p>
            <a:pPr>
              <a:lnSpc>
                <a:spcPct val="110000"/>
              </a:lnSpc>
              <a:spcBef>
                <a:spcPts val="1800"/>
              </a:spcBef>
              <a:defRPr/>
            </a:pPr>
            <a:r>
              <a:rPr kumimoji="0" lang="en-US" sz="3200" i="0" u="none" strike="noStrike" kern="1200" cap="none" spc="-250" normalizeH="0" noProof="0" dirty="0">
                <a:ln>
                  <a:noFill/>
                </a:ln>
                <a:solidFill>
                  <a:srgbClr val="82D0FF"/>
                </a:solidFill>
                <a:effectLst/>
                <a:uLnTx/>
                <a:uFillTx/>
                <a:latin typeface="+mj-lt"/>
                <a:ea typeface="IBM Plex Sans" charset="0"/>
                <a:cs typeface="IBM Plex Sans" charset="0"/>
              </a:rPr>
              <a:t>5</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p:txBody>
      </p:sp>
      <p:sp>
        <p:nvSpPr>
          <p:cNvPr id="23" name="TextBox 22">
            <a:extLst>
              <a:ext uri="{FF2B5EF4-FFF2-40B4-BE49-F238E27FC236}">
                <a16:creationId xmlns:a16="http://schemas.microsoft.com/office/drawing/2014/main" id="{8B3C72AF-57A6-F962-6754-3E8A4DF3DEF8}"/>
              </a:ext>
            </a:extLst>
          </p:cNvPr>
          <p:cNvSpPr txBox="1"/>
          <p:nvPr/>
        </p:nvSpPr>
        <p:spPr>
          <a:xfrm>
            <a:off x="11668724" y="3846576"/>
            <a:ext cx="2559340" cy="276999"/>
          </a:xfrm>
          <a:prstGeom prst="rect">
            <a:avLst/>
          </a:prstGeom>
          <a:noFill/>
        </p:spPr>
        <p:txBody>
          <a:bodyPr wrap="square" lIns="0" rtlCol="0">
            <a:spAutoFit/>
          </a:bodyPr>
          <a:lstStyle/>
          <a:p>
            <a:r>
              <a:rPr lang="en-US" sz="1200" dirty="0"/>
              <a:t>Telecommunications</a:t>
            </a:r>
            <a:endParaRPr lang="en-IN" sz="1200" dirty="0"/>
          </a:p>
        </p:txBody>
      </p:sp>
      <p:grpSp>
        <p:nvGrpSpPr>
          <p:cNvPr id="7" name="Group 6">
            <a:extLst>
              <a:ext uri="{FF2B5EF4-FFF2-40B4-BE49-F238E27FC236}">
                <a16:creationId xmlns:a16="http://schemas.microsoft.com/office/drawing/2014/main" id="{C9493112-D1D1-FDCD-F81C-EC81EA901FD5}"/>
              </a:ext>
            </a:extLst>
          </p:cNvPr>
          <p:cNvGrpSpPr/>
          <p:nvPr/>
        </p:nvGrpSpPr>
        <p:grpSpPr>
          <a:xfrm>
            <a:off x="12931553" y="319424"/>
            <a:ext cx="1173393" cy="135875"/>
            <a:chOff x="12931553" y="319424"/>
            <a:chExt cx="1173393" cy="135875"/>
          </a:xfrm>
        </p:grpSpPr>
        <p:sp>
          <p:nvSpPr>
            <p:cNvPr id="11" name="TextBox 10">
              <a:extLst>
                <a:ext uri="{FF2B5EF4-FFF2-40B4-BE49-F238E27FC236}">
                  <a16:creationId xmlns:a16="http://schemas.microsoft.com/office/drawing/2014/main" id="{0FD63CC3-79FA-8D03-8E2A-6D7F1102E7C2}"/>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4" name="Picture 23">
              <a:extLst>
                <a:ext uri="{FF2B5EF4-FFF2-40B4-BE49-F238E27FC236}">
                  <a16:creationId xmlns:a16="http://schemas.microsoft.com/office/drawing/2014/main" id="{23D8B1EC-9821-D358-0277-AC66DD295FFC}"/>
                </a:ext>
              </a:extLst>
            </p:cNvPr>
            <p:cNvPicPr>
              <a:picLocks noChangeAspect="1"/>
            </p:cNvPicPr>
            <p:nvPr/>
          </p:nvPicPr>
          <p:blipFill>
            <a:blip r:embed="rId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8862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76EAD0-D4E9-AFA9-5344-BA62EC3B8711}"/>
              </a:ext>
            </a:extLst>
          </p:cNvPr>
          <p:cNvSpPr txBox="1"/>
          <p:nvPr/>
        </p:nvSpPr>
        <p:spPr>
          <a:xfrm>
            <a:off x="457200" y="7055242"/>
            <a:ext cx="2971800" cy="698127"/>
          </a:xfrm>
          <a:prstGeom prst="rect">
            <a:avLst/>
          </a:prstGeom>
          <a:noFill/>
        </p:spPr>
        <p:txBody>
          <a:bodyPr wrap="square" lIns="0" tIns="0" rIns="0" bIns="0" rtlCol="0" anchor="b">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3"/>
              </a:rPr>
              <a:t>State of the union in banking</a:t>
            </a:r>
            <a:endParaRPr lang="en-US" sz="1200" dirty="0">
              <a:latin typeface="IBM Plex Sans Light" panose="020B0403050203000203" pitchFamily="34" charset="0"/>
              <a:ea typeface="IBM Plex Sans" charset="0"/>
              <a:cs typeface="IBM Plex Sans" charset="0"/>
            </a:endParaRPr>
          </a:p>
        </p:txBody>
      </p:sp>
      <p:sp>
        <p:nvSpPr>
          <p:cNvPr id="7" name="TextBox 6">
            <a:extLst>
              <a:ext uri="{FF2B5EF4-FFF2-40B4-BE49-F238E27FC236}">
                <a16:creationId xmlns:a16="http://schemas.microsoft.com/office/drawing/2014/main" id="{4301FC08-CD85-E697-5321-BA4DC43A9E81}"/>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lang="en-US" sz="3600" dirty="0">
                <a:latin typeface="IBM Plex Sans ExtLt"/>
              </a:rPr>
              <a:t>KPIs &amp; industry benchmarks</a:t>
            </a:r>
          </a:p>
        </p:txBody>
      </p:sp>
      <p:sp>
        <p:nvSpPr>
          <p:cNvPr id="8" name="Content Placeholder 1">
            <a:extLst>
              <a:ext uri="{FF2B5EF4-FFF2-40B4-BE49-F238E27FC236}">
                <a16:creationId xmlns:a16="http://schemas.microsoft.com/office/drawing/2014/main" id="{FE0FFDF0-969D-E96F-C610-6069AC1DE2F3}"/>
              </a:ext>
            </a:extLst>
          </p:cNvPr>
          <p:cNvSpPr txBox="1">
            <a:spLocks/>
          </p:cNvSpPr>
          <p:nvPr/>
        </p:nvSpPr>
        <p:spPr>
          <a:xfrm>
            <a:off x="3700713" y="372243"/>
            <a:ext cx="10466391" cy="7283152"/>
          </a:xfrm>
          <a:prstGeom prst="rect">
            <a:avLst/>
          </a:prstGeom>
          <a:noFill/>
        </p:spPr>
        <p:txBody>
          <a:bodyPr vert="horz" lIns="228600" tIns="228600" rIns="228600" bIns="228600"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marR="0" lvl="0" indent="0" algn="l" defTabSz="914400" rtl="0" eaLnBrk="1" fontAlgn="base" latinLnBrk="0" hangingPunct="1">
              <a:lnSpc>
                <a:spcPct val="110000"/>
              </a:lnSpc>
              <a:spcBef>
                <a:spcPts val="1800"/>
              </a:spcBef>
              <a:spcAft>
                <a:spcPct val="0"/>
              </a:spcAft>
              <a:buClr>
                <a:srgbClr val="001141"/>
              </a:buClr>
              <a:buSzPct val="90000"/>
              <a:buFont typeface="IBM Plex Sans Light" pitchFamily="2" charset="2"/>
              <a:buNone/>
              <a:tabLst/>
              <a:defRPr/>
            </a:pPr>
            <a:r>
              <a:rPr kumimoji="0" lang="en-US" sz="1500" b="1" u="none" strike="noStrike" kern="0" cap="none" spc="0" normalizeH="0" baseline="0" noProof="0" dirty="0">
                <a:ln>
                  <a:noFill/>
                </a:ln>
                <a:effectLst/>
                <a:uLnTx/>
                <a:uFillTx/>
                <a:latin typeface="IBM Plex Sans" panose="020B0503050203000203" pitchFamily="34" charset="0"/>
              </a:rPr>
              <a:t>Profitability and efficiency indicators</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Return on Average Equity (ROAE %)</a:t>
            </a:r>
            <a:r>
              <a:rPr kumimoji="0" lang="en-US" sz="1500" b="0" i="0" u="none" strike="noStrike" kern="0" cap="none" spc="0" normalizeH="0" baseline="0" noProof="0" dirty="0">
                <a:ln>
                  <a:noFill/>
                </a:ln>
                <a:effectLst/>
                <a:uLnTx/>
                <a:uFillTx/>
                <a:latin typeface="+mn-lt"/>
              </a:rPr>
              <a:t> measures performance based on the average shareholders’ equity.</a:t>
            </a:r>
            <a:br>
              <a:rPr kumimoji="0" lang="en-US" sz="1500" b="0" i="0" u="none" strike="noStrike" kern="0" cap="none" spc="0" normalizeH="0" baseline="0" noProof="0" dirty="0">
                <a:ln>
                  <a:noFill/>
                </a:ln>
                <a:effectLst/>
                <a:uLnTx/>
                <a:uFillTx/>
                <a:latin typeface="+mn-lt"/>
              </a:rPr>
            </a:br>
            <a:r>
              <a:rPr kumimoji="0" lang="en-US" sz="1500" b="0" i="0" u="none" strike="noStrike" kern="0" cap="none" spc="0" normalizeH="0" baseline="0" noProof="0" dirty="0">
                <a:ln>
                  <a:noFill/>
                </a:ln>
                <a:effectLst/>
                <a:uLnTx/>
                <a:uFillTx/>
                <a:latin typeface="+mn-lt"/>
              </a:rPr>
              <a:t>[Net Income / Average Equity Value between year start and end].</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Cost Income Ratio (CIR %)</a:t>
            </a:r>
            <a:r>
              <a:rPr kumimoji="0" lang="en-US" sz="1500" b="0" i="0" u="none" strike="noStrike" kern="0" cap="none" spc="0" normalizeH="0" baseline="0" noProof="0" dirty="0">
                <a:ln>
                  <a:noFill/>
                </a:ln>
                <a:effectLst/>
                <a:uLnTx/>
                <a:uFillTx/>
                <a:latin typeface="+mn-lt"/>
              </a:rPr>
              <a:t> measures a bank’s efficiency. [Operating Expense / Operating Income]. </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Net Interest Margin (NIM %)</a:t>
            </a:r>
            <a:r>
              <a:rPr kumimoji="0" lang="en-US" sz="1500" b="0" i="0" u="none" strike="noStrike" kern="0" cap="none" spc="0" normalizeH="0" baseline="0" noProof="0" dirty="0">
                <a:ln>
                  <a:noFill/>
                </a:ln>
                <a:effectLst/>
                <a:uLnTx/>
                <a:uFillTx/>
                <a:latin typeface="+mn-lt"/>
              </a:rPr>
              <a:t> measures a bank profitability from credit operations (e.g., interest earned from loans and mortgages less interest paid to saving account holders). [Net Interest Income / Total Assets].</a:t>
            </a:r>
          </a:p>
          <a:p>
            <a:pPr defTabSz="914400">
              <a:defRPr/>
            </a:pPr>
            <a:r>
              <a:rPr lang="en-US" sz="1500" b="1" kern="0" dirty="0">
                <a:latin typeface="IBM Plex Sans" panose="020B0503050203000203" pitchFamily="34" charset="0"/>
              </a:rPr>
              <a:t>Market indicators</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Price to Book Ratio (PBR)</a:t>
            </a:r>
            <a:r>
              <a:rPr kumimoji="0" lang="en-US" sz="1500" b="0" i="0" u="none" strike="noStrike" kern="0" cap="none" spc="0" normalizeH="0" baseline="0" noProof="0" dirty="0">
                <a:ln>
                  <a:noFill/>
                </a:ln>
                <a:effectLst/>
                <a:uLnTx/>
                <a:uFillTx/>
                <a:latin typeface="+mn-lt"/>
              </a:rPr>
              <a:t> measures the market capitalization relative to book value. Firms with PBR much lower than 1 are typically distressed. [Stock Price per share / Book Value per share].</a:t>
            </a:r>
          </a:p>
          <a:p>
            <a:pPr marR="0" lvl="0" defTabSz="914400">
              <a:tabLst/>
              <a:defRPr/>
            </a:pPr>
            <a:r>
              <a:rPr lang="en-US" sz="1500" b="1" kern="0" dirty="0">
                <a:latin typeface="IBM Plex Sans" panose="020B0503050203000203" pitchFamily="34" charset="0"/>
              </a:rPr>
              <a:t>Regulatory indicators</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Common Equity Tier 1 ratio (CET1 %)</a:t>
            </a:r>
            <a:r>
              <a:rPr kumimoji="0" lang="en-US" sz="1500" b="0" i="0" u="none" strike="noStrike" kern="0" cap="none" spc="0" normalizeH="0" baseline="0" noProof="0" dirty="0">
                <a:ln>
                  <a:noFill/>
                </a:ln>
                <a:effectLst/>
                <a:uLnTx/>
                <a:uFillTx/>
                <a:latin typeface="+mn-lt"/>
              </a:rPr>
              <a:t> determine the ability to withstand financial distress measuring the amount of core equity assets (highest quality portion of Tier 1 capital, such as common shares and retained earnings). CET1 capital is meant to absorb losses immediately when they occur and must be higher than a minimum required.</a:t>
            </a:r>
            <a:br>
              <a:rPr kumimoji="0" lang="en-US" sz="1500" b="0" i="0" u="none" strike="noStrike" kern="0" cap="none" spc="0" normalizeH="0" baseline="0" noProof="0" dirty="0">
                <a:ln>
                  <a:noFill/>
                </a:ln>
                <a:effectLst/>
                <a:uLnTx/>
                <a:uFillTx/>
                <a:latin typeface="+mn-lt"/>
              </a:rPr>
            </a:br>
            <a:r>
              <a:rPr kumimoji="0" lang="en-US" sz="1500" b="0" i="0" u="none" strike="noStrike" kern="0" cap="none" spc="0" normalizeH="0" baseline="0" noProof="0" dirty="0">
                <a:ln>
                  <a:noFill/>
                </a:ln>
                <a:effectLst/>
                <a:uLnTx/>
                <a:uFillTx/>
                <a:latin typeface="+mn-lt"/>
              </a:rPr>
              <a:t>[Common Equity Tier 1 / RWA]. </a:t>
            </a:r>
            <a:endParaRPr kumimoji="0" lang="en-US" sz="1500" b="1" i="0" u="none" strike="noStrike" kern="0" cap="none" spc="0" normalizeH="0" baseline="0" noProof="0" dirty="0">
              <a:ln>
                <a:noFill/>
              </a:ln>
              <a:effectLst/>
              <a:uLnTx/>
              <a:uFillTx/>
              <a:latin typeface="+mn-lt"/>
            </a:endParaRP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Liquidity Coverage Ratio (LCR %%)</a:t>
            </a:r>
            <a:r>
              <a:rPr kumimoji="0" lang="en-US" sz="1500" b="0" i="0" u="none" strike="noStrike" kern="0" cap="none" spc="0" normalizeH="0" baseline="0" noProof="0" dirty="0">
                <a:ln>
                  <a:noFill/>
                </a:ln>
                <a:effectLst/>
                <a:uLnTx/>
                <a:uFillTx/>
                <a:latin typeface="+mn-lt"/>
              </a:rPr>
              <a:t> measures the proportion of highly liquid assets to ensure a bank’s ongoing ability to meet short-term obligations and ride out any short-term liquidity disruptions. LCR must be higher than 100% minimum, with a suitable buffer. [High Quality Liquid Assets / Total Net Cash Flow].</a:t>
            </a:r>
          </a:p>
          <a:p>
            <a:pPr marL="285750" marR="0" lvl="0" indent="-285750" algn="l" defTabSz="914400" rtl="0" eaLnBrk="1" fontAlgn="base" latinLnBrk="0" hangingPunct="1">
              <a:lnSpc>
                <a:spcPct val="110000"/>
              </a:lnSpc>
              <a:spcBef>
                <a:spcPts val="1800"/>
              </a:spcBef>
              <a:spcAft>
                <a:spcPct val="0"/>
              </a:spcAft>
              <a:buClr>
                <a:srgbClr val="001141"/>
              </a:buClr>
              <a:buSzPct val="90000"/>
              <a:buFont typeface="System Font Regular"/>
              <a:buChar char="–"/>
              <a:tabLst/>
              <a:defRPr/>
            </a:pPr>
            <a:r>
              <a:rPr kumimoji="0" lang="en-US" sz="1500" b="1" i="0" u="none" strike="noStrike" kern="0" cap="none" spc="0" normalizeH="0" baseline="0" noProof="0" dirty="0">
                <a:ln>
                  <a:noFill/>
                </a:ln>
                <a:effectLst/>
                <a:uLnTx/>
                <a:uFillTx/>
                <a:latin typeface="+mn-lt"/>
              </a:rPr>
              <a:t>Loan to Deposit Ratio (LDR %) </a:t>
            </a:r>
            <a:r>
              <a:rPr kumimoji="0" lang="en-US" sz="1500" b="0" i="0" u="none" strike="noStrike" kern="0" cap="none" spc="0" normalizeH="0" baseline="0" noProof="0" dirty="0">
                <a:ln>
                  <a:noFill/>
                </a:ln>
                <a:effectLst/>
                <a:uLnTx/>
                <a:uFillTx/>
                <a:latin typeface="+mn-lt"/>
              </a:rPr>
              <a:t>measures a bank’s overall liquidity. The ideal LDR is 80% to 90%.</a:t>
            </a:r>
            <a:br>
              <a:rPr kumimoji="0" lang="en-US" sz="1500" b="0" i="0" u="none" strike="noStrike" kern="0" cap="none" spc="0" normalizeH="0" baseline="0" noProof="0" dirty="0">
                <a:ln>
                  <a:noFill/>
                </a:ln>
                <a:effectLst/>
                <a:uLnTx/>
                <a:uFillTx/>
                <a:latin typeface="+mn-lt"/>
              </a:rPr>
            </a:br>
            <a:r>
              <a:rPr kumimoji="0" lang="en-US" sz="1500" b="0" i="0" u="none" strike="noStrike" kern="0" cap="none" spc="0" normalizeH="0" baseline="0" noProof="0" dirty="0">
                <a:ln>
                  <a:noFill/>
                </a:ln>
                <a:effectLst/>
                <a:uLnTx/>
                <a:uFillTx/>
                <a:latin typeface="+mn-lt"/>
              </a:rPr>
              <a:t>[Total Loans / Total Deposits].</a:t>
            </a:r>
          </a:p>
        </p:txBody>
      </p:sp>
      <p:grpSp>
        <p:nvGrpSpPr>
          <p:cNvPr id="2" name="Group 1">
            <a:extLst>
              <a:ext uri="{FF2B5EF4-FFF2-40B4-BE49-F238E27FC236}">
                <a16:creationId xmlns:a16="http://schemas.microsoft.com/office/drawing/2014/main" id="{CCBE6E1B-36B0-1493-E2D5-526CA4FE801E}"/>
              </a:ext>
            </a:extLst>
          </p:cNvPr>
          <p:cNvGrpSpPr/>
          <p:nvPr/>
        </p:nvGrpSpPr>
        <p:grpSpPr>
          <a:xfrm>
            <a:off x="457200" y="2989463"/>
            <a:ext cx="809625" cy="152400"/>
            <a:chOff x="457200" y="2362200"/>
            <a:chExt cx="809625" cy="152400"/>
          </a:xfrm>
        </p:grpSpPr>
        <p:cxnSp>
          <p:nvCxnSpPr>
            <p:cNvPr id="4" name="Straight Connector 3">
              <a:extLst>
                <a:ext uri="{FF2B5EF4-FFF2-40B4-BE49-F238E27FC236}">
                  <a16:creationId xmlns:a16="http://schemas.microsoft.com/office/drawing/2014/main" id="{553AE8B9-E012-EE09-C8A0-8553AAC1876E}"/>
                </a:ext>
              </a:extLst>
            </p:cNvPr>
            <p:cNvCxnSpPr>
              <a:cxnSpLocks/>
              <a:endCxn id="9" idx="6"/>
            </p:cNvCxnSpPr>
            <p:nvPr/>
          </p:nvCxnSpPr>
          <p:spPr bwMode="auto">
            <a:xfrm>
              <a:off x="476250" y="2438400"/>
              <a:ext cx="790575"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7B09285-7FA5-44F1-1EA6-1797A6F2E6AA}"/>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1B178CC7-77F1-0E05-F94F-186E5D71F9BF}"/>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grpSp>
      <p:sp>
        <p:nvSpPr>
          <p:cNvPr id="14" name="TextBox 13">
            <a:extLst>
              <a:ext uri="{FF2B5EF4-FFF2-40B4-BE49-F238E27FC236}">
                <a16:creationId xmlns:a16="http://schemas.microsoft.com/office/drawing/2014/main" id="{1D7FB7CB-5046-2F8E-A6D3-3C655BB22AFA}"/>
              </a:ext>
            </a:extLst>
          </p:cNvPr>
          <p:cNvSpPr txBox="1"/>
          <p:nvPr/>
        </p:nvSpPr>
        <p:spPr>
          <a:xfrm>
            <a:off x="457200" y="3360196"/>
            <a:ext cx="2946903" cy="1384995"/>
          </a:xfrm>
          <a:prstGeom prst="rect">
            <a:avLst/>
          </a:prstGeom>
          <a:noFill/>
        </p:spPr>
        <p:txBody>
          <a:bodyPr wrap="square" lIns="0">
            <a:spAutoFit/>
          </a:bodyPr>
          <a:lstStyle/>
          <a:p>
            <a:r>
              <a:rPr lang="en-IN" sz="1400" b="0" i="0" dirty="0">
                <a:effectLst/>
              </a:rPr>
              <a:t>Key Performance Indicators (KPIs) are high level metrics used to gauge a quantifiable component of an organization’s performance that is of strategic importance and aligns with operational objectives.</a:t>
            </a:r>
          </a:p>
        </p:txBody>
      </p:sp>
      <p:grpSp>
        <p:nvGrpSpPr>
          <p:cNvPr id="5" name="Group 4">
            <a:extLst>
              <a:ext uri="{FF2B5EF4-FFF2-40B4-BE49-F238E27FC236}">
                <a16:creationId xmlns:a16="http://schemas.microsoft.com/office/drawing/2014/main" id="{DAA5DA64-93EA-A513-C472-D71AF45E9463}"/>
              </a:ext>
            </a:extLst>
          </p:cNvPr>
          <p:cNvGrpSpPr/>
          <p:nvPr/>
        </p:nvGrpSpPr>
        <p:grpSpPr>
          <a:xfrm>
            <a:off x="12931553" y="319424"/>
            <a:ext cx="1173393" cy="135875"/>
            <a:chOff x="12931553" y="319424"/>
            <a:chExt cx="1173393" cy="135875"/>
          </a:xfrm>
        </p:grpSpPr>
        <p:sp>
          <p:nvSpPr>
            <p:cNvPr id="13" name="TextBox 12">
              <a:extLst>
                <a:ext uri="{FF2B5EF4-FFF2-40B4-BE49-F238E27FC236}">
                  <a16:creationId xmlns:a16="http://schemas.microsoft.com/office/drawing/2014/main" id="{8D9920B8-5B5A-692E-93F2-ADF61B5C7538}"/>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4"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5" name="Picture 14">
              <a:extLst>
                <a:ext uri="{FF2B5EF4-FFF2-40B4-BE49-F238E27FC236}">
                  <a16:creationId xmlns:a16="http://schemas.microsoft.com/office/drawing/2014/main" id="{D504B5B0-E8DA-1071-1BC2-4E4538E195E2}"/>
                </a:ext>
              </a:extLst>
            </p:cNvPr>
            <p:cNvPicPr>
              <a:picLocks noChangeAspect="1"/>
            </p:cNvPicPr>
            <p:nvPr/>
          </p:nvPicPr>
          <p:blipFill>
            <a:blip r:embed="rId5"/>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422614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C17BA7-6955-60F6-390C-5009EB4ED712}"/>
              </a:ext>
            </a:extLst>
          </p:cNvPr>
          <p:cNvSpPr/>
          <p:nvPr/>
        </p:nvSpPr>
        <p:spPr bwMode="auto">
          <a:xfrm>
            <a:off x="9144" y="6646"/>
            <a:ext cx="7315200" cy="8229600"/>
          </a:xfrm>
          <a:prstGeom prst="rect">
            <a:avLst/>
          </a:prstGeom>
          <a:solidFill>
            <a:srgbClr val="82D0FF">
              <a:alpha val="1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rgbClr val="FF0000"/>
              </a:solidFill>
              <a:effectLst/>
              <a:latin typeface="+mn-lt"/>
            </a:endParaRPr>
          </a:p>
        </p:txBody>
      </p:sp>
      <p:grpSp>
        <p:nvGrpSpPr>
          <p:cNvPr id="6" name="Group 5">
            <a:extLst>
              <a:ext uri="{FF2B5EF4-FFF2-40B4-BE49-F238E27FC236}">
                <a16:creationId xmlns:a16="http://schemas.microsoft.com/office/drawing/2014/main" id="{74F04E09-7EF1-1B08-FF62-1659DD277A25}"/>
              </a:ext>
            </a:extLst>
          </p:cNvPr>
          <p:cNvGrpSpPr/>
          <p:nvPr/>
        </p:nvGrpSpPr>
        <p:grpSpPr>
          <a:xfrm>
            <a:off x="-237746" y="-211065"/>
            <a:ext cx="15105891" cy="8651726"/>
            <a:chOff x="-109730" y="-110489"/>
            <a:chExt cx="9352896" cy="5351811"/>
          </a:xfrm>
        </p:grpSpPr>
        <p:grpSp>
          <p:nvGrpSpPr>
            <p:cNvPr id="7" name="Group 6">
              <a:extLst>
                <a:ext uri="{FF2B5EF4-FFF2-40B4-BE49-F238E27FC236}">
                  <a16:creationId xmlns:a16="http://schemas.microsoft.com/office/drawing/2014/main" id="{84A7EA01-2CFF-8779-DD6E-74B99565CD9F}"/>
                </a:ext>
              </a:extLst>
            </p:cNvPr>
            <p:cNvGrpSpPr/>
            <p:nvPr userDrawn="1"/>
          </p:nvGrpSpPr>
          <p:grpSpPr>
            <a:xfrm>
              <a:off x="326211" y="-110489"/>
              <a:ext cx="8492338" cy="119718"/>
              <a:chOff x="326211" y="-152399"/>
              <a:chExt cx="8492338" cy="199534"/>
            </a:xfrm>
          </p:grpSpPr>
          <p:cxnSp>
            <p:nvCxnSpPr>
              <p:cNvPr id="32" name="Straight Connector 31">
                <a:extLst>
                  <a:ext uri="{FF2B5EF4-FFF2-40B4-BE49-F238E27FC236}">
                    <a16:creationId xmlns:a16="http://schemas.microsoft.com/office/drawing/2014/main" id="{83981721-6787-149C-E914-F1A0759DD0E1}"/>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826F847-EA34-F5E3-EE19-19BA35F2C448}"/>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46A819D-EE90-1297-8267-A8A00E893000}"/>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FA2CD4A-62FE-CCCD-5F64-BCCCA0F6C84A}"/>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511348D-C1A6-AB4D-5BCE-D214A8B5A1EB}"/>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93042AD-F123-573D-BEF2-B9205046F7D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469AF0A-EDF3-59D0-AB88-53D5C79D68C7}"/>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3FF9FDD-AB22-2980-F932-58A0A580EF0B}"/>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B234B0D-D38B-6339-925D-1B66E2133037}"/>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DA253FD-9419-A795-60DE-DA0345C15B12}"/>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8CFA912-FB58-B6AC-4674-6F4CFE60B976}"/>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1B3A61D9-866E-060B-38DE-D2810BE4FA6F}"/>
                </a:ext>
              </a:extLst>
            </p:cNvPr>
            <p:cNvGrpSpPr/>
            <p:nvPr userDrawn="1"/>
          </p:nvGrpSpPr>
          <p:grpSpPr>
            <a:xfrm>
              <a:off x="326212" y="5143289"/>
              <a:ext cx="8492337" cy="98033"/>
              <a:chOff x="326212" y="5111418"/>
              <a:chExt cx="8492337" cy="163389"/>
            </a:xfrm>
          </p:grpSpPr>
          <p:cxnSp>
            <p:nvCxnSpPr>
              <p:cNvPr id="21" name="Straight Connector 20">
                <a:extLst>
                  <a:ext uri="{FF2B5EF4-FFF2-40B4-BE49-F238E27FC236}">
                    <a16:creationId xmlns:a16="http://schemas.microsoft.com/office/drawing/2014/main" id="{6E381B1E-AF19-8326-9AC6-D761FD63A1C9}"/>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69BDFC2-9B98-55C0-2519-1BC9877C7CDA}"/>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18B1602-90A0-228B-CE34-B82426695DCA}"/>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FDF2E74-111E-3DD5-28D2-665EB8AFA690}"/>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140722E-6E15-2240-1E20-F37546BBEAD5}"/>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BF8172F-6DC9-80C1-B9E8-B16086DE47F5}"/>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0C3EB22-A3A2-2668-B064-CD2A03035D4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E2689A3-2B99-1A48-AB0C-2B97373387D7}"/>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C43BE9-8153-5BC7-FD19-AB7D0314A79C}"/>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B83B16-6520-533E-AA90-47D1F6CDD158}"/>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F6C4297-F5F1-F6CF-1A92-69B340D18485}"/>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9057E4A3-4FD2-15E9-1574-ACD28C76010F}"/>
                </a:ext>
              </a:extLst>
            </p:cNvPr>
            <p:cNvGrpSpPr/>
            <p:nvPr userDrawn="1"/>
          </p:nvGrpSpPr>
          <p:grpSpPr>
            <a:xfrm>
              <a:off x="-109730" y="313734"/>
              <a:ext cx="124556" cy="4525058"/>
              <a:chOff x="-109730" y="313734"/>
              <a:chExt cx="124556" cy="4525058"/>
            </a:xfrm>
          </p:grpSpPr>
          <p:cxnSp>
            <p:nvCxnSpPr>
              <p:cNvPr id="16" name="Straight Connector 15">
                <a:extLst>
                  <a:ext uri="{FF2B5EF4-FFF2-40B4-BE49-F238E27FC236}">
                    <a16:creationId xmlns:a16="http://schemas.microsoft.com/office/drawing/2014/main" id="{D7D690B6-F8D8-6013-ADE5-E2B798ABBFBA}"/>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AA7C388-71A7-775E-9B22-44EE2BD4F8A4}"/>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84174B1-E21D-D4E1-0994-8106B4C37F4E}"/>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C58CB45-0BBF-4480-BD9C-6EC961D48FBD}"/>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28D58F1-13EF-8507-F4EC-B71FEC1DA859}"/>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C21FF58E-98AA-785E-35DE-9EA6BBBE640D}"/>
                </a:ext>
              </a:extLst>
            </p:cNvPr>
            <p:cNvGrpSpPr/>
            <p:nvPr userDrawn="1"/>
          </p:nvGrpSpPr>
          <p:grpSpPr>
            <a:xfrm>
              <a:off x="9123418" y="313734"/>
              <a:ext cx="119748" cy="4525059"/>
              <a:chOff x="-149362" y="307384"/>
              <a:chExt cx="119748" cy="4525059"/>
            </a:xfrm>
          </p:grpSpPr>
          <p:cxnSp>
            <p:nvCxnSpPr>
              <p:cNvPr id="11" name="Straight Connector 10">
                <a:extLst>
                  <a:ext uri="{FF2B5EF4-FFF2-40B4-BE49-F238E27FC236}">
                    <a16:creationId xmlns:a16="http://schemas.microsoft.com/office/drawing/2014/main" id="{895828A4-AB9D-E642-5E4B-188C03B7B287}"/>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7108C37-F220-C934-8DCF-7D151118B1F3}"/>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C10CEC3-7661-CCAC-016A-340807617ECE}"/>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CA28945-EC01-7B32-54F5-6DD7C06A89B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82EBC4D-7824-72D6-A677-F1B162F87B9D}"/>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ounded Rectangle 1">
            <a:hlinkClick r:id="rId3" action="ppaction://hlinksldjump"/>
            <a:extLst>
              <a:ext uri="{FF2B5EF4-FFF2-40B4-BE49-F238E27FC236}">
                <a16:creationId xmlns:a16="http://schemas.microsoft.com/office/drawing/2014/main" id="{BC07FFAE-0110-5877-6C1B-C238EC2F33E1}"/>
              </a:ext>
            </a:extLst>
          </p:cNvPr>
          <p:cNvSpPr/>
          <p:nvPr/>
        </p:nvSpPr>
        <p:spPr bwMode="auto">
          <a:xfrm>
            <a:off x="7853680" y="6857137"/>
            <a:ext cx="1143000" cy="298411"/>
          </a:xfrm>
          <a:prstGeom prst="round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 name="Title 44">
            <a:extLst>
              <a:ext uri="{FF2B5EF4-FFF2-40B4-BE49-F238E27FC236}">
                <a16:creationId xmlns:a16="http://schemas.microsoft.com/office/drawing/2014/main" id="{9AB4B1C5-6BF0-DEF4-BD75-0DC1AAF4556F}"/>
              </a:ext>
            </a:extLst>
          </p:cNvPr>
          <p:cNvSpPr txBox="1">
            <a:spLocks/>
          </p:cNvSpPr>
          <p:nvPr/>
        </p:nvSpPr>
        <p:spPr>
          <a:xfrm>
            <a:off x="342901" y="703635"/>
            <a:ext cx="6629398" cy="667965"/>
          </a:xfrm>
          <a:prstGeom prst="rect">
            <a:avLst/>
          </a:prstGeom>
        </p:spPr>
        <p:txBody>
          <a:bodyPr lIns="91440" tIns="45720" rIns="91440" bIns="45720" anchor="t"/>
          <a:lstStyle>
            <a:lvl1pPr algn="l" rtl="0" eaLnBrk="1" fontAlgn="base" hangingPunct="1">
              <a:lnSpc>
                <a:spcPct val="90000"/>
              </a:lnSpc>
              <a:spcBef>
                <a:spcPct val="0"/>
              </a:spcBef>
              <a:spcAft>
                <a:spcPct val="0"/>
              </a:spcAft>
              <a:defRPr sz="3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914400"/>
            <a:r>
              <a:rPr lang="en-US" sz="5400" kern="0" dirty="0">
                <a:latin typeface="IBM Plex Sans ExtLt"/>
              </a:rPr>
              <a:t>Banking &amp; </a:t>
            </a:r>
            <a:br>
              <a:rPr lang="en-US" sz="5400" kern="0" dirty="0">
                <a:latin typeface="IBM Plex Sans ExtLt"/>
              </a:rPr>
            </a:br>
            <a:r>
              <a:rPr lang="en-US" sz="5400" kern="0" dirty="0">
                <a:latin typeface="IBM Plex Sans ExtLt"/>
              </a:rPr>
              <a:t>Financial Markets Primer</a:t>
            </a:r>
          </a:p>
        </p:txBody>
      </p:sp>
      <p:sp>
        <p:nvSpPr>
          <p:cNvPr id="4" name="TextBox 3">
            <a:extLst>
              <a:ext uri="{FF2B5EF4-FFF2-40B4-BE49-F238E27FC236}">
                <a16:creationId xmlns:a16="http://schemas.microsoft.com/office/drawing/2014/main" id="{4861E707-DDBB-61A1-9235-DA295E2749C2}"/>
              </a:ext>
            </a:extLst>
          </p:cNvPr>
          <p:cNvSpPr txBox="1"/>
          <p:nvPr/>
        </p:nvSpPr>
        <p:spPr>
          <a:xfrm>
            <a:off x="457200" y="317333"/>
            <a:ext cx="3886200" cy="318998"/>
          </a:xfrm>
          <a:prstGeom prst="rect">
            <a:avLst/>
          </a:prstGeom>
          <a:noFill/>
        </p:spPr>
        <p:txBody>
          <a:bodyPr wrap="square" lIns="0" tIns="0" rIns="0" bIns="0" rtlCol="0">
            <a:spAutoFit/>
          </a:bodyPr>
          <a:lstStyle/>
          <a:p>
            <a:pPr algn="l">
              <a:lnSpc>
                <a:spcPct val="110000"/>
              </a:lnSpc>
              <a:spcBef>
                <a:spcPts val="1800"/>
              </a:spcBef>
            </a:pPr>
            <a:r>
              <a:rPr lang="en-US" sz="2000" b="0" i="0" dirty="0">
                <a:solidFill>
                  <a:schemeClr val="accent1"/>
                </a:solidFill>
                <a:latin typeface="IBM Plex Sans ExtLt" panose="020B0303050203000203" pitchFamily="34" charset="0"/>
                <a:ea typeface="IBM Plex Sans" charset="0"/>
                <a:cs typeface="IBM Plex Sans" charset="0"/>
              </a:rPr>
              <a:t>Table of Contents</a:t>
            </a:r>
          </a:p>
        </p:txBody>
      </p:sp>
      <p:graphicFrame>
        <p:nvGraphicFramePr>
          <p:cNvPr id="48" name="Table 5">
            <a:extLst>
              <a:ext uri="{FF2B5EF4-FFF2-40B4-BE49-F238E27FC236}">
                <a16:creationId xmlns:a16="http://schemas.microsoft.com/office/drawing/2014/main" id="{7A6E73CC-F04E-7DFB-9964-6CE60676FCA3}"/>
              </a:ext>
            </a:extLst>
          </p:cNvPr>
          <p:cNvGraphicFramePr>
            <a:graphicFrameLocks noGrp="1"/>
          </p:cNvGraphicFramePr>
          <p:nvPr>
            <p:extLst>
              <p:ext uri="{D42A27DB-BD31-4B8C-83A1-F6EECF244321}">
                <p14:modId xmlns:p14="http://schemas.microsoft.com/office/powerpoint/2010/main" val="691389234"/>
              </p:ext>
            </p:extLst>
          </p:nvPr>
        </p:nvGraphicFramePr>
        <p:xfrm>
          <a:off x="7853680" y="614979"/>
          <a:ext cx="6328664" cy="6999642"/>
        </p:xfrm>
        <a:graphic>
          <a:graphicData uri="http://schemas.openxmlformats.org/drawingml/2006/table">
            <a:tbl>
              <a:tblPr firstRow="1" bandRow="1">
                <a:tableStyleId>{5C22544A-7EE6-4342-B048-85BDC9FD1C3A}</a:tableStyleId>
              </a:tblPr>
              <a:tblGrid>
                <a:gridCol w="3783613">
                  <a:extLst>
                    <a:ext uri="{9D8B030D-6E8A-4147-A177-3AD203B41FA5}">
                      <a16:colId xmlns:a16="http://schemas.microsoft.com/office/drawing/2014/main" val="1882377129"/>
                    </a:ext>
                  </a:extLst>
                </a:gridCol>
                <a:gridCol w="2545051">
                  <a:extLst>
                    <a:ext uri="{9D8B030D-6E8A-4147-A177-3AD203B41FA5}">
                      <a16:colId xmlns:a16="http://schemas.microsoft.com/office/drawing/2014/main" val="3718427128"/>
                    </a:ext>
                  </a:extLst>
                </a:gridCol>
              </a:tblGrid>
              <a:tr h="388869">
                <a:tc>
                  <a:txBody>
                    <a:bodyPr/>
                    <a:lstStyle/>
                    <a:p>
                      <a:r>
                        <a:rPr lang="en-US" sz="1400" b="0" i="0" dirty="0">
                          <a:solidFill>
                            <a:schemeClr val="tx1"/>
                          </a:solidFill>
                          <a:latin typeface="IBM Plex Sans Light" panose="020B0403050203000203" pitchFamily="34" charset="0"/>
                          <a:hlinkClick r:id="rId4" action="ppaction://hlinksldjump"/>
                        </a:rPr>
                        <a:t>Industry definition and activities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9857116"/>
                  </a:ext>
                </a:extLst>
              </a:tr>
              <a:tr h="388869">
                <a:tc>
                  <a:txBody>
                    <a:bodyPr/>
                    <a:lstStyle/>
                    <a:p>
                      <a:r>
                        <a:rPr lang="en-US" sz="1400" b="0" i="0" dirty="0">
                          <a:solidFill>
                            <a:schemeClr val="tx1"/>
                          </a:solidFill>
                          <a:latin typeface="IBM Plex Sans Light" panose="020B0403050203000203" pitchFamily="34" charset="0"/>
                          <a:hlinkClick r:id="rId5" action="ppaction://hlinksldjump"/>
                        </a:rPr>
                        <a:t>Industry overview</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4556784"/>
                  </a:ext>
                </a:extLst>
              </a:tr>
              <a:tr h="388869">
                <a:tc>
                  <a:txBody>
                    <a:bodyPr/>
                    <a:lstStyle/>
                    <a:p>
                      <a:r>
                        <a:rPr lang="en-US" sz="1400" b="0" i="0" dirty="0">
                          <a:solidFill>
                            <a:schemeClr val="tx1"/>
                          </a:solidFill>
                          <a:latin typeface="IBM Plex Sans Light" panose="020B0403050203000203" pitchFamily="34" charset="0"/>
                          <a:hlinkClick r:id="rId6" action="ppaction://hlinksldjump"/>
                        </a:rPr>
                        <a:t>Industry dynamics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597424"/>
                  </a:ext>
                </a:extLst>
              </a:tr>
              <a:tr h="388869">
                <a:tc>
                  <a:txBody>
                    <a:bodyPr/>
                    <a:lstStyle/>
                    <a:p>
                      <a:r>
                        <a:rPr lang="en-US" sz="1400" b="0" i="0" dirty="0">
                          <a:solidFill>
                            <a:schemeClr val="tx1"/>
                          </a:solidFill>
                          <a:latin typeface="IBM Plex Sans Light" panose="020B0403050203000203" pitchFamily="34" charset="0"/>
                          <a:hlinkClick r:id="rId7" action="ppaction://hlinksldjump"/>
                        </a:rPr>
                        <a:t>Industry trends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4222286"/>
                  </a:ext>
                </a:extLst>
              </a:tr>
              <a:tr h="388869">
                <a:tc>
                  <a:txBody>
                    <a:bodyPr/>
                    <a:lstStyle/>
                    <a:p>
                      <a:r>
                        <a:rPr lang="en-US" sz="1400" b="0" i="0" dirty="0">
                          <a:solidFill>
                            <a:schemeClr val="tx1"/>
                          </a:solidFill>
                          <a:latin typeface="IBM Plex Sans Light" panose="020B0403050203000203" pitchFamily="34" charset="0"/>
                          <a:hlinkClick r:id="rId8" action="ppaction://hlinksldjump"/>
                        </a:rPr>
                        <a:t>Technologies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4132246"/>
                  </a:ext>
                </a:extLst>
              </a:tr>
              <a:tr h="388869">
                <a:tc>
                  <a:txBody>
                    <a:bodyPr/>
                    <a:lstStyle/>
                    <a:p>
                      <a:r>
                        <a:rPr lang="en-US" sz="1400" b="0" i="0" dirty="0">
                          <a:solidFill>
                            <a:schemeClr val="tx1"/>
                          </a:solidFill>
                          <a:latin typeface="IBM Plex Sans Light" panose="020B0403050203000203" pitchFamily="34" charset="0"/>
                          <a:hlinkClick r:id="rId9" action="ppaction://hlinksldjump"/>
                        </a:rPr>
                        <a:t>Strategic imperatives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0522680"/>
                  </a:ext>
                </a:extLst>
              </a:tr>
              <a:tr h="388869">
                <a:tc>
                  <a:txBody>
                    <a:bodyPr/>
                    <a:lstStyle/>
                    <a:p>
                      <a:r>
                        <a:rPr lang="en-US" sz="1400" b="0" i="0" dirty="0">
                          <a:solidFill>
                            <a:schemeClr val="tx1"/>
                          </a:solidFill>
                          <a:latin typeface="IBM Plex Sans Light" panose="020B0403050203000203" pitchFamily="34" charset="0"/>
                          <a:hlinkClick r:id="rId10" action="ppaction://hlinksldjump"/>
                        </a:rPr>
                        <a:t>IBM capabilities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6576935"/>
                  </a:ext>
                </a:extLst>
              </a:tr>
              <a:tr h="388869">
                <a:tc>
                  <a:txBody>
                    <a:bodyPr/>
                    <a:lstStyle/>
                    <a:p>
                      <a:r>
                        <a:rPr lang="en-US" sz="1400" b="1" i="0" dirty="0">
                          <a:solidFill>
                            <a:schemeClr val="tx1"/>
                          </a:solidFill>
                          <a:latin typeface="IBM Plex Sans Light" panose="020B0403050203000203" pitchFamily="34" charset="0"/>
                        </a:rPr>
                        <a:t>Appendices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095957"/>
                  </a:ext>
                </a:extLst>
              </a:tr>
              <a:tr h="388869">
                <a:tc>
                  <a:txBody>
                    <a:bodyPr/>
                    <a:lstStyle/>
                    <a:p>
                      <a:r>
                        <a:rPr lang="en-US" sz="1400" b="0" i="0" dirty="0">
                          <a:solidFill>
                            <a:schemeClr val="tx1"/>
                          </a:solidFill>
                          <a:latin typeface="IBM Plex Sans Light" panose="020B0403050203000203" pitchFamily="34" charset="0"/>
                          <a:hlinkClick r:id="rId11" action="ppaction://hlinksldjump"/>
                        </a:rPr>
                        <a:t>Generative AI</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9494750"/>
                  </a:ext>
                </a:extLst>
              </a:tr>
              <a:tr h="388869">
                <a:tc>
                  <a:txBody>
                    <a:bodyPr/>
                    <a:lstStyle/>
                    <a:p>
                      <a:r>
                        <a:rPr lang="en-US" sz="1400" b="0" i="0" dirty="0">
                          <a:solidFill>
                            <a:schemeClr val="tx1"/>
                          </a:solidFill>
                          <a:latin typeface="IBM Plex Sans Light" panose="020B0403050203000203" pitchFamily="34" charset="0"/>
                          <a:hlinkClick r:id="rId12" action="ppaction://hlinksldjump"/>
                        </a:rPr>
                        <a:t>Hybrid cloud</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685371"/>
                  </a:ext>
                </a:extLst>
              </a:tr>
              <a:tr h="388869">
                <a:tc>
                  <a:txBody>
                    <a:bodyPr/>
                    <a:lstStyle/>
                    <a:p>
                      <a:r>
                        <a:rPr lang="en-US" sz="1400" b="0" i="0" dirty="0">
                          <a:solidFill>
                            <a:schemeClr val="tx1"/>
                          </a:solidFill>
                          <a:latin typeface="IBM Plex Sans Light" panose="020B0403050203000203" pitchFamily="34" charset="0"/>
                          <a:hlinkClick r:id="rId13" action="ppaction://hlinksldjump"/>
                        </a:rPr>
                        <a:t>Cybersecurity</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0680511"/>
                  </a:ext>
                </a:extLst>
              </a:tr>
              <a:tr h="388869">
                <a:tc>
                  <a:txBody>
                    <a:bodyPr/>
                    <a:lstStyle/>
                    <a:p>
                      <a:r>
                        <a:rPr lang="en-US" sz="1400" b="0" i="0" dirty="0">
                          <a:solidFill>
                            <a:schemeClr val="tx1"/>
                          </a:solidFill>
                          <a:latin typeface="IBM Plex Sans Light" panose="020B0403050203000203" pitchFamily="34" charset="0"/>
                          <a:hlinkClick r:id="rId14" action="ppaction://hlinksldjump"/>
                        </a:rPr>
                        <a:t>Open innovation &amp; ecosystem</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1411546"/>
                  </a:ext>
                </a:extLst>
              </a:tr>
              <a:tr h="388869">
                <a:tc>
                  <a:txBody>
                    <a:bodyPr/>
                    <a:lstStyle/>
                    <a:p>
                      <a:r>
                        <a:rPr lang="en-US" sz="1400" b="0" i="0" dirty="0">
                          <a:solidFill>
                            <a:schemeClr val="tx1"/>
                          </a:solidFill>
                          <a:latin typeface="IBM Plex Sans Light" panose="020B0403050203000203" pitchFamily="34" charset="0"/>
                          <a:hlinkClick r:id="rId15" action="ppaction://hlinksldjump"/>
                        </a:rPr>
                        <a:t>KPIs &amp; industry benchmarks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754877"/>
                  </a:ext>
                </a:extLst>
              </a:tr>
              <a:tr h="388869">
                <a:tc>
                  <a:txBody>
                    <a:bodyPr/>
                    <a:lstStyle/>
                    <a:p>
                      <a:r>
                        <a:rPr lang="en-US" sz="1400" b="0" i="0" dirty="0">
                          <a:solidFill>
                            <a:schemeClr val="tx1"/>
                          </a:solidFill>
                          <a:latin typeface="IBM Plex Sans Light" panose="020B0403050203000203" pitchFamily="34" charset="0"/>
                          <a:hlinkClick r:id="rId16" action="ppaction://hlinksldjump"/>
                        </a:rPr>
                        <a:t>Component business model</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2952564"/>
                  </a:ext>
                </a:extLst>
              </a:tr>
              <a:tr h="388869">
                <a:tc>
                  <a:txBody>
                    <a:bodyPr/>
                    <a:lstStyle/>
                    <a:p>
                      <a:r>
                        <a:rPr lang="en-US" sz="1400" b="1" i="0" dirty="0">
                          <a:solidFill>
                            <a:schemeClr val="tx1"/>
                          </a:solidFill>
                          <a:latin typeface="IBM Plex Sans Light" panose="020B0403050203000203" pitchFamily="34" charset="0"/>
                        </a:rPr>
                        <a:t>Educational resources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19543"/>
                  </a:ext>
                </a:extLst>
              </a:tr>
              <a:tr h="388869">
                <a:tc>
                  <a:txBody>
                    <a:bodyPr/>
                    <a:lstStyle/>
                    <a:p>
                      <a:r>
                        <a:rPr lang="en-US" sz="1400" b="0" i="0" dirty="0">
                          <a:solidFill>
                            <a:schemeClr val="tx1"/>
                          </a:solidFill>
                          <a:latin typeface="IBM Plex Sans Light" panose="020B0403050203000203" pitchFamily="34" charset="0"/>
                          <a:hlinkClick r:id="rId17" action="ppaction://hlinksldjump"/>
                        </a:rPr>
                        <a:t>Thought leadership</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0127"/>
                  </a:ext>
                </a:extLst>
              </a:tr>
              <a:tr h="388869">
                <a:tc>
                  <a:txBody>
                    <a:bodyPr/>
                    <a:lstStyle/>
                    <a:p>
                      <a:r>
                        <a:rPr lang="en-US" sz="1400" b="0" i="0" dirty="0">
                          <a:solidFill>
                            <a:schemeClr val="tx1"/>
                          </a:solidFill>
                          <a:latin typeface="IBM Plex Sans Light" panose="020B0403050203000203" pitchFamily="34" charset="0"/>
                          <a:hlinkClick r:id="rId18" action="ppaction://hlinksldjump"/>
                        </a:rPr>
                        <a:t>Supplementary resources</a:t>
                      </a:r>
                      <a:endParaRPr lang="en-US" sz="1400" b="0" i="0" dirty="0">
                        <a:solidFill>
                          <a:schemeClr val="tx1"/>
                        </a:solidFill>
                        <a:latin typeface="IBM Plex Sans Light" panose="020B04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70994"/>
                  </a:ext>
                </a:extLst>
              </a:tr>
              <a:tr h="388869">
                <a:tc>
                  <a:txBody>
                    <a:bodyPr/>
                    <a:lstStyle/>
                    <a:p>
                      <a:r>
                        <a:rPr lang="en-US" sz="1400" b="1" i="0" dirty="0">
                          <a:solidFill>
                            <a:schemeClr val="tx1"/>
                          </a:solidFill>
                          <a:latin typeface="IBM Plex Sans Light" panose="020B0403050203000203" pitchFamily="34" charset="0"/>
                        </a:rPr>
                        <a:t>References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0" i="0" dirty="0">
                          <a:solidFill>
                            <a:schemeClr val="tx1"/>
                          </a:solidFill>
                          <a:latin typeface="IBM Plex Sans Light" panose="020B0403050203000203" pitchFamily="34" charset="0"/>
                        </a:rPr>
                        <a:t>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792829"/>
                  </a:ext>
                </a:extLst>
              </a:tr>
            </a:tbl>
          </a:graphicData>
        </a:graphic>
      </p:graphicFrame>
    </p:spTree>
    <p:extLst>
      <p:ext uri="{BB962C8B-B14F-4D97-AF65-F5344CB8AC3E}">
        <p14:creationId xmlns:p14="http://schemas.microsoft.com/office/powerpoint/2010/main" val="4152872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76EAD0-D4E9-AFA9-5344-BA62EC3B8711}"/>
              </a:ext>
            </a:extLst>
          </p:cNvPr>
          <p:cNvSpPr txBox="1"/>
          <p:nvPr/>
        </p:nvSpPr>
        <p:spPr>
          <a:xfrm>
            <a:off x="457200" y="6872418"/>
            <a:ext cx="3087384" cy="902462"/>
          </a:xfrm>
          <a:prstGeom prst="rect">
            <a:avLst/>
          </a:prstGeom>
          <a:noFill/>
        </p:spPr>
        <p:txBody>
          <a:bodyPr wrap="square" lIns="0" tIns="0" rIns="0" bIns="0" rtlCol="0" anchor="t">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gn="l">
              <a:lnSpc>
                <a:spcPct val="110000"/>
              </a:lnSpc>
              <a:spcAft>
                <a:spcPts val="300"/>
              </a:spcAft>
              <a:buFont typeface="System Font Regular"/>
              <a:buChar char="–"/>
            </a:pPr>
            <a:r>
              <a:rPr lang="en-US" sz="1200" dirty="0">
                <a:latin typeface="IBM Plex Sans Light" panose="020B0403050203000203" pitchFamily="34" charset="0"/>
                <a:ea typeface="IBM Plex Sans" charset="0"/>
                <a:cs typeface="IBM Plex Sans" charset="0"/>
                <a:hlinkClick r:id="rId3"/>
              </a:rPr>
              <a:t>Metrics and benchmarks for retail banks</a:t>
            </a:r>
            <a:endParaRPr lang="en-US" sz="1200" dirty="0">
              <a:latin typeface="IBM Plex Sans Light" panose="020B0403050203000203" pitchFamily="34" charset="0"/>
              <a:ea typeface="IBM Plex Sans" charset="0"/>
              <a:cs typeface="IBM Plex Sans" charset="0"/>
            </a:endParaRPr>
          </a:p>
          <a:p>
            <a:pPr marL="171450" indent="-171450" algn="l">
              <a:lnSpc>
                <a:spcPct val="110000"/>
              </a:lnSpc>
              <a:spcAft>
                <a:spcPts val="300"/>
              </a:spcAft>
              <a:buFont typeface="System Font Regular"/>
              <a:buChar char="–"/>
            </a:pPr>
            <a:r>
              <a:rPr lang="en-US" sz="1200" dirty="0">
                <a:latin typeface="IBM Plex Sans Light"/>
                <a:ea typeface="IBM Plex Sans" charset="0"/>
                <a:cs typeface="IBM Plex Sans" charset="0"/>
                <a:hlinkClick r:id="rId4"/>
              </a:rPr>
              <a:t>Benchmark Wizard: banking and financial markets</a:t>
            </a:r>
            <a:endParaRPr lang="en-US" sz="1200" dirty="0">
              <a:latin typeface="IBM Plex Sans Light"/>
              <a:ea typeface="IBM Plex Sans" charset="0"/>
              <a:cs typeface="IBM Plex Sans" charset="0"/>
            </a:endParaRPr>
          </a:p>
          <a:p>
            <a:pPr algn="l">
              <a:lnSpc>
                <a:spcPct val="110000"/>
              </a:lnSpc>
              <a:spcAft>
                <a:spcPts val="300"/>
              </a:spcAft>
            </a:pPr>
            <a:endParaRPr lang="en-US" sz="1200" dirty="0">
              <a:latin typeface="IBM Plex Sans Light" panose="020B0403050203000203" pitchFamily="34" charset="0"/>
              <a:ea typeface="IBM Plex Sans" charset="0"/>
              <a:cs typeface="IBM Plex Sans" charset="0"/>
            </a:endParaRPr>
          </a:p>
        </p:txBody>
      </p:sp>
      <p:sp>
        <p:nvSpPr>
          <p:cNvPr id="7" name="TextBox 6">
            <a:extLst>
              <a:ext uri="{FF2B5EF4-FFF2-40B4-BE49-F238E27FC236}">
                <a16:creationId xmlns:a16="http://schemas.microsoft.com/office/drawing/2014/main" id="{4301FC08-CD85-E697-5321-BA4DC43A9E81}"/>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lang="en-US" sz="3600" dirty="0">
                <a:latin typeface="IBM Plex Sans ExtLt"/>
              </a:rPr>
              <a:t>KPIs &amp; industry benchmarks</a:t>
            </a:r>
          </a:p>
        </p:txBody>
      </p:sp>
      <p:graphicFrame>
        <p:nvGraphicFramePr>
          <p:cNvPr id="12" name="Table 4">
            <a:extLst>
              <a:ext uri="{FF2B5EF4-FFF2-40B4-BE49-F238E27FC236}">
                <a16:creationId xmlns:a16="http://schemas.microsoft.com/office/drawing/2014/main" id="{4111F30D-34F3-8D59-B6A9-CCBD9CF7A5EC}"/>
              </a:ext>
            </a:extLst>
          </p:cNvPr>
          <p:cNvGraphicFramePr>
            <a:graphicFrameLocks noGrp="1"/>
          </p:cNvGraphicFramePr>
          <p:nvPr>
            <p:extLst>
              <p:ext uri="{D42A27DB-BD31-4B8C-83A1-F6EECF244321}">
                <p14:modId xmlns:p14="http://schemas.microsoft.com/office/powerpoint/2010/main" val="3525135166"/>
              </p:ext>
            </p:extLst>
          </p:nvPr>
        </p:nvGraphicFramePr>
        <p:xfrm>
          <a:off x="3844637" y="638462"/>
          <a:ext cx="10474035" cy="6318806"/>
        </p:xfrm>
        <a:graphic>
          <a:graphicData uri="http://schemas.openxmlformats.org/drawingml/2006/table">
            <a:tbl>
              <a:tblPr firstRow="1" bandRow="1">
                <a:tableStyleId>{E8034E78-7F5D-4C2E-B375-FC64B27BC917}</a:tableStyleId>
              </a:tblPr>
              <a:tblGrid>
                <a:gridCol w="304344">
                  <a:extLst>
                    <a:ext uri="{9D8B030D-6E8A-4147-A177-3AD203B41FA5}">
                      <a16:colId xmlns:a16="http://schemas.microsoft.com/office/drawing/2014/main" val="3643620517"/>
                    </a:ext>
                  </a:extLst>
                </a:gridCol>
                <a:gridCol w="6775055">
                  <a:extLst>
                    <a:ext uri="{9D8B030D-6E8A-4147-A177-3AD203B41FA5}">
                      <a16:colId xmlns:a16="http://schemas.microsoft.com/office/drawing/2014/main" val="1078815446"/>
                    </a:ext>
                  </a:extLst>
                </a:gridCol>
                <a:gridCol w="1149267">
                  <a:extLst>
                    <a:ext uri="{9D8B030D-6E8A-4147-A177-3AD203B41FA5}">
                      <a16:colId xmlns:a16="http://schemas.microsoft.com/office/drawing/2014/main" val="1796835840"/>
                    </a:ext>
                  </a:extLst>
                </a:gridCol>
                <a:gridCol w="1149267">
                  <a:extLst>
                    <a:ext uri="{9D8B030D-6E8A-4147-A177-3AD203B41FA5}">
                      <a16:colId xmlns:a16="http://schemas.microsoft.com/office/drawing/2014/main" val="2924498420"/>
                    </a:ext>
                  </a:extLst>
                </a:gridCol>
                <a:gridCol w="1096102">
                  <a:extLst>
                    <a:ext uri="{9D8B030D-6E8A-4147-A177-3AD203B41FA5}">
                      <a16:colId xmlns:a16="http://schemas.microsoft.com/office/drawing/2014/main" val="1689511957"/>
                    </a:ext>
                  </a:extLst>
                </a:gridCol>
              </a:tblGrid>
              <a:tr h="492293">
                <a:tc gridSpan="2">
                  <a:txBody>
                    <a:bodyPr/>
                    <a:lstStyle/>
                    <a:p>
                      <a:endParaRPr lang="en-US" sz="1200" b="0" i="0" dirty="0">
                        <a:solidFill>
                          <a:schemeClr val="tx1"/>
                        </a:solidFill>
                        <a:latin typeface="IBM Plex Sans Medm" panose="020B0603050203000203" pitchFamily="34" charset="0"/>
                      </a:endParaRP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r>
                        <a:rPr lang="en-US" sz="1600" b="1" i="0" dirty="0">
                          <a:solidFill>
                            <a:schemeClr val="tx1"/>
                          </a:solidFill>
                          <a:latin typeface="IBM Plex Sans" panose="020B0503050203000203" pitchFamily="34" charset="0"/>
                        </a:rPr>
                        <a:t>Key Performance Indicators</a:t>
                      </a:r>
                    </a:p>
                  </a:txBody>
                  <a:tcPr>
                    <a:solidFill>
                      <a:schemeClr val="bg1"/>
                    </a:solidFill>
                  </a:tcPr>
                </a:tc>
                <a:tc>
                  <a:txBody>
                    <a:bodyPr/>
                    <a:lstStyle/>
                    <a:p>
                      <a:pPr algn="ctr"/>
                      <a:r>
                        <a:rPr lang="en-US" sz="1200" b="0" i="0" dirty="0">
                          <a:solidFill>
                            <a:schemeClr val="tx1"/>
                          </a:solidFill>
                          <a:latin typeface="IBM Plex Sans Medm" panose="020B0603050203000203" pitchFamily="34" charset="0"/>
                        </a:rPr>
                        <a:t>Sample size</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dirty="0">
                          <a:solidFill>
                            <a:schemeClr val="tx1"/>
                          </a:solidFill>
                          <a:latin typeface="IBM Plex Sans Medm" panose="020B0603050203000203" pitchFamily="34" charset="0"/>
                        </a:rPr>
                        <a:t>Median</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i="0" dirty="0">
                          <a:solidFill>
                            <a:schemeClr val="tx1"/>
                          </a:solidFill>
                          <a:latin typeface="IBM Plex Sans Medm" panose="020B0603050203000203" pitchFamily="34" charset="0"/>
                        </a:rPr>
                        <a:t>Benchmark</a:t>
                      </a:r>
                    </a:p>
                    <a:p>
                      <a:pPr algn="ctr"/>
                      <a:r>
                        <a:rPr lang="en-US" sz="900" b="0" i="0" dirty="0">
                          <a:solidFill>
                            <a:schemeClr val="tx1"/>
                          </a:solidFill>
                          <a:latin typeface="IBM Plex Sans" panose="020B0503050203000203" pitchFamily="34" charset="0"/>
                        </a:rPr>
                        <a:t>(80</a:t>
                      </a:r>
                      <a:r>
                        <a:rPr lang="en-US" sz="900" b="0" i="0" baseline="30000" dirty="0">
                          <a:solidFill>
                            <a:schemeClr val="tx1"/>
                          </a:solidFill>
                          <a:latin typeface="IBM Plex Sans" panose="020B0503050203000203" pitchFamily="34" charset="0"/>
                        </a:rPr>
                        <a:t>th</a:t>
                      </a:r>
                      <a:r>
                        <a:rPr lang="en-US" sz="900" b="0" i="0" dirty="0">
                          <a:solidFill>
                            <a:schemeClr val="tx1"/>
                          </a:solidFill>
                          <a:latin typeface="IBM Plex Sans" panose="020B0503050203000203" pitchFamily="34" charset="0"/>
                        </a:rPr>
                        <a:t> percentile)</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452062"/>
                  </a:ext>
                </a:extLst>
              </a:tr>
              <a:tr h="266219">
                <a:tc rowSpan="5">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j-lt"/>
                          <a:ea typeface="+mn-ea"/>
                          <a:cs typeface="+mn-cs"/>
                        </a:rPr>
                        <a:t>Cost and income</a:t>
                      </a:r>
                    </a:p>
                  </a:txBody>
                  <a:tcPr vert="vert270" anchor="b" anchorCtr="1">
                    <a:lnT w="12700" cap="flat" cmpd="sng" algn="ctr">
                      <a:solidFill>
                        <a:schemeClr val="tx1"/>
                      </a:solidFill>
                      <a:prstDash val="solid"/>
                      <a:round/>
                      <a:headEnd type="none" w="med" len="med"/>
                      <a:tailEnd type="none" w="med" len="med"/>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Cost-to-income ratio.</a:t>
                      </a:r>
                    </a:p>
                  </a:txBody>
                  <a:tcPr anchor="ctr">
                    <a:lnT w="12700" cap="flat" cmpd="sng" algn="ctr">
                      <a:solidFill>
                        <a:schemeClr val="tx1"/>
                      </a:solidFill>
                      <a:prstDash val="solid"/>
                      <a:round/>
                      <a:headEnd type="none" w="med" len="med"/>
                      <a:tailEnd type="none" w="med" len="med"/>
                    </a:lnT>
                    <a:solidFill>
                      <a:srgbClr val="F2F2F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40%</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35%</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208293933"/>
                  </a:ext>
                </a:extLst>
              </a:tr>
              <a:tr h="266219">
                <a:tc vMerge="1">
                  <a:txBody>
                    <a:bodyPr/>
                    <a:lstStyle/>
                    <a:p>
                      <a:pPr marL="0" marR="0" indent="0" defTabSz="914400" eaLnBrk="1" fontAlgn="base"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Annual non-interest expense per retail banking customer.</a:t>
                      </a:r>
                      <a:endParaRPr lang="en-IE" sz="1200" b="0" i="0" dirty="0">
                        <a:solidFill>
                          <a:schemeClr val="tx1"/>
                        </a:solidFill>
                        <a:latin typeface="IBM Plex Sans Light" panose="020B0403050203000203" pitchFamily="34" charset="0"/>
                        <a:ea typeface="+mn-ea"/>
                        <a:cs typeface="+mn-cs"/>
                      </a:endParaRPr>
                    </a:p>
                  </a:txBody>
                  <a:tcPr anchor="ctr">
                    <a:solidFill>
                      <a:schemeClr val="bg1"/>
                    </a:solidFill>
                  </a:tcPr>
                </a:tc>
                <a:tc>
                  <a:txBody>
                    <a:bodyPr/>
                    <a:lstStyle/>
                    <a:p>
                      <a:pPr marL="0" marR="0" lvl="0" indent="0" algn="ctr" defTabSz="1232736" rtl="0" eaLnBrk="1" fontAlgn="t" latinLnBrk="0" hangingPunct="1">
                        <a:lnSpc>
                          <a:spcPct val="100000"/>
                        </a:lnSpc>
                        <a:spcBef>
                          <a:spcPts val="0"/>
                        </a:spcBef>
                        <a:spcAft>
                          <a:spcPts val="0"/>
                        </a:spcAft>
                        <a:buClrTx/>
                        <a:buSzTx/>
                        <a:buFontTx/>
                        <a:buNone/>
                        <a:tabLst/>
                        <a:defRPr/>
                      </a:pPr>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solidFill>
                      <a:schemeClr val="bg1"/>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$435</a:t>
                      </a:r>
                    </a:p>
                  </a:txBody>
                  <a:tcPr marL="9525" marR="9525" marT="9525" marB="0" anchor="ctr">
                    <a:solidFill>
                      <a:schemeClr val="bg1"/>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$150</a:t>
                      </a:r>
                    </a:p>
                  </a:txBody>
                  <a:tcPr marL="9525" marR="9525" marT="9525" marB="0" anchor="ctr">
                    <a:solidFill>
                      <a:schemeClr val="bg1"/>
                    </a:solidFill>
                  </a:tcPr>
                </a:tc>
                <a:extLst>
                  <a:ext uri="{0D108BD9-81ED-4DB2-BD59-A6C34878D82A}">
                    <a16:rowId xmlns:a16="http://schemas.microsoft.com/office/drawing/2014/main" val="3447134528"/>
                  </a:ext>
                </a:extLst>
              </a:tr>
              <a:tr h="45257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i="0" kern="1200" dirty="0">
                          <a:solidFill>
                            <a:schemeClr val="tx1"/>
                          </a:solidFill>
                          <a:latin typeface="+mj-lt"/>
                          <a:ea typeface="+mn-ea"/>
                          <a:cs typeface="+mn-cs"/>
                        </a:rPr>
                        <a:t>Cost and income</a:t>
                      </a:r>
                    </a:p>
                    <a:p>
                      <a:pPr marL="0" marR="0" indent="0"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Annual retail bank revenue (interest income plus fee income) per retail banking customer.</a:t>
                      </a:r>
                    </a:p>
                  </a:txBody>
                  <a:tcPr anchor="ctr">
                    <a:solidFill>
                      <a:srgbClr val="F2F2F2"/>
                    </a:solidFill>
                  </a:tcPr>
                </a:tc>
                <a:tc>
                  <a:txBody>
                    <a:bodyPr/>
                    <a:lstStyle/>
                    <a:p>
                      <a:pPr marL="0" marR="0" lvl="0" indent="0" algn="ctr" defTabSz="1232736" rtl="0" eaLnBrk="1" fontAlgn="t" latinLnBrk="0" hangingPunct="1">
                        <a:lnSpc>
                          <a:spcPct val="100000"/>
                        </a:lnSpc>
                        <a:spcBef>
                          <a:spcPts val="0"/>
                        </a:spcBef>
                        <a:spcAft>
                          <a:spcPts val="0"/>
                        </a:spcAft>
                        <a:buClrTx/>
                        <a:buSzTx/>
                        <a:buFontTx/>
                        <a:buNone/>
                        <a:tabLst/>
                        <a:defRPr/>
                      </a:pPr>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solidFill>
                      <a:srgbClr val="F2F2F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$705</a:t>
                      </a:r>
                    </a:p>
                  </a:txBody>
                  <a:tcPr marL="9525" marR="9525" marT="9525" marB="0" anchor="ctr">
                    <a:solidFill>
                      <a:srgbClr val="F2F2F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$2,062</a:t>
                      </a:r>
                    </a:p>
                  </a:txBody>
                  <a:tcPr marL="9525" marR="9525" marT="9525" marB="0" anchor="ctr">
                    <a:solidFill>
                      <a:srgbClr val="F2F2F2"/>
                    </a:solidFill>
                  </a:tcPr>
                </a:tc>
                <a:extLst>
                  <a:ext uri="{0D108BD9-81ED-4DB2-BD59-A6C34878D82A}">
                    <a16:rowId xmlns:a16="http://schemas.microsoft.com/office/drawing/2014/main" val="1024987714"/>
                  </a:ext>
                </a:extLst>
              </a:tr>
              <a:tr h="266219">
                <a:tc vMerge="1">
                  <a:txBody>
                    <a:bodyPr/>
                    <a:lstStyle/>
                    <a:p>
                      <a:pPr marL="0" marR="0" indent="0" defTabSz="914400" eaLnBrk="1" fontAlgn="base"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Annual fee income per retail banking customer.</a:t>
                      </a:r>
                    </a:p>
                  </a:txBody>
                  <a:tcPr anchor="ctr">
                    <a:noFill/>
                  </a:tcPr>
                </a:tc>
                <a:tc>
                  <a:txBody>
                    <a:bodyPr/>
                    <a:lstStyle/>
                    <a:p>
                      <a:pPr marL="0" marR="0" lvl="0" indent="0" algn="ctr" defTabSz="1232736" rtl="0" eaLnBrk="1" fontAlgn="t" latinLnBrk="0" hangingPunct="1">
                        <a:lnSpc>
                          <a:spcPct val="100000"/>
                        </a:lnSpc>
                        <a:spcBef>
                          <a:spcPts val="0"/>
                        </a:spcBef>
                        <a:spcAft>
                          <a:spcPts val="0"/>
                        </a:spcAft>
                        <a:buClrTx/>
                        <a:buSzTx/>
                        <a:buFontTx/>
                        <a:buNone/>
                        <a:tabLst/>
                        <a:defRPr/>
                      </a:pPr>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$205</a:t>
                      </a:r>
                    </a:p>
                  </a:txBody>
                  <a:tcPr marL="9525" marR="9525" marT="9525" marB="0" anchor="c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$706</a:t>
                      </a:r>
                    </a:p>
                  </a:txBody>
                  <a:tcPr marL="9525" marR="9525" marT="9525" marB="0" anchor="ctr">
                    <a:noFill/>
                  </a:tcPr>
                </a:tc>
                <a:extLst>
                  <a:ext uri="{0D108BD9-81ED-4DB2-BD59-A6C34878D82A}">
                    <a16:rowId xmlns:a16="http://schemas.microsoft.com/office/drawing/2014/main" val="2798356483"/>
                  </a:ext>
                </a:extLst>
              </a:tr>
              <a:tr h="45257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b="0" i="0" kern="1200" dirty="0">
                          <a:solidFill>
                            <a:schemeClr val="tx1"/>
                          </a:solidFill>
                          <a:latin typeface="+mn-lt"/>
                          <a:ea typeface="+mn-ea"/>
                          <a:cs typeface="+mn-cs"/>
                        </a:rPr>
                        <a:t>Cost and income</a:t>
                      </a:r>
                    </a:p>
                    <a:p>
                      <a:pPr marL="0" marR="0" indent="0"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anchor="ctr">
                    <a:lnT>
                      <a:noFill/>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Overall personnel costs for the business entity (including benefits) as a percentage of revenue.</a:t>
                      </a:r>
                    </a:p>
                  </a:txBody>
                  <a:tcPr anchor="ctr">
                    <a:lnB w="12700" cap="flat" cmpd="sng" algn="ctr">
                      <a:solidFill>
                        <a:schemeClr val="tx1"/>
                      </a:solidFill>
                      <a:prstDash val="solid"/>
                      <a:round/>
                      <a:headEnd type="none" w="med" len="med"/>
                      <a:tailEnd type="none" w="med" len="med"/>
                    </a:lnB>
                    <a:solidFill>
                      <a:srgbClr val="F2F2F2"/>
                    </a:solidFill>
                  </a:tcPr>
                </a:tc>
                <a:tc>
                  <a:txBody>
                    <a:bodyPr/>
                    <a:lstStyle/>
                    <a:p>
                      <a:pPr marL="0" marR="0" lvl="0" indent="0" algn="ctr" defTabSz="1232736" rtl="0" eaLnBrk="1" fontAlgn="t" latinLnBrk="0" hangingPunct="1">
                        <a:lnSpc>
                          <a:spcPct val="100000"/>
                        </a:lnSpc>
                        <a:spcBef>
                          <a:spcPts val="0"/>
                        </a:spcBef>
                        <a:spcAft>
                          <a:spcPts val="0"/>
                        </a:spcAft>
                        <a:buClrTx/>
                        <a:buSzTx/>
                        <a:buFontTx/>
                        <a:buNone/>
                        <a:tabLst/>
                        <a:defRPr/>
                      </a:pPr>
                      <a:r>
                        <a:rPr lang="en-IE" sz="1200" b="0" i="0" kern="1200" dirty="0">
                          <a:solidFill>
                            <a:schemeClr val="tx1"/>
                          </a:solidFill>
                          <a:latin typeface="IBM Plex Sans Light" panose="020B0403050203000203" pitchFamily="34" charset="0"/>
                          <a:ea typeface="+mn-ea"/>
                          <a:cs typeface="+mn-cs"/>
                        </a:rPr>
                        <a:t>66</a:t>
                      </a:r>
                    </a:p>
                  </a:txBody>
                  <a:tcPr marL="9525" marR="9525" marT="9525" marB="0" anchor="ctr">
                    <a:lnB w="12700" cap="flat" cmpd="sng" algn="ctr">
                      <a:solidFill>
                        <a:schemeClr val="tx1"/>
                      </a:solidFill>
                      <a:prstDash val="solid"/>
                      <a:round/>
                      <a:headEnd type="none" w="med" len="med"/>
                      <a:tailEnd type="none" w="med" len="med"/>
                    </a:lnB>
                    <a:solidFill>
                      <a:srgbClr val="F2F2F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18%</a:t>
                      </a:r>
                    </a:p>
                  </a:txBody>
                  <a:tcPr marL="9525" marR="9525" marT="9525" marB="0" anchor="ctr">
                    <a:lnB w="12700" cap="flat" cmpd="sng" algn="ctr">
                      <a:solidFill>
                        <a:schemeClr val="tx1"/>
                      </a:solidFill>
                      <a:prstDash val="solid"/>
                      <a:round/>
                      <a:headEnd type="none" w="med" len="med"/>
                      <a:tailEnd type="none" w="med" len="med"/>
                    </a:lnB>
                    <a:solidFill>
                      <a:srgbClr val="F2F2F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9%</a:t>
                      </a:r>
                    </a:p>
                  </a:txBody>
                  <a:tcPr marL="9525" marR="9525" marT="9525" marB="0" anchor="ctr">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85742874"/>
                  </a:ext>
                </a:extLst>
              </a:tr>
              <a:tr h="452573">
                <a:tc rowSpan="12">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mj-lt"/>
                        </a:rPr>
                        <a:t>Efficiency and effectiveness</a:t>
                      </a: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Full time equivalents (FTEs) performing retail banking activities per billion US Dollars operating expense.</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7,407</a:t>
                      </a:r>
                    </a:p>
                  </a:txBody>
                  <a:tcPr marL="9525" marR="9525" marT="9525" marB="0"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3,835</a:t>
                      </a:r>
                    </a:p>
                  </a:txBody>
                  <a:tcPr marL="9525" marR="9525" marT="9525" marB="0"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noFill/>
                  </a:tcPr>
                </a:tc>
                <a:extLst>
                  <a:ext uri="{0D108BD9-81ED-4DB2-BD59-A6C34878D82A}">
                    <a16:rowId xmlns:a16="http://schemas.microsoft.com/office/drawing/2014/main" val="236021273"/>
                  </a:ext>
                </a:extLst>
              </a:tr>
              <a:tr h="266219">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Rate of employee turnover (voluntary or involuntary).</a:t>
                      </a:r>
                    </a:p>
                  </a:txBody>
                  <a:tcPr anchor="ctr">
                    <a:lnL>
                      <a:noFill/>
                    </a:lnL>
                    <a:lnR>
                      <a:noFill/>
                    </a:lnR>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96</a:t>
                      </a:r>
                    </a:p>
                  </a:txBody>
                  <a:tcPr marL="9525" marR="9525" marT="9525" marB="0" anchor="ctr">
                    <a:lnL>
                      <a:noFill/>
                    </a:lnL>
                    <a:lnR>
                      <a:noFill/>
                    </a:lnR>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17%</a:t>
                      </a:r>
                    </a:p>
                  </a:txBody>
                  <a:tcPr marL="9525" marR="9525" marT="9525" marB="0" anchor="ctr">
                    <a:lnL>
                      <a:noFill/>
                    </a:lnL>
                    <a:lnR>
                      <a:noFill/>
                    </a:lnR>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11%</a:t>
                      </a:r>
                    </a:p>
                  </a:txBody>
                  <a:tcPr marL="9525" marR="9525" marT="9525" marB="0" anchor="ctr">
                    <a:lnL>
                      <a:noFill/>
                    </a:lnL>
                    <a:lnR>
                      <a:noFill/>
                    </a:lnR>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49006913"/>
                  </a:ext>
                </a:extLst>
              </a:tr>
              <a:tr h="266219">
                <a:tc vMerge="1">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Medm" panose="020B0603050203000203" pitchFamily="34" charset="0"/>
                      </a:endParaRP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Retail banking customers per branch.</a:t>
                      </a:r>
                    </a:p>
                  </a:txBody>
                  <a:tcPr anchor="ctr">
                    <a:lnL>
                      <a:noFill/>
                    </a:lnL>
                    <a:lnR>
                      <a:noFill/>
                    </a:lnR>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570</a:t>
                      </a:r>
                    </a:p>
                  </a:txBody>
                  <a:tcPr marL="9525" marR="9525" marT="9525" marB="0" anchor="ctr">
                    <a:lnL>
                      <a:noFill/>
                    </a:lnL>
                    <a:lnR>
                      <a:noFill/>
                    </a:lnR>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10,785</a:t>
                      </a:r>
                    </a:p>
                  </a:txBody>
                  <a:tcPr marL="9525" marR="9525" marT="9525" marB="0" anchor="ctr">
                    <a:lnL>
                      <a:noFill/>
                    </a:lnL>
                    <a:lnR>
                      <a:noFill/>
                    </a:lnR>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30,061</a:t>
                      </a:r>
                    </a:p>
                  </a:txBody>
                  <a:tcPr marL="9525" marR="9525" marT="9525" marB="0" anchor="ctr">
                    <a:lnL>
                      <a:noFill/>
                    </a:lnL>
                    <a:lnR>
                      <a:noFill/>
                    </a:lnR>
                    <a:lnB>
                      <a:noFill/>
                    </a:lnB>
                    <a:lnTlToBr w="12700" cmpd="sng">
                      <a:noFill/>
                      <a:prstDash val="solid"/>
                    </a:lnTlToBr>
                    <a:lnBlToTr w="12700" cmpd="sng">
                      <a:noFill/>
                      <a:prstDash val="solid"/>
                    </a:lnBlToTr>
                    <a:noFill/>
                  </a:tcPr>
                </a:tc>
                <a:extLst>
                  <a:ext uri="{0D108BD9-81ED-4DB2-BD59-A6C34878D82A}">
                    <a16:rowId xmlns:a16="http://schemas.microsoft.com/office/drawing/2014/main" val="3250408562"/>
                  </a:ext>
                </a:extLst>
              </a:tr>
              <a:tr h="266219">
                <a:tc vMerge="1">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Medm" panose="020B0603050203000203" pitchFamily="34" charset="0"/>
                      </a:endParaRP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Net Promotor Score (NPS) for customer experience.</a:t>
                      </a:r>
                    </a:p>
                  </a:txBody>
                  <a:tcPr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30</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45</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0093281"/>
                  </a:ext>
                </a:extLst>
              </a:tr>
              <a:tr h="266219">
                <a:tc vMerge="1">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Medm" panose="020B0603050203000203" pitchFamily="34" charset="0"/>
                      </a:endParaRP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Self-service transactions as a percentage of all retail banking transactions.</a:t>
                      </a: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65%</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75%</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8252235"/>
                  </a:ext>
                </a:extLst>
              </a:tr>
              <a:tr h="266219">
                <a:tc vMerge="1">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Medm" panose="020B0603050203000203" pitchFamily="34" charset="0"/>
                      </a:endParaRP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Annual rate of growth in number of deposit accounts.</a:t>
                      </a:r>
                      <a:endParaRPr lang="en-IE" sz="1200" b="0" i="0" kern="1200" dirty="0">
                        <a:solidFill>
                          <a:schemeClr val="tx1"/>
                        </a:solidFill>
                        <a:latin typeface="IBM Plex Sans Light" panose="020B0403050203000203" pitchFamily="34" charset="0"/>
                        <a:ea typeface="+mn-ea"/>
                        <a:cs typeface="+mn-cs"/>
                      </a:endParaRPr>
                    </a:p>
                  </a:txBody>
                  <a:tcPr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714</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3.5%</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4.1%</a:t>
                      </a: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787466755"/>
                  </a:ext>
                </a:extLst>
              </a:tr>
              <a:tr h="266219">
                <a:tc vMerge="1">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250" b="0" i="0" dirty="0">
                          <a:solidFill>
                            <a:schemeClr val="tx1"/>
                          </a:solidFill>
                          <a:latin typeface="IBM Plex Sans Medm" panose="020B0603050203000203" pitchFamily="34" charset="0"/>
                        </a:rPr>
                        <a:t>Efficiency and effectiveness</a:t>
                      </a:r>
                    </a:p>
                  </a:txBody>
                  <a:tcPr vert="vert270"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IBM Plex Sans Light" panose="020B0403050203000203" pitchFamily="34" charset="0"/>
                          <a:ea typeface="+mn-ea"/>
                          <a:cs typeface="+mn-cs"/>
                        </a:rPr>
                        <a:t>Fraudulent payments as a percentage of all payments.</a:t>
                      </a:r>
                      <a:endParaRPr lang="en-IE" sz="1200" b="0" i="0" kern="1200" dirty="0">
                        <a:solidFill>
                          <a:schemeClr val="tx1"/>
                        </a:solidFill>
                        <a:latin typeface="IBM Plex Sans Light" panose="020B0403050203000203" pitchFamily="34" charset="0"/>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541</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20%</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15%</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10324985"/>
                  </a:ext>
                </a:extLst>
              </a:tr>
              <a:tr h="266219">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Website new visitor conversion rate.</a:t>
                      </a:r>
                    </a:p>
                  </a:txBody>
                  <a:tcPr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55</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6%</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10%</a:t>
                      </a:r>
                    </a:p>
                  </a:txBody>
                  <a:tcPr marL="9525" marR="9525" marT="9525" marB="0" anchor="ctr">
                    <a:lnT>
                      <a:noFill/>
                    </a:lnT>
                    <a:lnB>
                      <a:noFill/>
                    </a:lnB>
                    <a:solidFill>
                      <a:schemeClr val="tx2"/>
                    </a:solidFill>
                  </a:tcPr>
                </a:tc>
                <a:extLst>
                  <a:ext uri="{0D108BD9-81ED-4DB2-BD59-A6C34878D82A}">
                    <a16:rowId xmlns:a16="http://schemas.microsoft.com/office/drawing/2014/main" val="3141014459"/>
                  </a:ext>
                </a:extLst>
              </a:tr>
              <a:tr h="266219">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Percentage of the financial forecast that is created through touchless processing.</a:t>
                      </a:r>
                    </a:p>
                  </a:txBody>
                  <a:tcPr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47</a:t>
                      </a:r>
                    </a:p>
                  </a:txBody>
                  <a:tcPr marL="9525" marR="9525" marT="9525" marB="0"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30%</a:t>
                      </a:r>
                    </a:p>
                  </a:txBody>
                  <a:tcPr marL="9525" marR="9525" marT="9525" marB="0"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30%</a:t>
                      </a:r>
                    </a:p>
                  </a:txBody>
                  <a:tcPr marL="9525" marR="9525" marT="9525" marB="0" anchor="ctr">
                    <a:lnT>
                      <a:noFill/>
                    </a:lnT>
                    <a:lnB>
                      <a:noFill/>
                    </a:lnB>
                    <a:noFill/>
                  </a:tcPr>
                </a:tc>
                <a:extLst>
                  <a:ext uri="{0D108BD9-81ED-4DB2-BD59-A6C34878D82A}">
                    <a16:rowId xmlns:a16="http://schemas.microsoft.com/office/drawing/2014/main" val="2892497148"/>
                  </a:ext>
                </a:extLst>
              </a:tr>
              <a:tr h="638927">
                <a:tc v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vert="vert270" anchor="ct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Annual savings (cost avoidance and cost takeout) achieved by procurement department</a:t>
                      </a:r>
                      <a:br>
                        <a:rPr lang="en-US" sz="1200" b="0" i="0" dirty="0">
                          <a:solidFill>
                            <a:schemeClr val="tx1"/>
                          </a:solidFill>
                          <a:latin typeface="IBM Plex Sans Light" panose="020B0403050203000203" pitchFamily="34" charset="0"/>
                          <a:ea typeface="+mn-ea"/>
                          <a:cs typeface="+mn-cs"/>
                        </a:rPr>
                      </a:br>
                      <a:r>
                        <a:rPr lang="en-US" sz="1200" b="0" i="0" dirty="0">
                          <a:solidFill>
                            <a:schemeClr val="tx1"/>
                          </a:solidFill>
                          <a:latin typeface="IBM Plex Sans Light" panose="020B0403050203000203" pitchFamily="34" charset="0"/>
                          <a:ea typeface="+mn-ea"/>
                          <a:cs typeface="+mn-cs"/>
                        </a:rPr>
                        <a:t>as a percentage of annual spend.</a:t>
                      </a:r>
                    </a:p>
                  </a:txBody>
                  <a:tcPr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55</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5%</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6%</a:t>
                      </a:r>
                    </a:p>
                  </a:txBody>
                  <a:tcPr marL="9525" marR="9525" marT="9525" marB="0" anchor="ctr">
                    <a:lnT>
                      <a:noFill/>
                    </a:lnT>
                    <a:lnB>
                      <a:noFill/>
                    </a:lnB>
                    <a:solidFill>
                      <a:schemeClr val="tx2"/>
                    </a:solidFill>
                  </a:tcPr>
                </a:tc>
                <a:extLst>
                  <a:ext uri="{0D108BD9-81ED-4DB2-BD59-A6C34878D82A}">
                    <a16:rowId xmlns:a16="http://schemas.microsoft.com/office/drawing/2014/main" val="895054784"/>
                  </a:ext>
                </a:extLst>
              </a:tr>
              <a:tr h="266219">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Average minutes to resolution for high-severity incidents.</a:t>
                      </a:r>
                    </a:p>
                  </a:txBody>
                  <a:tcPr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188</a:t>
                      </a:r>
                    </a:p>
                  </a:txBody>
                  <a:tcPr marL="9525" marR="9525" marT="9525" marB="0"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20</a:t>
                      </a:r>
                    </a:p>
                  </a:txBody>
                  <a:tcPr marL="9525" marR="9525" marT="9525" marB="0" anchor="ctr">
                    <a:lnT>
                      <a:noFill/>
                    </a:lnT>
                    <a:lnB>
                      <a:noFill/>
                    </a:lnB>
                    <a:no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15</a:t>
                      </a:r>
                    </a:p>
                  </a:txBody>
                  <a:tcPr marL="9525" marR="9525" marT="9525" marB="0" anchor="ctr">
                    <a:lnT>
                      <a:noFill/>
                    </a:lnT>
                    <a:lnB>
                      <a:noFill/>
                    </a:lnB>
                    <a:noFill/>
                  </a:tcPr>
                </a:tc>
                <a:extLst>
                  <a:ext uri="{0D108BD9-81ED-4DB2-BD59-A6C34878D82A}">
                    <a16:rowId xmlns:a16="http://schemas.microsoft.com/office/drawing/2014/main" val="1032703771"/>
                  </a:ext>
                </a:extLst>
              </a:tr>
              <a:tr h="266219">
                <a:tc v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US" sz="1250" b="0" i="0" dirty="0">
                        <a:solidFill>
                          <a:schemeClr val="tx1"/>
                        </a:solidFill>
                        <a:latin typeface="IBM Plex Sans Light" panose="020B0403050203000203" pitchFamily="34" charset="0"/>
                      </a:endParaRPr>
                    </a:p>
                  </a:txBody>
                  <a:tcPr vert="vert270" anchor="ct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Light" panose="020B0403050203000203" pitchFamily="34" charset="0"/>
                          <a:ea typeface="+mn-ea"/>
                          <a:cs typeface="+mn-cs"/>
                        </a:rPr>
                        <a:t>Average number of defects identified in production per thousand lines of code.</a:t>
                      </a:r>
                    </a:p>
                  </a:txBody>
                  <a:tcPr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188</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32</a:t>
                      </a:r>
                    </a:p>
                  </a:txBody>
                  <a:tcPr marL="9525" marR="9525" marT="9525" marB="0" anchor="ctr">
                    <a:lnT>
                      <a:noFill/>
                    </a:lnT>
                    <a:lnB>
                      <a:noFill/>
                    </a:lnB>
                    <a:solidFill>
                      <a:schemeClr val="tx2"/>
                    </a:solidFill>
                  </a:tcPr>
                </a:tc>
                <a:tc>
                  <a:txBody>
                    <a:bodyPr/>
                    <a:lstStyle/>
                    <a:p>
                      <a:pPr marL="0" algn="ctr" defTabSz="1232736" rtl="0" eaLnBrk="1" fontAlgn="t" latinLnBrk="0" hangingPunct="1"/>
                      <a:r>
                        <a:rPr lang="en-IE" sz="1200" b="0" i="0" kern="1200" dirty="0">
                          <a:solidFill>
                            <a:schemeClr val="tx1"/>
                          </a:solidFill>
                          <a:latin typeface="IBM Plex Sans Light" panose="020B0403050203000203" pitchFamily="34" charset="0"/>
                          <a:ea typeface="+mn-ea"/>
                          <a:cs typeface="+mn-cs"/>
                        </a:rPr>
                        <a:t>24</a:t>
                      </a:r>
                    </a:p>
                  </a:txBody>
                  <a:tcPr marL="9525" marR="9525" marT="9525" marB="0" anchor="ctr">
                    <a:lnT>
                      <a:noFill/>
                    </a:lnT>
                    <a:lnB>
                      <a:noFill/>
                    </a:lnB>
                    <a:solidFill>
                      <a:schemeClr val="tx2"/>
                    </a:solidFill>
                  </a:tcPr>
                </a:tc>
                <a:extLst>
                  <a:ext uri="{0D108BD9-81ED-4DB2-BD59-A6C34878D82A}">
                    <a16:rowId xmlns:a16="http://schemas.microsoft.com/office/drawing/2014/main" val="897263999"/>
                  </a:ext>
                </a:extLst>
              </a:tr>
              <a:tr h="242879">
                <a:tc>
                  <a:txBody>
                    <a:bodyPr/>
                    <a:lstStyle/>
                    <a:p>
                      <a:pPr marL="0" marR="0" indent="0" algn="ctr" defTabSz="914400" eaLnBrk="1" fontAlgn="auto" latinLnBrk="0" hangingPunct="1">
                        <a:lnSpc>
                          <a:spcPct val="100000"/>
                        </a:lnSpc>
                        <a:spcBef>
                          <a:spcPts val="0"/>
                        </a:spcBef>
                        <a:spcAft>
                          <a:spcPts val="0"/>
                        </a:spcAft>
                        <a:buClrTx/>
                        <a:buSzTx/>
                        <a:buFontTx/>
                        <a:buNone/>
                        <a:tabLst/>
                        <a:defRPr/>
                      </a:pPr>
                      <a:endParaRPr lang="en-US" sz="1200" b="0" i="1" dirty="0">
                        <a:solidFill>
                          <a:schemeClr val="tx1"/>
                        </a:solidFill>
                        <a:latin typeface="+mj-lt"/>
                      </a:endParaRPr>
                    </a:p>
                  </a:txBody>
                  <a:tcPr vert="vert270" anchor="ctr">
                    <a:lnL>
                      <a:noFill/>
                    </a:lnL>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dirty="0">
                        <a:solidFill>
                          <a:schemeClr val="tx1"/>
                        </a:solidFill>
                        <a:latin typeface="IBM Plex Sans Light" panose="020B0403050203000203" pitchFamily="34" charset="0"/>
                        <a:ea typeface="+mn-ea"/>
                        <a:cs typeface="+mn-cs"/>
                      </a:endParaRPr>
                    </a:p>
                  </a:txBody>
                  <a:tcPr anchor="ctr">
                    <a:lnT>
                      <a:noFill/>
                    </a:lnT>
                    <a:lnB>
                      <a:noFill/>
                    </a:lnB>
                    <a:noFill/>
                  </a:tcPr>
                </a:tc>
                <a:tc>
                  <a:txBody>
                    <a:bodyPr/>
                    <a:lstStyle/>
                    <a:p>
                      <a:pPr marL="0" algn="ctr" defTabSz="1232736" rtl="0" eaLnBrk="1" fontAlgn="t" latinLnBrk="0" hangingPunct="1"/>
                      <a:endParaRPr lang="en-IE" sz="1100" b="0" i="0" kern="1200" dirty="0">
                        <a:solidFill>
                          <a:schemeClr val="tx1"/>
                        </a:solidFill>
                        <a:latin typeface="IBM Plex Sans Light" panose="020B0403050203000203" pitchFamily="34" charset="0"/>
                        <a:ea typeface="+mn-ea"/>
                        <a:cs typeface="+mn-cs"/>
                      </a:endParaRPr>
                    </a:p>
                  </a:txBody>
                  <a:tcPr marL="9525" marR="9525" marT="9525" marB="0" anchor="ctr">
                    <a:lnT>
                      <a:noFill/>
                    </a:lnT>
                    <a:lnB>
                      <a:noFill/>
                    </a:lnB>
                    <a:noFill/>
                  </a:tcPr>
                </a:tc>
                <a:tc>
                  <a:txBody>
                    <a:bodyPr/>
                    <a:lstStyle/>
                    <a:p>
                      <a:pPr marL="0" algn="ctr" defTabSz="1232736" rtl="0" eaLnBrk="1" fontAlgn="t" latinLnBrk="0" hangingPunct="1"/>
                      <a:endParaRPr lang="en-IE" sz="1100" b="0" i="0" kern="1200" dirty="0">
                        <a:solidFill>
                          <a:schemeClr val="tx1"/>
                        </a:solidFill>
                        <a:latin typeface="IBM Plex Sans Light" panose="020B0403050203000203" pitchFamily="34" charset="0"/>
                        <a:ea typeface="+mn-ea"/>
                        <a:cs typeface="+mn-cs"/>
                      </a:endParaRPr>
                    </a:p>
                  </a:txBody>
                  <a:tcPr marL="9525" marR="9525" marT="9525" marB="0" anchor="ctr">
                    <a:lnT>
                      <a:noFill/>
                    </a:lnT>
                    <a:lnB>
                      <a:noFill/>
                    </a:lnB>
                    <a:noFill/>
                  </a:tcPr>
                </a:tc>
                <a:tc>
                  <a:txBody>
                    <a:bodyPr/>
                    <a:lstStyle/>
                    <a:p>
                      <a:pPr marL="0" algn="ctr" defTabSz="1232736" rtl="0" eaLnBrk="1" fontAlgn="t" latinLnBrk="0" hangingPunct="1"/>
                      <a:endParaRPr lang="en-IE" sz="1100" b="0" i="0" kern="1200" dirty="0">
                        <a:solidFill>
                          <a:schemeClr val="tx1"/>
                        </a:solidFill>
                        <a:latin typeface="IBM Plex Sans Light" panose="020B0403050203000203" pitchFamily="34" charset="0"/>
                        <a:ea typeface="+mn-ea"/>
                        <a:cs typeface="+mn-cs"/>
                      </a:endParaRPr>
                    </a:p>
                  </a:txBody>
                  <a:tcPr marL="9525" marR="9525" marT="9525" marB="0" anchor="ctr">
                    <a:lnT>
                      <a:noFill/>
                    </a:lnT>
                    <a:lnB>
                      <a:noFill/>
                    </a:lnB>
                    <a:noFill/>
                  </a:tcPr>
                </a:tc>
                <a:extLst>
                  <a:ext uri="{0D108BD9-81ED-4DB2-BD59-A6C34878D82A}">
                    <a16:rowId xmlns:a16="http://schemas.microsoft.com/office/drawing/2014/main" val="1129657868"/>
                  </a:ext>
                </a:extLst>
              </a:tr>
            </a:tbl>
          </a:graphicData>
        </a:graphic>
      </p:graphicFrame>
      <p:grpSp>
        <p:nvGrpSpPr>
          <p:cNvPr id="13" name="Group 12">
            <a:extLst>
              <a:ext uri="{FF2B5EF4-FFF2-40B4-BE49-F238E27FC236}">
                <a16:creationId xmlns:a16="http://schemas.microsoft.com/office/drawing/2014/main" id="{E7F0E347-2760-C928-E4E4-DC4CD0EC483A}"/>
              </a:ext>
            </a:extLst>
          </p:cNvPr>
          <p:cNvGrpSpPr/>
          <p:nvPr/>
        </p:nvGrpSpPr>
        <p:grpSpPr>
          <a:xfrm>
            <a:off x="13201757" y="643075"/>
            <a:ext cx="1116915" cy="6381743"/>
            <a:chOff x="11834280" y="1187030"/>
            <a:chExt cx="2005706" cy="7418571"/>
          </a:xfrm>
        </p:grpSpPr>
        <p:sp>
          <p:nvSpPr>
            <p:cNvPr id="14" name="Rectangle 13">
              <a:extLst>
                <a:ext uri="{FF2B5EF4-FFF2-40B4-BE49-F238E27FC236}">
                  <a16:creationId xmlns:a16="http://schemas.microsoft.com/office/drawing/2014/main" id="{1AE47C68-83AF-77DB-A5F8-B0211F729C5B}"/>
                </a:ext>
              </a:extLst>
            </p:cNvPr>
            <p:cNvSpPr/>
            <p:nvPr/>
          </p:nvSpPr>
          <p:spPr>
            <a:xfrm>
              <a:off x="11834280" y="1187030"/>
              <a:ext cx="2005706" cy="7209498"/>
            </a:xfrm>
            <a:prstGeom prst="rect">
              <a:avLst/>
            </a:prstGeom>
            <a:noFill/>
            <a:ln w="19050">
              <a:solidFill>
                <a:srgbClr val="893EF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F9EBC88-62DA-E8C7-1028-463CE0E53355}"/>
                </a:ext>
              </a:extLst>
            </p:cNvPr>
            <p:cNvSpPr/>
            <p:nvPr/>
          </p:nvSpPr>
          <p:spPr>
            <a:xfrm rot="10800000">
              <a:off x="12602093" y="8390157"/>
              <a:ext cx="470080" cy="215444"/>
            </a:xfrm>
            <a:prstGeom prst="triangle">
              <a:avLst/>
            </a:prstGeom>
            <a:solidFill>
              <a:srgbClr val="893EFD"/>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1FF"/>
                </a:solidFill>
              </a:endParaRPr>
            </a:p>
          </p:txBody>
        </p:sp>
      </p:grpSp>
      <p:sp>
        <p:nvSpPr>
          <p:cNvPr id="16" name="TextBox 15">
            <a:extLst>
              <a:ext uri="{FF2B5EF4-FFF2-40B4-BE49-F238E27FC236}">
                <a16:creationId xmlns:a16="http://schemas.microsoft.com/office/drawing/2014/main" id="{2CE502AF-17A9-6857-522D-419AD46A6E62}"/>
              </a:ext>
            </a:extLst>
          </p:cNvPr>
          <p:cNvSpPr txBox="1"/>
          <p:nvPr/>
        </p:nvSpPr>
        <p:spPr>
          <a:xfrm>
            <a:off x="10631423" y="6983165"/>
            <a:ext cx="3803033" cy="646331"/>
          </a:xfrm>
          <a:prstGeom prst="rect">
            <a:avLst/>
          </a:prstGeom>
          <a:noFill/>
        </p:spPr>
        <p:txBody>
          <a:bodyPr wrap="square" rtlCol="0">
            <a:spAutoFit/>
          </a:bodyPr>
          <a:lstStyle/>
          <a:p>
            <a:pPr algn="r"/>
            <a:r>
              <a:rPr lang="en-US" sz="1200" dirty="0">
                <a:solidFill>
                  <a:srgbClr val="0061FF"/>
                </a:solidFill>
                <a:latin typeface="IBM Plex Sans" panose="020B0503050203000203" pitchFamily="34" charset="0"/>
              </a:rPr>
              <a:t>Benchmark is the top-performing 20th percentile for retail banks' scores in our database, in other words, 20% scored better than this value.</a:t>
            </a:r>
          </a:p>
        </p:txBody>
      </p:sp>
      <p:grpSp>
        <p:nvGrpSpPr>
          <p:cNvPr id="2" name="Group 1">
            <a:extLst>
              <a:ext uri="{FF2B5EF4-FFF2-40B4-BE49-F238E27FC236}">
                <a16:creationId xmlns:a16="http://schemas.microsoft.com/office/drawing/2014/main" id="{00F7E45C-7BD0-9DBD-1A7B-74E5F0686D03}"/>
              </a:ext>
            </a:extLst>
          </p:cNvPr>
          <p:cNvGrpSpPr/>
          <p:nvPr/>
        </p:nvGrpSpPr>
        <p:grpSpPr>
          <a:xfrm>
            <a:off x="457200" y="2989463"/>
            <a:ext cx="809625" cy="152400"/>
            <a:chOff x="457200" y="2362200"/>
            <a:chExt cx="809625" cy="152400"/>
          </a:xfrm>
        </p:grpSpPr>
        <p:cxnSp>
          <p:nvCxnSpPr>
            <p:cNvPr id="4" name="Straight Connector 3">
              <a:extLst>
                <a:ext uri="{FF2B5EF4-FFF2-40B4-BE49-F238E27FC236}">
                  <a16:creationId xmlns:a16="http://schemas.microsoft.com/office/drawing/2014/main" id="{6B29335B-BF2C-A15E-4A52-E904F8F27C23}"/>
                </a:ext>
              </a:extLst>
            </p:cNvPr>
            <p:cNvCxnSpPr>
              <a:cxnSpLocks/>
              <a:endCxn id="8" idx="6"/>
            </p:cNvCxnSpPr>
            <p:nvPr/>
          </p:nvCxnSpPr>
          <p:spPr bwMode="auto">
            <a:xfrm>
              <a:off x="476250" y="2438400"/>
              <a:ext cx="790575" cy="0"/>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4271C657-636F-F4E1-E352-2E90A37A8876}"/>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8" name="Oval 7">
              <a:extLst>
                <a:ext uri="{FF2B5EF4-FFF2-40B4-BE49-F238E27FC236}">
                  <a16:creationId xmlns:a16="http://schemas.microsoft.com/office/drawing/2014/main" id="{B0E59667-32A5-8AA6-DB8C-4A1A7CB727FC}"/>
                </a:ext>
              </a:extLst>
            </p:cNvPr>
            <p:cNvSpPr/>
            <p:nvPr/>
          </p:nvSpPr>
          <p:spPr bwMode="auto">
            <a:xfrm>
              <a:off x="111442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sp>
        <p:nvSpPr>
          <p:cNvPr id="10" name="TextBox 9">
            <a:extLst>
              <a:ext uri="{FF2B5EF4-FFF2-40B4-BE49-F238E27FC236}">
                <a16:creationId xmlns:a16="http://schemas.microsoft.com/office/drawing/2014/main" id="{5850E69B-CB4A-00C5-A5EB-2E34DD8DFBC1}"/>
              </a:ext>
            </a:extLst>
          </p:cNvPr>
          <p:cNvSpPr txBox="1"/>
          <p:nvPr/>
        </p:nvSpPr>
        <p:spPr>
          <a:xfrm>
            <a:off x="457200" y="3369250"/>
            <a:ext cx="2971800" cy="1169551"/>
          </a:xfrm>
          <a:prstGeom prst="rect">
            <a:avLst/>
          </a:prstGeom>
          <a:noFill/>
        </p:spPr>
        <p:txBody>
          <a:bodyPr wrap="square" lIns="0">
            <a:spAutoFit/>
          </a:bodyPr>
          <a:lstStyle/>
          <a:p>
            <a:r>
              <a:rPr lang="en-IN" sz="1400" b="0" i="0" dirty="0">
                <a:effectLst/>
              </a:rPr>
              <a:t>Benchmarking allows organizations to know their standing relative to comparators and determines 'best in class’</a:t>
            </a:r>
            <a:r>
              <a:rPr lang="en-IN" sz="1400" dirty="0"/>
              <a:t> </a:t>
            </a:r>
            <a:r>
              <a:rPr lang="en-IN" sz="1400" b="0" i="0" dirty="0">
                <a:effectLst/>
              </a:rPr>
              <a:t>performance. </a:t>
            </a:r>
          </a:p>
          <a:p>
            <a:endParaRPr lang="en-IN" sz="1400" dirty="0"/>
          </a:p>
        </p:txBody>
      </p:sp>
      <p:grpSp>
        <p:nvGrpSpPr>
          <p:cNvPr id="17" name="Group 16">
            <a:extLst>
              <a:ext uri="{FF2B5EF4-FFF2-40B4-BE49-F238E27FC236}">
                <a16:creationId xmlns:a16="http://schemas.microsoft.com/office/drawing/2014/main" id="{34CE2F76-E950-7948-27A8-E1E646BEBC99}"/>
              </a:ext>
            </a:extLst>
          </p:cNvPr>
          <p:cNvGrpSpPr/>
          <p:nvPr/>
        </p:nvGrpSpPr>
        <p:grpSpPr>
          <a:xfrm>
            <a:off x="12931553" y="319424"/>
            <a:ext cx="1173393" cy="135875"/>
            <a:chOff x="12931553" y="319424"/>
            <a:chExt cx="1173393" cy="135875"/>
          </a:xfrm>
        </p:grpSpPr>
        <p:sp>
          <p:nvSpPr>
            <p:cNvPr id="18" name="TextBox 17">
              <a:extLst>
                <a:ext uri="{FF2B5EF4-FFF2-40B4-BE49-F238E27FC236}">
                  <a16:creationId xmlns:a16="http://schemas.microsoft.com/office/drawing/2014/main" id="{4C13CB7C-0001-EDFE-D2AB-AB99CC9FE769}"/>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9" name="Picture 18">
              <a:extLst>
                <a:ext uri="{FF2B5EF4-FFF2-40B4-BE49-F238E27FC236}">
                  <a16:creationId xmlns:a16="http://schemas.microsoft.com/office/drawing/2014/main" id="{95FBCC1A-53D7-4042-1641-0FDD8AFCDAF7}"/>
                </a:ext>
              </a:extLst>
            </p:cNvPr>
            <p:cNvPicPr>
              <a:picLocks noChangeAspect="1"/>
            </p:cNvPicPr>
            <p:nvPr/>
          </p:nvPicPr>
          <p:blipFill>
            <a:blip r:embed="rId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3975963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1FC08-CD85-E697-5321-BA4DC43A9E81}"/>
              </a:ext>
            </a:extLst>
          </p:cNvPr>
          <p:cNvSpPr txBox="1"/>
          <p:nvPr/>
        </p:nvSpPr>
        <p:spPr>
          <a:xfrm>
            <a:off x="457200" y="1058694"/>
            <a:ext cx="2971800" cy="2326791"/>
          </a:xfrm>
          <a:prstGeom prst="rect">
            <a:avLst/>
          </a:prstGeom>
          <a:noFill/>
        </p:spPr>
        <p:txBody>
          <a:bodyPr wrap="square" lIns="0" tIns="54864" rIns="109728" bIns="54864" rtlCol="0" anchor="t">
            <a:spAutoFit/>
          </a:bodyPr>
          <a:lstStyle/>
          <a:p>
            <a:pPr>
              <a:defRPr/>
            </a:pPr>
            <a:r>
              <a:rPr lang="en-US" sz="3600" dirty="0">
                <a:latin typeface="IBM Plex Sans ExtLt"/>
              </a:rPr>
              <a:t>Component Business Model</a:t>
            </a:r>
            <a:br>
              <a:rPr lang="en-US" sz="3600" dirty="0">
                <a:latin typeface="IBM Plex Sans ExtLt"/>
              </a:rPr>
            </a:br>
            <a:endParaRPr lang="en-US" sz="3600" dirty="0">
              <a:latin typeface="IBM Plex Sans ExtLt"/>
            </a:endParaRPr>
          </a:p>
        </p:txBody>
      </p:sp>
      <p:sp>
        <p:nvSpPr>
          <p:cNvPr id="9" name="TextBox 8">
            <a:extLst>
              <a:ext uri="{FF2B5EF4-FFF2-40B4-BE49-F238E27FC236}">
                <a16:creationId xmlns:a16="http://schemas.microsoft.com/office/drawing/2014/main" id="{AD906037-BE74-B9DD-6366-E750C88ADC05}"/>
              </a:ext>
            </a:extLst>
          </p:cNvPr>
          <p:cNvSpPr txBox="1"/>
          <p:nvPr/>
        </p:nvSpPr>
        <p:spPr>
          <a:xfrm>
            <a:off x="457200" y="2831486"/>
            <a:ext cx="2834778" cy="338554"/>
          </a:xfrm>
          <a:prstGeom prst="rect">
            <a:avLst/>
          </a:prstGeom>
          <a:noFill/>
        </p:spPr>
        <p:txBody>
          <a:bodyPr wrap="square" lIns="0">
            <a:spAutoFit/>
          </a:bodyPr>
          <a:lstStyle/>
          <a:p>
            <a:pPr defTabSz="914400"/>
            <a:r>
              <a:rPr lang="en-US" sz="1600" kern="0" dirty="0">
                <a:latin typeface="IBM Plex Sans Light" panose="020B0403050203000203" pitchFamily="34" charset="0"/>
                <a:cs typeface="IBM Plex Sans"/>
              </a:rPr>
              <a:t>Banking and Financial Markets</a:t>
            </a:r>
            <a:endParaRPr lang="en-US" sz="1600" kern="0" dirty="0">
              <a:latin typeface="IBM Plex Sans Light" panose="020B0403050203000203" pitchFamily="34" charset="0"/>
            </a:endParaRPr>
          </a:p>
        </p:txBody>
      </p:sp>
      <p:sp>
        <p:nvSpPr>
          <p:cNvPr id="4" name="TextBox 3">
            <a:extLst>
              <a:ext uri="{FF2B5EF4-FFF2-40B4-BE49-F238E27FC236}">
                <a16:creationId xmlns:a16="http://schemas.microsoft.com/office/drawing/2014/main" id="{502FC6D4-8864-671B-50B1-F3CBA7A39DBC}"/>
              </a:ext>
            </a:extLst>
          </p:cNvPr>
          <p:cNvSpPr txBox="1"/>
          <p:nvPr/>
        </p:nvSpPr>
        <p:spPr>
          <a:xfrm>
            <a:off x="10945091" y="1058694"/>
            <a:ext cx="3338067" cy="5660460"/>
          </a:xfrm>
          <a:prstGeom prst="rect">
            <a:avLst/>
          </a:prstGeom>
          <a:noFill/>
        </p:spPr>
        <p:txBody>
          <a:bodyPr wrap="square" lIns="91440" tIns="45720" rIns="91440" bIns="45720" anchor="t">
            <a:spAutoFit/>
          </a:bodyPr>
          <a:lstStyle/>
          <a:p>
            <a:pPr>
              <a:lnSpc>
                <a:spcPct val="107000"/>
              </a:lnSpc>
              <a:spcAft>
                <a:spcPts val="960"/>
              </a:spcAft>
              <a:defRPr/>
            </a:pPr>
            <a:r>
              <a:rPr lang="en-IE" sz="1500" dirty="0">
                <a:latin typeface="IBM Plex Sans Light" panose="020B0403050203000203" pitchFamily="34" charset="0"/>
                <a:ea typeface="Calibri" panose="020F0502020204030204" pitchFamily="34" charset="0"/>
                <a:cs typeface="Times New Roman"/>
              </a:rPr>
              <a:t>Banking and financial markets organizations need to accelerate their business and sustainability journey. </a:t>
            </a:r>
            <a:endParaRPr lang="en-IE" sz="1500" dirty="0">
              <a:latin typeface="IBM Plex Sans Light" panose="020B0403050203000203" pitchFamily="34" charset="0"/>
              <a:ea typeface="Calibri" panose="020F0502020204030204" pitchFamily="34" charset="0"/>
              <a:cs typeface="Times New Roman"/>
              <a:hlinkClick r:id="rId3"/>
            </a:endParaRPr>
          </a:p>
          <a:p>
            <a:pPr>
              <a:lnSpc>
                <a:spcPct val="107000"/>
              </a:lnSpc>
              <a:spcAft>
                <a:spcPts val="960"/>
              </a:spcAft>
              <a:defRPr/>
            </a:pPr>
            <a:r>
              <a:rPr lang="en-IE" sz="1500" dirty="0">
                <a:latin typeface="IBM Plex Sans Light" panose="020B0403050203000203" pitchFamily="34" charset="0"/>
                <a:ea typeface="Calibri" panose="020F0502020204030204" pitchFamily="34" charset="0"/>
                <a:cs typeface="Times New Roman"/>
              </a:rPr>
              <a:t>Component Business Model serves as a catalyst for driving banking and financial markets transformation by providing insights into “where to take action, prioritize, and why”.</a:t>
            </a:r>
          </a:p>
          <a:p>
            <a:pPr>
              <a:lnSpc>
                <a:spcPct val="107000"/>
              </a:lnSpc>
              <a:spcAft>
                <a:spcPts val="960"/>
              </a:spcAft>
              <a:defRPr/>
            </a:pPr>
            <a:r>
              <a:rPr lang="en-IE" sz="1500" dirty="0">
                <a:latin typeface="IBM Plex Sans Light" panose="020B0403050203000203" pitchFamily="34" charset="0"/>
                <a:ea typeface="Calibri" panose="020F0502020204030204" pitchFamily="34" charset="0"/>
                <a:cs typeface="Times New Roman"/>
              </a:rPr>
              <a:t>CBM is a framework designed to model and assess businesses, enabling the organization and categorization of various business activities into fundamental units known as "business components"</a:t>
            </a:r>
            <a:r>
              <a:rPr lang="en-IE" sz="1500" baseline="30000" dirty="0">
                <a:latin typeface="IBM Plex Sans Light" panose="020B0403050203000203" pitchFamily="34" charset="0"/>
                <a:ea typeface="Calibri" panose="020F0502020204030204" pitchFamily="34" charset="0"/>
                <a:cs typeface="Times New Roman"/>
              </a:rPr>
              <a:t>1</a:t>
            </a:r>
            <a:r>
              <a:rPr lang="en-IE" sz="1500" dirty="0">
                <a:latin typeface="IBM Plex Sans Light" panose="020B0403050203000203" pitchFamily="34" charset="0"/>
                <a:ea typeface="Calibri" panose="020F0502020204030204" pitchFamily="34" charset="0"/>
                <a:cs typeface="Times New Roman"/>
              </a:rPr>
              <a:t> </a:t>
            </a:r>
          </a:p>
          <a:p>
            <a:pPr>
              <a:lnSpc>
                <a:spcPct val="107000"/>
              </a:lnSpc>
              <a:spcAft>
                <a:spcPts val="960"/>
              </a:spcAft>
              <a:defRPr/>
            </a:pPr>
            <a:r>
              <a:rPr lang="en-IE" sz="1500" dirty="0">
                <a:latin typeface="IBM Plex Sans Light"/>
                <a:ea typeface="Calibri" panose="020F0502020204030204" pitchFamily="34" charset="0"/>
                <a:cs typeface="Times New Roman"/>
              </a:rPr>
              <a:t>CBM makes clear how leadership run the business through an Enterprise-on-a-page structure.</a:t>
            </a:r>
          </a:p>
          <a:p>
            <a:pPr>
              <a:lnSpc>
                <a:spcPct val="107000"/>
              </a:lnSpc>
              <a:spcAft>
                <a:spcPts val="960"/>
              </a:spcAft>
              <a:defRPr/>
            </a:pPr>
            <a:endParaRPr lang="en-IE" sz="1500" dirty="0">
              <a:latin typeface="IBM Plex Sans Light" panose="020B0403050203000203" pitchFamily="34" charset="0"/>
              <a:ea typeface="Calibri" panose="020F0502020204030204" pitchFamily="34" charset="0"/>
              <a:cs typeface="Times New Roman"/>
            </a:endParaRPr>
          </a:p>
          <a:p>
            <a:pPr>
              <a:lnSpc>
                <a:spcPct val="107000"/>
              </a:lnSpc>
              <a:spcAft>
                <a:spcPts val="960"/>
              </a:spcAft>
              <a:defRPr/>
            </a:pPr>
            <a:r>
              <a:rPr lang="en-IE" sz="1500" dirty="0">
                <a:latin typeface="IBM Plex Sans Light" panose="020B0403050203000203" pitchFamily="34" charset="0"/>
                <a:ea typeface="Calibri" panose="020F0502020204030204" pitchFamily="34" charset="0"/>
                <a:cs typeface="Times New Roman"/>
                <a:hlinkClick r:id="rId4"/>
              </a:rPr>
              <a:t>CBM Map – full-service banking</a:t>
            </a:r>
            <a:endParaRPr lang="en-IE" sz="1500" dirty="0">
              <a:latin typeface="IBM Plex Sans Light"/>
              <a:ea typeface="Calibri" panose="020F0502020204030204" pitchFamily="34" charset="0"/>
              <a:cs typeface="Times New Roman"/>
            </a:endParaRPr>
          </a:p>
        </p:txBody>
      </p:sp>
      <p:pic>
        <p:nvPicPr>
          <p:cNvPr id="3" name="Picture 2">
            <a:hlinkClick r:id="rId4"/>
            <a:extLst>
              <a:ext uri="{FF2B5EF4-FFF2-40B4-BE49-F238E27FC236}">
                <a16:creationId xmlns:a16="http://schemas.microsoft.com/office/drawing/2014/main" id="{786765FA-FA23-E991-944C-1E9E45F6F5A8}"/>
              </a:ext>
            </a:extLst>
          </p:cNvPr>
          <p:cNvPicPr>
            <a:picLocks noChangeAspect="1"/>
          </p:cNvPicPr>
          <p:nvPr/>
        </p:nvPicPr>
        <p:blipFill>
          <a:blip r:embed="rId5"/>
          <a:stretch>
            <a:fillRect/>
          </a:stretch>
        </p:blipFill>
        <p:spPr>
          <a:xfrm>
            <a:off x="4194998" y="171922"/>
            <a:ext cx="5847073" cy="7665792"/>
          </a:xfrm>
          <a:prstGeom prst="rect">
            <a:avLst/>
          </a:prstGeom>
        </p:spPr>
      </p:pic>
      <p:grpSp>
        <p:nvGrpSpPr>
          <p:cNvPr id="8" name="Group 7">
            <a:extLst>
              <a:ext uri="{FF2B5EF4-FFF2-40B4-BE49-F238E27FC236}">
                <a16:creationId xmlns:a16="http://schemas.microsoft.com/office/drawing/2014/main" id="{CD96981D-A541-7DF7-1E7C-E4F419782B1A}"/>
              </a:ext>
            </a:extLst>
          </p:cNvPr>
          <p:cNvGrpSpPr/>
          <p:nvPr/>
        </p:nvGrpSpPr>
        <p:grpSpPr>
          <a:xfrm>
            <a:off x="12931553" y="319424"/>
            <a:ext cx="1173393" cy="135875"/>
            <a:chOff x="12931553" y="319424"/>
            <a:chExt cx="1173393" cy="135875"/>
          </a:xfrm>
        </p:grpSpPr>
        <p:sp>
          <p:nvSpPr>
            <p:cNvPr id="10" name="TextBox 9">
              <a:extLst>
                <a:ext uri="{FF2B5EF4-FFF2-40B4-BE49-F238E27FC236}">
                  <a16:creationId xmlns:a16="http://schemas.microsoft.com/office/drawing/2014/main" id="{48502D2A-B6FB-CF99-8D06-ABC030E99F57}"/>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6"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1" name="Picture 10">
              <a:extLst>
                <a:ext uri="{FF2B5EF4-FFF2-40B4-BE49-F238E27FC236}">
                  <a16:creationId xmlns:a16="http://schemas.microsoft.com/office/drawing/2014/main" id="{7816D29A-7210-5FA3-C8A5-144A1AA9A935}"/>
                </a:ext>
              </a:extLst>
            </p:cNvPr>
            <p:cNvPicPr>
              <a:picLocks noChangeAspect="1"/>
            </p:cNvPicPr>
            <p:nvPr/>
          </p:nvPicPr>
          <p:blipFill>
            <a:blip r:embed="rId7"/>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327603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B91985-8E15-F92B-0FB8-C8B5E68A8D84}"/>
              </a:ext>
            </a:extLst>
          </p:cNvPr>
          <p:cNvSpPr>
            <a:spLocks noGrp="1"/>
          </p:cNvSpPr>
          <p:nvPr>
            <p:ph type="title"/>
          </p:nvPr>
        </p:nvSpPr>
        <p:spPr>
          <a:xfrm>
            <a:off x="457200" y="457200"/>
            <a:ext cx="10134601" cy="2286000"/>
          </a:xfrm>
        </p:spPr>
        <p:txBody>
          <a:bodyPr/>
          <a:lstStyle/>
          <a:p>
            <a:r>
              <a:rPr lang="en-US" sz="7200" dirty="0">
                <a:solidFill>
                  <a:schemeClr val="tx1"/>
                </a:solidFill>
              </a:rPr>
              <a:t>Educational</a:t>
            </a:r>
            <a:br>
              <a:rPr lang="en-US" sz="7200" dirty="0">
                <a:solidFill>
                  <a:schemeClr val="tx1"/>
                </a:solidFill>
              </a:rPr>
            </a:br>
            <a:r>
              <a:rPr lang="en-US" sz="7200" dirty="0">
                <a:solidFill>
                  <a:schemeClr val="tx1"/>
                </a:solidFill>
              </a:rPr>
              <a:t>Resources</a:t>
            </a:r>
          </a:p>
        </p:txBody>
      </p:sp>
      <p:pic>
        <p:nvPicPr>
          <p:cNvPr id="4" name="Graphic 3">
            <a:extLst>
              <a:ext uri="{FF2B5EF4-FFF2-40B4-BE49-F238E27FC236}">
                <a16:creationId xmlns:a16="http://schemas.microsoft.com/office/drawing/2014/main" id="{CBC23A68-E741-715A-3FAA-61F27E2470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9700" y="2098461"/>
            <a:ext cx="9410700" cy="5377543"/>
          </a:xfrm>
          <a:prstGeom prst="rect">
            <a:avLst/>
          </a:prstGeom>
        </p:spPr>
      </p:pic>
    </p:spTree>
    <p:extLst>
      <p:ext uri="{BB962C8B-B14F-4D97-AF65-F5344CB8AC3E}">
        <p14:creationId xmlns:p14="http://schemas.microsoft.com/office/powerpoint/2010/main" val="1028812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undefined">
            <a:hlinkClick r:id="rId3"/>
            <a:extLst>
              <a:ext uri="{FF2B5EF4-FFF2-40B4-BE49-F238E27FC236}">
                <a16:creationId xmlns:a16="http://schemas.microsoft.com/office/drawing/2014/main" id="{3652F301-EF95-250E-0301-B726866F7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4"/>
          <a:stretch/>
        </p:blipFill>
        <p:spPr bwMode="auto">
          <a:xfrm>
            <a:off x="10999959" y="1236804"/>
            <a:ext cx="2481279" cy="14249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hlinkClick r:id="rId5"/>
            <a:extLst>
              <a:ext uri="{FF2B5EF4-FFF2-40B4-BE49-F238E27FC236}">
                <a16:creationId xmlns:a16="http://schemas.microsoft.com/office/drawing/2014/main" id="{C6F60DF8-E32E-2F38-FA7A-F2ABF1CA6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800" y="4559677"/>
            <a:ext cx="2488446" cy="1409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hlinkClick r:id="rId7"/>
            <a:extLst>
              <a:ext uri="{FF2B5EF4-FFF2-40B4-BE49-F238E27FC236}">
                <a16:creationId xmlns:a16="http://schemas.microsoft.com/office/drawing/2014/main" id="{20F94CA0-17D0-AFC1-B8C4-764EBA05AC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8" r="-348" b="13334"/>
          <a:stretch/>
        </p:blipFill>
        <p:spPr bwMode="auto">
          <a:xfrm>
            <a:off x="7374476" y="1240387"/>
            <a:ext cx="2602693" cy="1412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hlinkClick r:id="rId9"/>
            <a:extLst>
              <a:ext uri="{FF2B5EF4-FFF2-40B4-BE49-F238E27FC236}">
                <a16:creationId xmlns:a16="http://schemas.microsoft.com/office/drawing/2014/main" id="{929D3E04-326D-D852-7297-B2777FDB1BD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560" t="2393"/>
          <a:stretch/>
        </p:blipFill>
        <p:spPr bwMode="auto">
          <a:xfrm>
            <a:off x="7448699" y="4572000"/>
            <a:ext cx="2460531" cy="143044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hlinkClick r:id="rId11"/>
            <a:extLst>
              <a:ext uri="{FF2B5EF4-FFF2-40B4-BE49-F238E27FC236}">
                <a16:creationId xmlns:a16="http://schemas.microsoft.com/office/drawing/2014/main" id="{97B65377-AE49-330E-CA7D-B11FAC4D4CCA}"/>
              </a:ext>
            </a:extLst>
          </p:cNvPr>
          <p:cNvPicPr>
            <a:picLocks noChangeAspect="1"/>
          </p:cNvPicPr>
          <p:nvPr/>
        </p:nvPicPr>
        <p:blipFill rotWithShape="1">
          <a:blip r:embed="rId12"/>
          <a:srcRect t="28993" b="26381"/>
          <a:stretch/>
        </p:blipFill>
        <p:spPr>
          <a:xfrm>
            <a:off x="3883183" y="4581053"/>
            <a:ext cx="2513430" cy="1421396"/>
          </a:xfrm>
          <a:prstGeom prst="rect">
            <a:avLst/>
          </a:prstGeom>
        </p:spPr>
      </p:pic>
      <p:pic>
        <p:nvPicPr>
          <p:cNvPr id="1026" name="Picture 2" descr="undefined">
            <a:hlinkClick r:id="rId13"/>
            <a:extLst>
              <a:ext uri="{FF2B5EF4-FFF2-40B4-BE49-F238E27FC236}">
                <a16:creationId xmlns:a16="http://schemas.microsoft.com/office/drawing/2014/main" id="{A3F57C88-1833-A5F8-A6A2-C3658E3E50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9658" y="1236803"/>
            <a:ext cx="2530036" cy="14249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B27AB1-B77E-9756-F154-BDD55681ED5D}"/>
              </a:ext>
            </a:extLst>
          </p:cNvPr>
          <p:cNvSpPr txBox="1"/>
          <p:nvPr/>
        </p:nvSpPr>
        <p:spPr>
          <a:xfrm>
            <a:off x="453886" y="6802902"/>
            <a:ext cx="2971799" cy="850665"/>
          </a:xfrm>
          <a:prstGeom prst="rect">
            <a:avLst/>
          </a:prstGeom>
          <a:noFill/>
        </p:spPr>
        <p:txBody>
          <a:bodyPr wrap="square" lIns="0" tIns="0" rIns="0" bIns="0" rtlCol="0" anchor="b">
            <a:noAutofit/>
          </a:bodyPr>
          <a:lstStyle/>
          <a:p>
            <a:pPr>
              <a:lnSpc>
                <a:spcPct val="110000"/>
              </a:lnSpc>
              <a:spcBef>
                <a:spcPts val="1800"/>
              </a:spcBef>
            </a:pPr>
            <a:r>
              <a:rPr lang="en-US" sz="1200" dirty="0">
                <a:latin typeface="IBM Plex Sans Light" panose="020B0403050203000203" pitchFamily="34" charset="0"/>
                <a:ea typeface="IBM Plex Sans" charset="0"/>
                <a:cs typeface="IBM Plex Sans" charset="0"/>
              </a:rPr>
              <a:t>Related IBM publications for more insights:</a:t>
            </a:r>
            <a:br>
              <a:rPr lang="en-US" sz="1200" dirty="0">
                <a:latin typeface="IBM Plex Sans Light" panose="020B0403050203000203" pitchFamily="34" charset="0"/>
                <a:ea typeface="IBM Plex Sans" charset="0"/>
                <a:cs typeface="IBM Plex Sans" charset="0"/>
              </a:rPr>
            </a:br>
            <a:r>
              <a:rPr lang="en-US" sz="1200" dirty="0">
                <a:latin typeface="IBM Plex Sans Light" panose="020B0403050203000203" pitchFamily="34" charset="0"/>
                <a:ea typeface="IBM Plex Sans" charset="0"/>
                <a:cs typeface="IBM Plex Sans" charset="0"/>
                <a:hlinkClick r:id="rId15"/>
              </a:rPr>
              <a:t>IBV banking &amp; financial markets </a:t>
            </a:r>
            <a:br>
              <a:rPr lang="en-US" sz="1200" dirty="0">
                <a:latin typeface="IBM Plex Sans Light" panose="020B0403050203000203" pitchFamily="34" charset="0"/>
                <a:ea typeface="IBM Plex Sans" charset="0"/>
                <a:cs typeface="IBM Plex Sans" charset="0"/>
                <a:hlinkClick r:id="rId15"/>
              </a:rPr>
            </a:br>
            <a:r>
              <a:rPr lang="en-US" sz="1200" dirty="0">
                <a:latin typeface="IBM Plex Sans Light" panose="020B0403050203000203" pitchFamily="34" charset="0"/>
                <a:ea typeface="IBM Plex Sans" charset="0"/>
                <a:cs typeface="IBM Plex Sans" charset="0"/>
                <a:hlinkClick r:id="rId15"/>
              </a:rPr>
              <a:t>industry page</a:t>
            </a:r>
            <a:endParaRPr lang="en-US" sz="1200" dirty="0">
              <a:solidFill>
                <a:schemeClr val="tx1"/>
              </a:solidFill>
              <a:ea typeface="IBM Plex Sans" charset="0"/>
              <a:cs typeface="IBM Plex Sans" charset="0"/>
            </a:endParaRPr>
          </a:p>
        </p:txBody>
      </p:sp>
      <p:sp>
        <p:nvSpPr>
          <p:cNvPr id="4" name="TextBox 3">
            <a:extLst>
              <a:ext uri="{FF2B5EF4-FFF2-40B4-BE49-F238E27FC236}">
                <a16:creationId xmlns:a16="http://schemas.microsoft.com/office/drawing/2014/main" id="{ED21EABE-84D3-7500-F882-81BA8860D728}"/>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lang="en-US" sz="3600" dirty="0">
                <a:latin typeface="IBM Plex Sans ExtLt"/>
              </a:rPr>
              <a:t>Thought leadership</a:t>
            </a:r>
          </a:p>
        </p:txBody>
      </p:sp>
      <p:pic>
        <p:nvPicPr>
          <p:cNvPr id="33" name="Graphic 32">
            <a:extLst>
              <a:ext uri="{FF2B5EF4-FFF2-40B4-BE49-F238E27FC236}">
                <a16:creationId xmlns:a16="http://schemas.microsoft.com/office/drawing/2014/main" id="{511CCB55-A84D-15DB-2605-FE69A52F0C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6197" y="2383166"/>
            <a:ext cx="209756" cy="212553"/>
          </a:xfrm>
          <a:prstGeom prst="rect">
            <a:avLst/>
          </a:prstGeom>
        </p:spPr>
      </p:pic>
      <p:sp>
        <p:nvSpPr>
          <p:cNvPr id="20" name="TextBox 19">
            <a:extLst>
              <a:ext uri="{FF2B5EF4-FFF2-40B4-BE49-F238E27FC236}">
                <a16:creationId xmlns:a16="http://schemas.microsoft.com/office/drawing/2014/main" id="{250A0D26-BF2D-7E31-6D81-020D3B8F9C11}"/>
              </a:ext>
            </a:extLst>
          </p:cNvPr>
          <p:cNvSpPr txBox="1"/>
          <p:nvPr/>
        </p:nvSpPr>
        <p:spPr>
          <a:xfrm>
            <a:off x="3888316" y="873114"/>
            <a:ext cx="2531534" cy="243465"/>
          </a:xfrm>
          <a:prstGeom prst="rect">
            <a:avLst/>
          </a:prstGeom>
          <a:noFill/>
        </p:spPr>
        <p:txBody>
          <a:bodyPr wrap="square" lIns="0" rtlCol="0">
            <a:spAutoFit/>
          </a:bodyPr>
          <a:lstStyle/>
          <a:p>
            <a:r>
              <a:rPr lang="en-US" sz="982" dirty="0">
                <a:solidFill>
                  <a:srgbClr val="0061FF"/>
                </a:solidFill>
                <a:latin typeface="IBM Plex Sans" panose="020B0503050203000203" pitchFamily="34" charset="0"/>
              </a:rPr>
              <a:t>Click on the images to open the studies</a:t>
            </a:r>
          </a:p>
        </p:txBody>
      </p:sp>
      <p:sp>
        <p:nvSpPr>
          <p:cNvPr id="21" name="TextBox 20">
            <a:extLst>
              <a:ext uri="{FF2B5EF4-FFF2-40B4-BE49-F238E27FC236}">
                <a16:creationId xmlns:a16="http://schemas.microsoft.com/office/drawing/2014/main" id="{4406B172-11E4-1709-7DEC-4A36AF0F5CB5}"/>
              </a:ext>
            </a:extLst>
          </p:cNvPr>
          <p:cNvSpPr txBox="1"/>
          <p:nvPr/>
        </p:nvSpPr>
        <p:spPr>
          <a:xfrm>
            <a:off x="7377385" y="3510540"/>
            <a:ext cx="2590800" cy="774764"/>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Hear from experts and makers what opportunities embedded finance creates for banks, non-banking partners, and tech-forward competitors. </a:t>
            </a:r>
          </a:p>
        </p:txBody>
      </p:sp>
      <p:sp>
        <p:nvSpPr>
          <p:cNvPr id="22" name="TextBox 21">
            <a:extLst>
              <a:ext uri="{FF2B5EF4-FFF2-40B4-BE49-F238E27FC236}">
                <a16:creationId xmlns:a16="http://schemas.microsoft.com/office/drawing/2014/main" id="{BE038976-A0FE-EF8A-2953-7BE5A6FE74ED}"/>
              </a:ext>
            </a:extLst>
          </p:cNvPr>
          <p:cNvSpPr txBox="1"/>
          <p:nvPr/>
        </p:nvSpPr>
        <p:spPr>
          <a:xfrm>
            <a:off x="7377384" y="2734875"/>
            <a:ext cx="2488995" cy="523220"/>
          </a:xfrm>
          <a:prstGeom prst="rect">
            <a:avLst/>
          </a:prstGeom>
          <a:noFill/>
        </p:spPr>
        <p:txBody>
          <a:bodyPr wrap="square" lIns="0" tIns="45720" rIns="91440" bIns="45720" anchor="t">
            <a:spAutoFit/>
          </a:bodyPr>
          <a:lstStyle/>
          <a:p>
            <a:r>
              <a:rPr lang="en-IN" sz="1400" dirty="0">
                <a:effectLst/>
                <a:latin typeface="IBM Plex Sans"/>
              </a:rPr>
              <a:t>Embedded finance: The voice of the makers</a:t>
            </a:r>
            <a:endParaRPr lang="en-US" sz="1400" dirty="0">
              <a:latin typeface="IBM Plex Sans" panose="020B0503050203000203" pitchFamily="34" charset="0"/>
            </a:endParaRPr>
          </a:p>
        </p:txBody>
      </p:sp>
      <p:sp>
        <p:nvSpPr>
          <p:cNvPr id="23" name="TextBox 22">
            <a:extLst>
              <a:ext uri="{FF2B5EF4-FFF2-40B4-BE49-F238E27FC236}">
                <a16:creationId xmlns:a16="http://schemas.microsoft.com/office/drawing/2014/main" id="{24B1F662-E4E5-F03B-B455-4EC56635B8D5}"/>
              </a:ext>
            </a:extLst>
          </p:cNvPr>
          <p:cNvSpPr txBox="1"/>
          <p:nvPr/>
        </p:nvSpPr>
        <p:spPr>
          <a:xfrm>
            <a:off x="10999840" y="2734875"/>
            <a:ext cx="2679699" cy="523220"/>
          </a:xfrm>
          <a:prstGeom prst="rect">
            <a:avLst/>
          </a:prstGeom>
          <a:noFill/>
        </p:spPr>
        <p:txBody>
          <a:bodyPr wrap="square" lIns="0" tIns="45720" rIns="91440" bIns="45720" anchor="t">
            <a:spAutoFit/>
          </a:bodyPr>
          <a:lstStyle/>
          <a:p>
            <a:r>
              <a:rPr lang="en-US" sz="1400" dirty="0">
                <a:latin typeface="IBM Plex Sans"/>
              </a:rPr>
              <a:t>2023 Global Outlook for Banking and Financial Markets</a:t>
            </a:r>
          </a:p>
        </p:txBody>
      </p:sp>
      <p:sp>
        <p:nvSpPr>
          <p:cNvPr id="25" name="TextBox 24">
            <a:extLst>
              <a:ext uri="{FF2B5EF4-FFF2-40B4-BE49-F238E27FC236}">
                <a16:creationId xmlns:a16="http://schemas.microsoft.com/office/drawing/2014/main" id="{EEE753F5-39A3-10C1-1CC0-C39D9E8D121D}"/>
              </a:ext>
            </a:extLst>
          </p:cNvPr>
          <p:cNvSpPr txBox="1"/>
          <p:nvPr/>
        </p:nvSpPr>
        <p:spPr>
          <a:xfrm>
            <a:off x="3886200" y="2734875"/>
            <a:ext cx="2587028" cy="523220"/>
          </a:xfrm>
          <a:prstGeom prst="rect">
            <a:avLst/>
          </a:prstGeom>
          <a:noFill/>
        </p:spPr>
        <p:txBody>
          <a:bodyPr wrap="square" lIns="0" tIns="45720" rIns="91440" bIns="45720" anchor="t">
            <a:spAutoFit/>
          </a:bodyPr>
          <a:lstStyle/>
          <a:p>
            <a:r>
              <a:rPr lang="en-IN" sz="1400" dirty="0">
                <a:latin typeface="IBM Plex Sans"/>
              </a:rPr>
              <a:t>Embedded finance: Creating the everywhere, everyday bank</a:t>
            </a:r>
            <a:endParaRPr lang="en-US" sz="1400" dirty="0">
              <a:latin typeface="IBM Plex Sans" panose="020B0503050203000203" pitchFamily="34" charset="0"/>
            </a:endParaRPr>
          </a:p>
        </p:txBody>
      </p:sp>
      <p:sp>
        <p:nvSpPr>
          <p:cNvPr id="26" name="TextBox 25">
            <a:extLst>
              <a:ext uri="{FF2B5EF4-FFF2-40B4-BE49-F238E27FC236}">
                <a16:creationId xmlns:a16="http://schemas.microsoft.com/office/drawing/2014/main" id="{8D2A9BE4-8D29-5AA3-588F-9204359987AD}"/>
              </a:ext>
            </a:extLst>
          </p:cNvPr>
          <p:cNvSpPr txBox="1"/>
          <p:nvPr/>
        </p:nvSpPr>
        <p:spPr>
          <a:xfrm>
            <a:off x="3886200" y="6064238"/>
            <a:ext cx="2533650" cy="523220"/>
          </a:xfrm>
          <a:prstGeom prst="rect">
            <a:avLst/>
          </a:prstGeom>
          <a:noFill/>
        </p:spPr>
        <p:txBody>
          <a:bodyPr wrap="square" lIns="0" tIns="45720" rIns="91440" bIns="45720" anchor="t">
            <a:spAutoFit/>
          </a:bodyPr>
          <a:lstStyle/>
          <a:p>
            <a:r>
              <a:rPr lang="en-IN" sz="1400" dirty="0">
                <a:latin typeface="IBM Plex Sans"/>
              </a:rPr>
              <a:t>Foundations of banking excellence</a:t>
            </a:r>
            <a:endParaRPr lang="en-US" sz="1400" dirty="0">
              <a:latin typeface="IBM Plex Sans" panose="020B0503050203000203" pitchFamily="34" charset="0"/>
            </a:endParaRPr>
          </a:p>
        </p:txBody>
      </p:sp>
      <p:sp>
        <p:nvSpPr>
          <p:cNvPr id="27" name="TextBox 26">
            <a:extLst>
              <a:ext uri="{FF2B5EF4-FFF2-40B4-BE49-F238E27FC236}">
                <a16:creationId xmlns:a16="http://schemas.microsoft.com/office/drawing/2014/main" id="{9068382D-B1EB-BCC4-0818-11F74CB7EE5F}"/>
              </a:ext>
            </a:extLst>
          </p:cNvPr>
          <p:cNvSpPr txBox="1"/>
          <p:nvPr/>
        </p:nvSpPr>
        <p:spPr>
          <a:xfrm>
            <a:off x="7377385" y="6064238"/>
            <a:ext cx="2438400" cy="523220"/>
          </a:xfrm>
          <a:prstGeom prst="rect">
            <a:avLst/>
          </a:prstGeom>
          <a:noFill/>
        </p:spPr>
        <p:txBody>
          <a:bodyPr wrap="square" lIns="0" tIns="45720" rIns="91440" bIns="45720" anchor="t">
            <a:spAutoFit/>
          </a:bodyPr>
          <a:lstStyle/>
          <a:p>
            <a:r>
              <a:rPr lang="en-IN" sz="1400" dirty="0">
                <a:latin typeface="IBM Plex Sans"/>
              </a:rPr>
              <a:t>State of the union in Banking enablement deck</a:t>
            </a:r>
            <a:endParaRPr lang="en-US" sz="1400" dirty="0">
              <a:latin typeface="IBM Plex Sans" panose="020B0503050203000203" pitchFamily="34" charset="0"/>
            </a:endParaRPr>
          </a:p>
        </p:txBody>
      </p:sp>
      <p:sp>
        <p:nvSpPr>
          <p:cNvPr id="28" name="TextBox 27">
            <a:extLst>
              <a:ext uri="{FF2B5EF4-FFF2-40B4-BE49-F238E27FC236}">
                <a16:creationId xmlns:a16="http://schemas.microsoft.com/office/drawing/2014/main" id="{A5BD5D5C-6EDB-D3E5-DADE-E22D8BDE01BF}"/>
              </a:ext>
            </a:extLst>
          </p:cNvPr>
          <p:cNvSpPr txBox="1"/>
          <p:nvPr/>
        </p:nvSpPr>
        <p:spPr>
          <a:xfrm>
            <a:off x="3886200" y="3510540"/>
            <a:ext cx="2590800" cy="774764"/>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Embedded finance is essential for modern banking strategies. Learn how financial institutions are boosting business performance on the platform economy. </a:t>
            </a:r>
          </a:p>
        </p:txBody>
      </p:sp>
      <p:sp>
        <p:nvSpPr>
          <p:cNvPr id="29" name="TextBox 28">
            <a:extLst>
              <a:ext uri="{FF2B5EF4-FFF2-40B4-BE49-F238E27FC236}">
                <a16:creationId xmlns:a16="http://schemas.microsoft.com/office/drawing/2014/main" id="{85E8B3E1-57C1-F564-8367-9227A4C478E1}"/>
              </a:ext>
            </a:extLst>
          </p:cNvPr>
          <p:cNvSpPr txBox="1"/>
          <p:nvPr/>
        </p:nvSpPr>
        <p:spPr>
          <a:xfrm>
            <a:off x="10999840" y="3510540"/>
            <a:ext cx="2590800" cy="774764"/>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Banks and financial markets firms can expect “certain uncertainty” in 2023. What might an agile response look like this year?</a:t>
            </a:r>
          </a:p>
        </p:txBody>
      </p:sp>
      <p:sp>
        <p:nvSpPr>
          <p:cNvPr id="30" name="TextBox 29">
            <a:extLst>
              <a:ext uri="{FF2B5EF4-FFF2-40B4-BE49-F238E27FC236}">
                <a16:creationId xmlns:a16="http://schemas.microsoft.com/office/drawing/2014/main" id="{186472E5-0826-4380-6106-DFB9BE3326A3}"/>
              </a:ext>
            </a:extLst>
          </p:cNvPr>
          <p:cNvSpPr txBox="1"/>
          <p:nvPr/>
        </p:nvSpPr>
        <p:spPr>
          <a:xfrm>
            <a:off x="7377385" y="6845236"/>
            <a:ext cx="2590800" cy="774764"/>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Learn why organizations expect edge computing to improve operational responsiveness–and reduce operating costs. </a:t>
            </a:r>
          </a:p>
        </p:txBody>
      </p:sp>
      <p:sp>
        <p:nvSpPr>
          <p:cNvPr id="31" name="TextBox 30">
            <a:extLst>
              <a:ext uri="{FF2B5EF4-FFF2-40B4-BE49-F238E27FC236}">
                <a16:creationId xmlns:a16="http://schemas.microsoft.com/office/drawing/2014/main" id="{84868B94-C974-C400-C63D-53873F7E4564}"/>
              </a:ext>
            </a:extLst>
          </p:cNvPr>
          <p:cNvSpPr txBox="1"/>
          <p:nvPr/>
        </p:nvSpPr>
        <p:spPr>
          <a:xfrm>
            <a:off x="3886200" y="6845236"/>
            <a:ext cx="2590800" cy="774764"/>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Explore IBM and BIAN’s findings on how healthier financial institutions and banks accelerate digital transformation and digitalization. </a:t>
            </a:r>
          </a:p>
        </p:txBody>
      </p:sp>
      <p:pic>
        <p:nvPicPr>
          <p:cNvPr id="32" name="Graphic 31">
            <a:extLst>
              <a:ext uri="{FF2B5EF4-FFF2-40B4-BE49-F238E27FC236}">
                <a16:creationId xmlns:a16="http://schemas.microsoft.com/office/drawing/2014/main" id="{9A4730BB-14FC-864E-AE4C-BA784E2EE10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46197" y="2383166"/>
            <a:ext cx="209756" cy="212553"/>
          </a:xfrm>
          <a:prstGeom prst="rect">
            <a:avLst/>
          </a:prstGeom>
        </p:spPr>
      </p:pic>
      <p:pic>
        <p:nvPicPr>
          <p:cNvPr id="34" name="Graphic 33">
            <a:extLst>
              <a:ext uri="{FF2B5EF4-FFF2-40B4-BE49-F238E27FC236}">
                <a16:creationId xmlns:a16="http://schemas.microsoft.com/office/drawing/2014/main" id="{BDD40391-606D-ABEC-A75E-05538CB4A0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56623" y="2396845"/>
            <a:ext cx="209756" cy="212553"/>
          </a:xfrm>
          <a:prstGeom prst="rect">
            <a:avLst/>
          </a:prstGeom>
        </p:spPr>
      </p:pic>
      <p:pic>
        <p:nvPicPr>
          <p:cNvPr id="35" name="Graphic 34">
            <a:extLst>
              <a:ext uri="{FF2B5EF4-FFF2-40B4-BE49-F238E27FC236}">
                <a16:creationId xmlns:a16="http://schemas.microsoft.com/office/drawing/2014/main" id="{FB9D26EC-6E0F-A622-17C5-5FB122EF03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62240" y="5716141"/>
            <a:ext cx="209756" cy="212553"/>
          </a:xfrm>
          <a:prstGeom prst="rect">
            <a:avLst/>
          </a:prstGeom>
        </p:spPr>
      </p:pic>
      <p:pic>
        <p:nvPicPr>
          <p:cNvPr id="36" name="Graphic 35">
            <a:extLst>
              <a:ext uri="{FF2B5EF4-FFF2-40B4-BE49-F238E27FC236}">
                <a16:creationId xmlns:a16="http://schemas.microsoft.com/office/drawing/2014/main" id="{0C8399D1-C621-5870-E2B7-11E6CB80C1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0666" y="5719171"/>
            <a:ext cx="209756" cy="212553"/>
          </a:xfrm>
          <a:prstGeom prst="rect">
            <a:avLst/>
          </a:prstGeom>
        </p:spPr>
      </p:pic>
      <p:pic>
        <p:nvPicPr>
          <p:cNvPr id="37" name="Graphic 36">
            <a:extLst>
              <a:ext uri="{FF2B5EF4-FFF2-40B4-BE49-F238E27FC236}">
                <a16:creationId xmlns:a16="http://schemas.microsoft.com/office/drawing/2014/main" id="{E62A3CFF-115D-6F47-65BE-BC0AC26541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253774" y="2410546"/>
            <a:ext cx="209756" cy="212553"/>
          </a:xfrm>
          <a:prstGeom prst="rect">
            <a:avLst/>
          </a:prstGeom>
        </p:spPr>
      </p:pic>
      <p:sp>
        <p:nvSpPr>
          <p:cNvPr id="38" name="TextBox 37">
            <a:extLst>
              <a:ext uri="{FF2B5EF4-FFF2-40B4-BE49-F238E27FC236}">
                <a16:creationId xmlns:a16="http://schemas.microsoft.com/office/drawing/2014/main" id="{8DB6E1F2-79FB-D1B5-416B-A0885EACB40F}"/>
              </a:ext>
            </a:extLst>
          </p:cNvPr>
          <p:cNvSpPr txBox="1"/>
          <p:nvPr/>
        </p:nvSpPr>
        <p:spPr>
          <a:xfrm>
            <a:off x="10991527" y="6838018"/>
            <a:ext cx="2590800" cy="429028"/>
          </a:xfrm>
          <a:prstGeom prst="rect">
            <a:avLst/>
          </a:prstGeom>
          <a:noFill/>
        </p:spPr>
        <p:txBody>
          <a:bodyPr wrap="square" lIns="0" tIns="45720" rIns="91440" bIns="45720" anchor="t">
            <a:spAutoFit/>
          </a:bodyPr>
          <a:lstStyle/>
          <a:p>
            <a:pPr>
              <a:lnSpc>
                <a:spcPct val="107000"/>
              </a:lnSpc>
              <a:spcAft>
                <a:spcPts val="960"/>
              </a:spcAft>
              <a:defRPr/>
            </a:pPr>
            <a:r>
              <a:rPr lang="en-IE" sz="1050" dirty="0">
                <a:latin typeface="IBM Plex Sans Light"/>
                <a:ea typeface="Calibri" panose="020F0502020204030204" pitchFamily="34" charset="0"/>
                <a:cs typeface="Times New Roman"/>
              </a:rPr>
              <a:t>CEOs of Banking and FM institutions define cyber risk as their top challenge</a:t>
            </a:r>
          </a:p>
        </p:txBody>
      </p:sp>
      <p:sp>
        <p:nvSpPr>
          <p:cNvPr id="39" name="TextBox 38">
            <a:extLst>
              <a:ext uri="{FF2B5EF4-FFF2-40B4-BE49-F238E27FC236}">
                <a16:creationId xmlns:a16="http://schemas.microsoft.com/office/drawing/2014/main" id="{9D7AA14F-F6E3-597E-F9C2-82EDD00BDB3D}"/>
              </a:ext>
            </a:extLst>
          </p:cNvPr>
          <p:cNvSpPr txBox="1"/>
          <p:nvPr/>
        </p:nvSpPr>
        <p:spPr>
          <a:xfrm>
            <a:off x="10991526" y="6062353"/>
            <a:ext cx="2488995" cy="738664"/>
          </a:xfrm>
          <a:prstGeom prst="rect">
            <a:avLst/>
          </a:prstGeom>
          <a:noFill/>
        </p:spPr>
        <p:txBody>
          <a:bodyPr wrap="square" lIns="0" tIns="45720" rIns="91440" bIns="45720" anchor="t">
            <a:spAutoFit/>
          </a:bodyPr>
          <a:lstStyle/>
          <a:p>
            <a:r>
              <a:rPr lang="en-IN" sz="1400" dirty="0">
                <a:effectLst/>
                <a:latin typeface="IBM Plex Sans"/>
              </a:rPr>
              <a:t>Security, the cost of data breaches, and AI for Banking and Financial Markets</a:t>
            </a:r>
            <a:endParaRPr lang="en-US" sz="1400" dirty="0">
              <a:latin typeface="IBM Plex Sans" panose="020B0503050203000203" pitchFamily="34" charset="0"/>
            </a:endParaRPr>
          </a:p>
        </p:txBody>
      </p:sp>
      <p:sp>
        <p:nvSpPr>
          <p:cNvPr id="40" name="TextBox 39">
            <a:extLst>
              <a:ext uri="{FF2B5EF4-FFF2-40B4-BE49-F238E27FC236}">
                <a16:creationId xmlns:a16="http://schemas.microsoft.com/office/drawing/2014/main" id="{BC518B17-DF29-868F-9AD5-9E011BD4901A}"/>
              </a:ext>
            </a:extLst>
          </p:cNvPr>
          <p:cNvSpPr txBox="1"/>
          <p:nvPr/>
        </p:nvSpPr>
        <p:spPr>
          <a:xfrm>
            <a:off x="10287000" y="54991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pic>
        <p:nvPicPr>
          <p:cNvPr id="41" name="Graphic 40">
            <a:extLst>
              <a:ext uri="{FF2B5EF4-FFF2-40B4-BE49-F238E27FC236}">
                <a16:creationId xmlns:a16="http://schemas.microsoft.com/office/drawing/2014/main" id="{E9E9628C-927C-D313-5FCF-147BCA077B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231446" y="5731047"/>
            <a:ext cx="209756" cy="212553"/>
          </a:xfrm>
          <a:prstGeom prst="rect">
            <a:avLst/>
          </a:prstGeom>
        </p:spPr>
      </p:pic>
      <p:sp>
        <p:nvSpPr>
          <p:cNvPr id="45" name="TextBox 44">
            <a:extLst>
              <a:ext uri="{FF2B5EF4-FFF2-40B4-BE49-F238E27FC236}">
                <a16:creationId xmlns:a16="http://schemas.microsoft.com/office/drawing/2014/main" id="{DD77F64F-6878-F42C-2B14-B5C54054EC81}"/>
              </a:ext>
            </a:extLst>
          </p:cNvPr>
          <p:cNvSpPr txBox="1"/>
          <p:nvPr/>
        </p:nvSpPr>
        <p:spPr>
          <a:xfrm>
            <a:off x="13842749" y="3603279"/>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pSp>
        <p:nvGrpSpPr>
          <p:cNvPr id="2" name="Group 1">
            <a:extLst>
              <a:ext uri="{FF2B5EF4-FFF2-40B4-BE49-F238E27FC236}">
                <a16:creationId xmlns:a16="http://schemas.microsoft.com/office/drawing/2014/main" id="{E52C4CC0-2DB5-C9D7-01F4-1139778147A3}"/>
              </a:ext>
            </a:extLst>
          </p:cNvPr>
          <p:cNvGrpSpPr/>
          <p:nvPr/>
        </p:nvGrpSpPr>
        <p:grpSpPr>
          <a:xfrm>
            <a:off x="12931553" y="319424"/>
            <a:ext cx="1173393" cy="135875"/>
            <a:chOff x="12931553" y="319424"/>
            <a:chExt cx="1173393" cy="135875"/>
          </a:xfrm>
        </p:grpSpPr>
        <p:sp>
          <p:nvSpPr>
            <p:cNvPr id="5" name="TextBox 4">
              <a:extLst>
                <a:ext uri="{FF2B5EF4-FFF2-40B4-BE49-F238E27FC236}">
                  <a16:creationId xmlns:a16="http://schemas.microsoft.com/office/drawing/2014/main" id="{589DAEE4-5314-7FD8-19DE-586A8C77771E}"/>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8"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9" name="Picture 8">
              <a:extLst>
                <a:ext uri="{FF2B5EF4-FFF2-40B4-BE49-F238E27FC236}">
                  <a16:creationId xmlns:a16="http://schemas.microsoft.com/office/drawing/2014/main" id="{E7AD5E7D-F887-9316-FDD0-394F4ADD190B}"/>
                </a:ext>
              </a:extLst>
            </p:cNvPr>
            <p:cNvPicPr>
              <a:picLocks noChangeAspect="1"/>
            </p:cNvPicPr>
            <p:nvPr/>
          </p:nvPicPr>
          <p:blipFill>
            <a:blip r:embed="rId19"/>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4121811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9EF546F-9449-54A1-4E2C-D0E2BD030BC3}"/>
              </a:ext>
            </a:extLst>
          </p:cNvPr>
          <p:cNvSpPr txBox="1"/>
          <p:nvPr/>
        </p:nvSpPr>
        <p:spPr>
          <a:xfrm>
            <a:off x="3837307" y="1186475"/>
            <a:ext cx="10341002" cy="6323184"/>
          </a:xfrm>
          <a:prstGeom prst="rect">
            <a:avLst/>
          </a:prstGeom>
          <a:noFill/>
        </p:spPr>
        <p:txBody>
          <a:bodyPr wrap="square" lIns="109728" tIns="54864" rIns="109728" bIns="54864" numCol="3" spcCol="256032" anchor="t">
            <a:noAutofit/>
          </a:bodyPr>
          <a:lstStyle/>
          <a:p>
            <a:pPr marR="0" lvl="0" algn="l" defTabSz="1097573" rtl="0" eaLnBrk="1" fontAlgn="auto" latinLnBrk="0" hangingPunct="1">
              <a:lnSpc>
                <a:spcPct val="100000"/>
              </a:lnSpc>
              <a:spcBef>
                <a:spcPts val="0"/>
              </a:spcBef>
              <a:spcAft>
                <a:spcPts val="1200"/>
              </a:spcAft>
              <a:buClrTx/>
              <a:buSzTx/>
              <a:tabLst/>
              <a:defRPr/>
            </a:pPr>
            <a:r>
              <a:rPr kumimoji="0" lang="en-US" sz="1300" b="1" i="0" strike="noStrike" kern="1200" cap="none" spc="0" normalizeH="0" baseline="0" noProof="0" dirty="0">
                <a:ln>
                  <a:noFill/>
                </a:ln>
                <a:solidFill>
                  <a:srgbClr val="000000"/>
                </a:solidFill>
                <a:effectLst/>
                <a:uLnTx/>
                <a:uFillTx/>
                <a:latin typeface="IBM Plex Sans"/>
              </a:rPr>
              <a:t>Learn and build your eminence</a:t>
            </a:r>
            <a:endParaRPr kumimoji="0" lang="en-US" sz="1300" b="1" i="0" strike="noStrike" kern="1200" cap="none" spc="0" normalizeH="0" baseline="0" noProof="0" dirty="0">
              <a:ln>
                <a:noFill/>
              </a:ln>
              <a:solidFill>
                <a:srgbClr val="000000"/>
              </a:solidFill>
              <a:effectLst/>
              <a:uLnTx/>
              <a:uFillTx/>
              <a:latin typeface="IBM Plex Sans"/>
              <a:hlinkClick r:id="rId3"/>
            </a:endParaRPr>
          </a:p>
          <a:p>
            <a:pPr marR="0" lvl="0" algn="l" defTabSz="1097573" rtl="0" eaLnBrk="1" fontAlgn="auto" latinLnBrk="0" hangingPunct="1">
              <a:lnSpc>
                <a:spcPct val="100000"/>
              </a:lnSpc>
              <a:spcBef>
                <a:spcPts val="0"/>
              </a:spcBef>
              <a:spcAft>
                <a:spcPts val="1200"/>
              </a:spcAft>
              <a:buClrTx/>
              <a:buSzTx/>
              <a:tabLst/>
              <a:defRPr/>
            </a:pPr>
            <a:r>
              <a:rPr lang="en-US" sz="1300" dirty="0">
                <a:latin typeface="IBM Plex Sans Light"/>
                <a:ea typeface="IBM Plex Sans" charset="0"/>
                <a:cs typeface="IBM Plex Sans" charset="0"/>
                <a:hlinkClick r:id="rId4"/>
              </a:rPr>
              <a:t>IBV banking and financial markets industry page </a:t>
            </a:r>
            <a:r>
              <a:rPr lang="en-US" sz="1300" dirty="0">
                <a:solidFill>
                  <a:srgbClr val="000000"/>
                </a:solidFill>
                <a:latin typeface="IBM Plex Sans Light"/>
                <a:ea typeface="IBM Plex Sans" charset="0"/>
                <a:cs typeface="IBM Plex Sans" charset="0"/>
              </a:rPr>
              <a:t>-</a:t>
            </a:r>
            <a:r>
              <a:rPr lang="en-US" sz="1300" dirty="0">
                <a:solidFill>
                  <a:srgbClr val="000000"/>
                </a:solidFill>
                <a:latin typeface="IBM Plex Sans Light"/>
              </a:rPr>
              <a:t> </a:t>
            </a:r>
            <a:r>
              <a:rPr kumimoji="0" lang="en-US" sz="1300" b="0" i="0" u="none" strike="noStrike" kern="1200" cap="none" spc="0" normalizeH="0" baseline="0" noProof="0" dirty="0">
                <a:ln>
                  <a:noFill/>
                </a:ln>
                <a:solidFill>
                  <a:srgbClr val="000000"/>
                </a:solidFill>
                <a:effectLst/>
                <a:uLnTx/>
                <a:uFillTx/>
                <a:latin typeface="IBM Plex Sans Light"/>
              </a:rPr>
              <a:t>IBM Institute </a:t>
            </a:r>
            <a:r>
              <a:rPr lang="en-US" sz="1300" dirty="0">
                <a:solidFill>
                  <a:srgbClr val="000000"/>
                </a:solidFill>
                <a:latin typeface="IBM Plex Sans Light"/>
              </a:rPr>
              <a:t>for</a:t>
            </a:r>
            <a:r>
              <a:rPr kumimoji="0" lang="en-US" sz="1300" b="0" i="0" u="none" strike="noStrike" kern="1200" cap="none" spc="0" normalizeH="0" baseline="0" noProof="0" dirty="0">
                <a:ln>
                  <a:noFill/>
                </a:ln>
                <a:solidFill>
                  <a:srgbClr val="000000"/>
                </a:solidFill>
                <a:effectLst/>
                <a:uLnTx/>
                <a:uFillTx/>
                <a:latin typeface="IBM Plex Sans Light"/>
              </a:rPr>
              <a:t> Business Value - </a:t>
            </a:r>
            <a:r>
              <a:rPr lang="en-US" sz="1300" dirty="0">
                <a:solidFill>
                  <a:srgbClr val="000000"/>
                </a:solidFill>
                <a:latin typeface="IBM Plex Sans Light"/>
              </a:rPr>
              <a:t>T</a:t>
            </a:r>
            <a:r>
              <a:rPr kumimoji="0" lang="en-US" sz="1300" b="0" i="0" u="none" strike="noStrike" kern="1200" cap="none" spc="0" normalizeH="0" baseline="0" noProof="0" dirty="0">
                <a:ln>
                  <a:noFill/>
                </a:ln>
                <a:solidFill>
                  <a:srgbClr val="000000"/>
                </a:solidFill>
                <a:effectLst/>
                <a:uLnTx/>
                <a:uFillTx/>
                <a:latin typeface="IBM Plex Sans Light"/>
              </a:rPr>
              <a:t>hought leadership</a:t>
            </a:r>
            <a:endParaRPr lang="en-US" sz="1300" b="0" i="0" u="none" strike="noStrike" kern="1200" cap="none" spc="0" normalizeH="0" baseline="0" noProof="0" dirty="0">
              <a:ln>
                <a:noFill/>
              </a:ln>
              <a:solidFill>
                <a:srgbClr val="000000"/>
              </a:solidFill>
              <a:effectLst/>
              <a:uLnTx/>
              <a:uFillTx/>
              <a:latin typeface="IBM Plex Sans Light"/>
            </a:endParaRPr>
          </a:p>
          <a:p>
            <a:pPr>
              <a:spcAft>
                <a:spcPts val="1200"/>
              </a:spcAft>
              <a:defRPr/>
            </a:pPr>
            <a:r>
              <a:rPr kumimoji="0" lang="en-US" sz="1300" b="0" i="0" u="none" strike="noStrike" kern="1200" cap="none" spc="0" normalizeH="0" baseline="0" noProof="0" dirty="0">
                <a:ln>
                  <a:noFill/>
                </a:ln>
                <a:solidFill>
                  <a:srgbClr val="000000"/>
                </a:solidFill>
                <a:effectLst/>
                <a:uLnTx/>
                <a:uFillTx/>
                <a:latin typeface="IBM Plex Sans Light"/>
                <a:hlinkClick r:id="rId5"/>
              </a:rPr>
              <a:t>IBM lighthouse banking and financial markets</a:t>
            </a:r>
            <a:r>
              <a:rPr kumimoji="0" lang="en-US" sz="1300" b="0" i="0" u="none" strike="noStrike" kern="1200" cap="none" spc="0" normalizeH="0" baseline="0" noProof="0" dirty="0">
                <a:ln>
                  <a:noFill/>
                </a:ln>
                <a:solidFill>
                  <a:srgbClr val="000000"/>
                </a:solidFill>
                <a:effectLst/>
                <a:uLnTx/>
                <a:uFillTx/>
                <a:latin typeface="IBM Plex Sans Light"/>
                <a:hlinkClick r:id="rId6"/>
              </a:rPr>
              <a:t> </a:t>
            </a:r>
            <a:r>
              <a:rPr kumimoji="0" lang="en-US" sz="1300" b="0" i="0" u="none" strike="noStrike" kern="1200" cap="none" spc="0" normalizeH="0" baseline="0" noProof="0" dirty="0">
                <a:ln>
                  <a:noFill/>
                </a:ln>
                <a:solidFill>
                  <a:srgbClr val="000000"/>
                </a:solidFill>
                <a:effectLst/>
                <a:uLnTx/>
                <a:uFillTx/>
                <a:latin typeface="IBM Plex Sans Light"/>
              </a:rPr>
              <a:t> - Thought leadership, expertise, offerings, case studies &amp; learning assets</a:t>
            </a:r>
            <a:endParaRPr lang="en-US" sz="1300" b="0" i="0" u="none" strike="noStrike" kern="1200" cap="none" spc="0" normalizeH="0" baseline="0" noProof="0" dirty="0">
              <a:ln>
                <a:noFill/>
              </a:ln>
              <a:solidFill>
                <a:srgbClr val="000000"/>
              </a:solidFill>
              <a:effectLst/>
              <a:uLnTx/>
              <a:uFillTx/>
              <a:latin typeface="IBM Plex Sans Light"/>
            </a:endParaRPr>
          </a:p>
          <a:p>
            <a:pPr marR="0" lvl="0" algn="l" defTabSz="1097573" rtl="0" eaLnBrk="1" fontAlgn="auto" latinLnBrk="0" hangingPunct="1">
              <a:lnSpc>
                <a:spcPct val="100000"/>
              </a:lnSpc>
              <a:spcBef>
                <a:spcPts val="0"/>
              </a:spcBef>
              <a:spcAft>
                <a:spcPts val="1200"/>
              </a:spcAft>
              <a:buClrTx/>
              <a:buSzTx/>
              <a:tabLst/>
              <a:defRPr/>
            </a:pPr>
            <a:r>
              <a:rPr kumimoji="0" lang="en-US" sz="1300" b="0" i="0" u="none" strike="noStrike" kern="1200" cap="none" spc="0" normalizeH="0" baseline="0" noProof="0" dirty="0">
                <a:ln>
                  <a:noFill/>
                </a:ln>
                <a:solidFill>
                  <a:srgbClr val="000000"/>
                </a:solidFill>
                <a:effectLst/>
                <a:uLnTx/>
                <a:uFillTx/>
                <a:latin typeface="IBM Plex Sans Light"/>
                <a:hlinkClick r:id="rId7"/>
              </a:rPr>
              <a:t>Your Learning</a:t>
            </a:r>
            <a:r>
              <a:rPr kumimoji="0" lang="en-US" sz="1300" b="0" i="0" u="none" strike="noStrike" kern="1200" cap="none" spc="0" normalizeH="0" baseline="0" noProof="0" dirty="0">
                <a:ln>
                  <a:noFill/>
                </a:ln>
                <a:solidFill>
                  <a:srgbClr val="000000"/>
                </a:solidFill>
                <a:effectLst/>
                <a:uLnTx/>
                <a:uFillTx/>
                <a:latin typeface="IBM Plex Sans Light"/>
              </a:rPr>
              <a:t> </a:t>
            </a:r>
            <a:r>
              <a:rPr lang="en-US" sz="1300" dirty="0">
                <a:solidFill>
                  <a:srgbClr val="000000"/>
                </a:solidFill>
                <a:latin typeface="IBM Plex Sans Light"/>
              </a:rPr>
              <a:t>-</a:t>
            </a:r>
            <a:r>
              <a:rPr kumimoji="0" lang="en-US" sz="1300" b="0" i="0" u="none" strike="noStrike" kern="1200" cap="none" spc="0" normalizeH="0" baseline="0" noProof="0" dirty="0">
                <a:ln>
                  <a:noFill/>
                </a:ln>
                <a:solidFill>
                  <a:srgbClr val="000000"/>
                </a:solidFill>
                <a:effectLst/>
                <a:uLnTx/>
                <a:uFillTx/>
                <a:latin typeface="IBM Plex Sans Light"/>
              </a:rPr>
              <a:t> For courses, certifications, resources on </a:t>
            </a:r>
            <a:r>
              <a:rPr kumimoji="0" lang="en-US" sz="1300" b="0" i="0" u="none" strike="noStrike" kern="1200" cap="none" spc="0" normalizeH="0" baseline="0" noProof="0" dirty="0">
                <a:ln>
                  <a:noFill/>
                </a:ln>
                <a:solidFill>
                  <a:srgbClr val="000000"/>
                </a:solidFill>
                <a:effectLst/>
                <a:uLnTx/>
                <a:uFillTx/>
                <a:latin typeface="IBM Plex Sans Light"/>
                <a:hlinkClick r:id="rId8"/>
              </a:rPr>
              <a:t>banking</a:t>
            </a:r>
            <a:r>
              <a:rPr kumimoji="0" lang="en-US" sz="1300" b="0" i="0" u="none" strike="noStrike" kern="1200" cap="none" spc="0" normalizeH="0" baseline="0" noProof="0" dirty="0">
                <a:ln>
                  <a:noFill/>
                </a:ln>
                <a:solidFill>
                  <a:srgbClr val="000000"/>
                </a:solidFill>
                <a:effectLst/>
                <a:uLnTx/>
                <a:uFillTx/>
                <a:latin typeface="IBM Plex Sans Light"/>
              </a:rPr>
              <a:t> and </a:t>
            </a:r>
            <a:r>
              <a:rPr kumimoji="0" lang="en-US" sz="1300" b="0" i="0" u="none" strike="noStrike" kern="1200" cap="none" spc="0" normalizeH="0" baseline="0" noProof="0" dirty="0">
                <a:ln>
                  <a:noFill/>
                </a:ln>
                <a:solidFill>
                  <a:srgbClr val="000000"/>
                </a:solidFill>
                <a:effectLst/>
                <a:uLnTx/>
                <a:uFillTx/>
                <a:latin typeface="IBM Plex Sans Light"/>
                <a:hlinkClick r:id="rId9"/>
              </a:rPr>
              <a:t>financial markets</a:t>
            </a:r>
            <a:endParaRPr lang="en-US" sz="1300" b="0" i="0" u="none" strike="noStrike" kern="1200" cap="none" spc="0" normalizeH="0" baseline="0" noProof="0" dirty="0">
              <a:ln>
                <a:noFill/>
              </a:ln>
              <a:solidFill>
                <a:srgbClr val="000000"/>
              </a:solidFill>
              <a:effectLst/>
              <a:uLnTx/>
              <a:uFillTx/>
              <a:latin typeface="IBM Plex Sans Light"/>
            </a:endParaRPr>
          </a:p>
          <a:p>
            <a:pPr>
              <a:spcAft>
                <a:spcPts val="1200"/>
              </a:spcAft>
              <a:defRPr/>
            </a:pPr>
            <a:r>
              <a:rPr kumimoji="0" lang="en-US" sz="1300" b="0" i="0" u="none" strike="noStrike" kern="1200" cap="none" spc="0" normalizeH="0" baseline="0" noProof="0" dirty="0">
                <a:ln>
                  <a:noFill/>
                </a:ln>
                <a:solidFill>
                  <a:srgbClr val="000000"/>
                </a:solidFill>
                <a:effectLst/>
                <a:uLnTx/>
                <a:uFillTx/>
                <a:latin typeface="IBM Plex Sans Light"/>
                <a:hlinkClick r:id="rId10"/>
              </a:rPr>
              <a:t>Content+ </a:t>
            </a:r>
            <a:r>
              <a:rPr kumimoji="0" lang="en-US" sz="1300" b="0" i="0" u="none" strike="noStrike" kern="1200" cap="none" spc="0" normalizeH="0" baseline="0" noProof="0" dirty="0">
                <a:ln>
                  <a:noFill/>
                </a:ln>
                <a:solidFill>
                  <a:srgbClr val="000000"/>
                </a:solidFill>
                <a:effectLst/>
                <a:uLnTx/>
                <a:uFillTx/>
                <a:latin typeface="IBM Plex Sans Light"/>
              </a:rPr>
              <a:t>- Easy access to all IBM solution and offerings across industries</a:t>
            </a:r>
            <a:endParaRPr lang="en-US" sz="1300" b="0" i="0" u="none" strike="noStrike" kern="1200" cap="none" spc="0" normalizeH="0" baseline="0" noProof="0" dirty="0">
              <a:ln>
                <a:noFill/>
              </a:ln>
              <a:solidFill>
                <a:srgbClr val="000000"/>
              </a:solidFill>
              <a:effectLst/>
              <a:uLnTx/>
              <a:uFillTx/>
              <a:latin typeface="IBM Plex Sans Light"/>
            </a:endParaRPr>
          </a:p>
          <a:p>
            <a:pPr marR="0" lvl="0" algn="l" defTabSz="1097573" rtl="0" eaLnBrk="1" fontAlgn="auto" latinLnBrk="0" hangingPunct="1">
              <a:lnSpc>
                <a:spcPct val="100000"/>
              </a:lnSpc>
              <a:spcBef>
                <a:spcPts val="0"/>
              </a:spcBef>
              <a:spcAft>
                <a:spcPts val="1200"/>
              </a:spcAft>
              <a:buClrTx/>
              <a:buSzTx/>
              <a:tabLst/>
              <a:defRPr/>
            </a:pPr>
            <a:r>
              <a:rPr kumimoji="0" lang="en-US" sz="1300" b="0" i="0" u="none" strike="noStrike" kern="1200" cap="none" spc="0" normalizeH="0" baseline="0" noProof="0" dirty="0">
                <a:ln>
                  <a:noFill/>
                </a:ln>
                <a:solidFill>
                  <a:srgbClr val="000000"/>
                </a:solidFill>
                <a:effectLst/>
                <a:uLnTx/>
                <a:uFillTx/>
                <a:latin typeface="IBM Plex Sans Light"/>
                <a:hlinkClick r:id="rId11"/>
              </a:rPr>
              <a:t>IBM Northernlight </a:t>
            </a:r>
            <a:r>
              <a:rPr lang="en-US" sz="1300" dirty="0">
                <a:solidFill>
                  <a:srgbClr val="000000"/>
                </a:solidFill>
                <a:latin typeface="IBM Plex Sans Light"/>
              </a:rPr>
              <a:t>-</a:t>
            </a:r>
            <a:r>
              <a:rPr kumimoji="0" lang="en-US" sz="1300" b="0" i="0" u="none" strike="noStrike" kern="1200" cap="none" spc="0" normalizeH="0" baseline="0" noProof="0" dirty="0">
                <a:ln>
                  <a:noFill/>
                </a:ln>
                <a:solidFill>
                  <a:srgbClr val="000000"/>
                </a:solidFill>
                <a:effectLst/>
                <a:uLnTx/>
                <a:uFillTx/>
                <a:latin typeface="IBM Plex Sans Light"/>
              </a:rPr>
              <a:t> For analyst, investment reports, whitepapers &amp; external articles</a:t>
            </a:r>
            <a:endParaRPr lang="en-US" sz="1300" b="0" i="0" u="none" strike="noStrike" kern="1200" cap="none" spc="0" normalizeH="0" baseline="0" noProof="0" dirty="0">
              <a:ln>
                <a:noFill/>
              </a:ln>
              <a:solidFill>
                <a:srgbClr val="000000"/>
              </a:solidFill>
              <a:effectLst/>
              <a:uLnTx/>
              <a:uFillTx/>
              <a:latin typeface="IBM Plex Sans Light"/>
            </a:endParaRPr>
          </a:p>
          <a:p>
            <a:pPr>
              <a:spcAft>
                <a:spcPts val="1200"/>
              </a:spcAft>
              <a:defRPr/>
            </a:pPr>
            <a:r>
              <a:rPr lang="en-US" sz="1300" dirty="0">
                <a:solidFill>
                  <a:srgbClr val="000000"/>
                </a:solidFill>
                <a:latin typeface="IBM Plex Sans Light"/>
                <a:hlinkClick r:id="rId12"/>
              </a:rPr>
              <a:t>Financial Services Industry seismic</a:t>
            </a:r>
            <a:r>
              <a:rPr kumimoji="0" lang="en-US" sz="1300" b="0" i="0" u="none" strike="noStrike" kern="1200" cap="none" spc="0" normalizeH="0" baseline="0" noProof="0" dirty="0">
                <a:ln>
                  <a:noFill/>
                </a:ln>
                <a:solidFill>
                  <a:srgbClr val="000000"/>
                </a:solidFill>
                <a:effectLst/>
                <a:uLnTx/>
                <a:uFillTx/>
                <a:latin typeface="IBM Plex Sans Light"/>
                <a:hlinkClick r:id="rId12"/>
              </a:rPr>
              <a:t> </a:t>
            </a:r>
            <a:r>
              <a:rPr lang="en-US" sz="1300" dirty="0">
                <a:solidFill>
                  <a:srgbClr val="000000"/>
                </a:solidFill>
                <a:latin typeface="IBM Plex Sans Light"/>
                <a:hlinkClick r:id="rId12"/>
              </a:rPr>
              <a:t>page</a:t>
            </a:r>
            <a:r>
              <a:rPr lang="en-US" sz="1300" dirty="0">
                <a:solidFill>
                  <a:srgbClr val="000000"/>
                </a:solidFill>
                <a:latin typeface="IBM Plex Sans Light"/>
              </a:rPr>
              <a:t> </a:t>
            </a:r>
            <a:r>
              <a:rPr kumimoji="0" lang="en-US" sz="1300" b="0" i="0" u="none" strike="noStrike" kern="1200" cap="none" spc="0" normalizeH="0" baseline="0" noProof="0" dirty="0">
                <a:ln>
                  <a:noFill/>
                </a:ln>
                <a:solidFill>
                  <a:srgbClr val="000000"/>
                </a:solidFill>
                <a:effectLst/>
                <a:uLnTx/>
                <a:uFillTx/>
                <a:latin typeface="IBM Plex Sans Light"/>
              </a:rPr>
              <a:t>- Discover technology use cases, industry strategy, recent wins, and curated IBM resources</a:t>
            </a:r>
            <a:endParaRPr lang="en-US" sz="1300" b="0" i="0" u="none" strike="noStrike" kern="1200" cap="none" spc="0" normalizeH="0" baseline="0" noProof="0" dirty="0">
              <a:ln>
                <a:noFill/>
              </a:ln>
              <a:solidFill>
                <a:srgbClr val="000000"/>
              </a:solidFill>
              <a:effectLst/>
              <a:uLnTx/>
              <a:uFillTx/>
              <a:latin typeface="IBM Plex Sans Light"/>
            </a:endParaRPr>
          </a:p>
          <a:p>
            <a:pPr>
              <a:spcAft>
                <a:spcPts val="1200"/>
              </a:spcAft>
              <a:defRPr/>
            </a:pPr>
            <a:r>
              <a:rPr lang="en-US" sz="1300" b="0" i="0" u="none" strike="noStrike" kern="1200" cap="none" spc="0" normalizeH="0" baseline="0" noProof="0" dirty="0">
                <a:ln>
                  <a:noFill/>
                </a:ln>
                <a:solidFill>
                  <a:srgbClr val="000000"/>
                </a:solidFill>
                <a:effectLst/>
                <a:uLnTx/>
                <a:uFillTx/>
                <a:latin typeface="IBM Plex Sans Light"/>
                <a:hlinkClick r:id="rId13"/>
              </a:rPr>
              <a:t>IBM Consulting Strategy and Capabilities Deck: 2023 Edition </a:t>
            </a:r>
            <a:r>
              <a:rPr lang="en-US" sz="1300" b="0" i="0" u="none" strike="noStrike" kern="1200" cap="none" spc="0" normalizeH="0" baseline="0" noProof="0" dirty="0">
                <a:ln>
                  <a:noFill/>
                </a:ln>
                <a:solidFill>
                  <a:srgbClr val="000000"/>
                </a:solidFill>
                <a:effectLst/>
                <a:uLnTx/>
                <a:uFillTx/>
                <a:latin typeface="IBM Plex Sans Light"/>
              </a:rPr>
              <a:t>– Latest market trends and IBM consulting priorities. Click on Contents page to navigate to industry strengths slides</a:t>
            </a:r>
            <a:endParaRPr lang="en-US" sz="1300" dirty="0">
              <a:solidFill>
                <a:srgbClr val="000000"/>
              </a:solidFill>
              <a:latin typeface="IBM Plex Sans Light"/>
            </a:endParaRPr>
          </a:p>
          <a:p>
            <a:pPr>
              <a:spcAft>
                <a:spcPts val="1200"/>
              </a:spcAft>
              <a:defRPr/>
            </a:pPr>
            <a:r>
              <a:rPr lang="en-US" sz="1300" b="0" i="0" u="none" strike="noStrike" kern="1200" cap="none" spc="0" normalizeH="0" baseline="0" noProof="0" dirty="0">
                <a:ln>
                  <a:noFill/>
                </a:ln>
                <a:solidFill>
                  <a:srgbClr val="000000"/>
                </a:solidFill>
                <a:effectLst/>
                <a:uLnTx/>
                <a:uFillTx/>
                <a:latin typeface="IBM Plex Sans Light"/>
                <a:hlinkClick r:id="rId14"/>
              </a:rPr>
              <a:t>Industry skills &amp;</a:t>
            </a:r>
            <a:r>
              <a:rPr lang="en-US" sz="1300" dirty="0">
                <a:solidFill>
                  <a:srgbClr val="000000"/>
                </a:solidFill>
                <a:latin typeface="IBM Plex Sans Light"/>
                <a:hlinkClick r:id="rId14"/>
              </a:rPr>
              <a:t> </a:t>
            </a:r>
            <a:r>
              <a:rPr lang="en-US" sz="1300" b="0" i="0" u="none" strike="noStrike" kern="1200" cap="none" spc="0" normalizeH="0" baseline="0" noProof="0" dirty="0">
                <a:ln>
                  <a:noFill/>
                </a:ln>
                <a:solidFill>
                  <a:srgbClr val="000000"/>
                </a:solidFill>
                <a:effectLst/>
                <a:uLnTx/>
                <a:uFillTx/>
                <a:latin typeface="IBM Plex Sans Light"/>
                <a:hlinkClick r:id="rId14"/>
              </a:rPr>
              <a:t>badging roadmap</a:t>
            </a:r>
            <a:r>
              <a:rPr lang="en-US" sz="1300" b="0" i="0" u="none" strike="noStrike" kern="1200" cap="none" spc="0" normalizeH="0" baseline="0" noProof="0" dirty="0">
                <a:ln>
                  <a:noFill/>
                </a:ln>
                <a:solidFill>
                  <a:srgbClr val="000000"/>
                </a:solidFill>
                <a:effectLst/>
                <a:uLnTx/>
                <a:uFillTx/>
                <a:latin typeface="IBM Plex Sans Light"/>
              </a:rPr>
              <a:t> - to build strong industry knowledge and skills.</a:t>
            </a:r>
          </a:p>
          <a:p>
            <a:pPr>
              <a:spcAft>
                <a:spcPts val="1200"/>
              </a:spcAft>
              <a:defRPr/>
            </a:pPr>
            <a:r>
              <a:rPr kumimoji="0" lang="en-US" sz="1300" b="1" i="0" u="none" strike="noStrike" kern="1200" cap="none" spc="0" normalizeH="0" baseline="0" noProof="0" dirty="0">
                <a:ln>
                  <a:noFill/>
                </a:ln>
                <a:solidFill>
                  <a:srgbClr val="000000"/>
                </a:solidFill>
                <a:effectLst/>
                <a:uLnTx/>
                <a:uFillTx/>
                <a:latin typeface="IBM Plex Sans"/>
              </a:rPr>
              <a:t>Connect and build your personal brand</a:t>
            </a:r>
            <a:endParaRPr lang="en-US" sz="1300" b="1" i="0" u="none" strike="noStrike" kern="1200" cap="none" spc="0" normalizeH="0" baseline="0" noProof="0" dirty="0">
              <a:ln>
                <a:noFill/>
              </a:ln>
              <a:solidFill>
                <a:srgbClr val="000000"/>
              </a:solidFill>
              <a:effectLst/>
              <a:uLnTx/>
              <a:uFillTx/>
              <a:latin typeface="IBM Plex Sans"/>
            </a:endParaRPr>
          </a:p>
          <a:p>
            <a:pPr>
              <a:defRPr/>
            </a:pPr>
            <a:r>
              <a:rPr lang="en-US" sz="1300" dirty="0">
                <a:ea typeface="+mn-lt"/>
                <a:cs typeface="+mn-lt"/>
                <a:hlinkClick r:id="rId15"/>
              </a:rPr>
              <a:t>Banking CollaborationHUB</a:t>
            </a:r>
            <a:r>
              <a:rPr lang="en-US" sz="1300" dirty="0">
                <a:ea typeface="+mn-lt"/>
                <a:cs typeface="+mn-lt"/>
              </a:rPr>
              <a:t> </a:t>
            </a:r>
            <a:br>
              <a:rPr lang="en-US" sz="1300" dirty="0">
                <a:ea typeface="+mn-lt"/>
                <a:cs typeface="+mn-lt"/>
              </a:rPr>
            </a:br>
            <a:r>
              <a:rPr lang="en-US" sz="1300" dirty="0">
                <a:ea typeface="+mn-lt"/>
                <a:cs typeface="+mn-lt"/>
              </a:rPr>
              <a:t>workspace in Slack</a:t>
            </a:r>
          </a:p>
          <a:p>
            <a:pPr>
              <a:defRPr/>
            </a:pPr>
            <a:endParaRPr lang="en-US" sz="1300" dirty="0">
              <a:ea typeface="+mn-lt"/>
              <a:cs typeface="+mn-lt"/>
            </a:endParaRPr>
          </a:p>
          <a:p>
            <a:pPr>
              <a:defRPr/>
            </a:pPr>
            <a:r>
              <a:rPr lang="en-US" sz="1300" dirty="0">
                <a:ea typeface="+mn-lt"/>
                <a:cs typeface="+mn-lt"/>
                <a:hlinkClick r:id="rId16"/>
              </a:rPr>
              <a:t>Financial Markets CollaborationHUB</a:t>
            </a:r>
            <a:r>
              <a:rPr lang="en-US" sz="1300" dirty="0">
                <a:ea typeface="+mn-lt"/>
                <a:cs typeface="+mn-lt"/>
              </a:rPr>
              <a:t> </a:t>
            </a:r>
            <a:br>
              <a:rPr lang="en-US" sz="1300" dirty="0">
                <a:ea typeface="+mn-lt"/>
                <a:cs typeface="+mn-lt"/>
              </a:rPr>
            </a:br>
            <a:r>
              <a:rPr lang="en-US" sz="1300" dirty="0">
                <a:ea typeface="+mn-lt"/>
                <a:cs typeface="+mn-lt"/>
              </a:rPr>
              <a:t>workspace in Slack</a:t>
            </a:r>
            <a:endParaRPr lang="en-US" sz="1300" dirty="0"/>
          </a:p>
          <a:p>
            <a:pPr>
              <a:defRPr/>
            </a:pPr>
            <a:endParaRPr lang="en-US" sz="1300" dirty="0">
              <a:ea typeface="+mn-lt"/>
              <a:cs typeface="+mn-lt"/>
            </a:endParaRPr>
          </a:p>
          <a:p>
            <a:pPr>
              <a:defRPr/>
            </a:pPr>
            <a:r>
              <a:rPr lang="en-US" sz="1300" dirty="0">
                <a:ea typeface="+mn-lt"/>
                <a:cs typeface="+mn-lt"/>
                <a:hlinkClick r:id="rId5"/>
              </a:rPr>
              <a:t>IBM</a:t>
            </a:r>
            <a:r>
              <a:rPr kumimoji="0" lang="en-US" sz="1300" b="0" i="0" u="none" strike="noStrike" kern="1200" cap="none" spc="0" normalizeH="0" baseline="0" noProof="0" dirty="0">
                <a:ln>
                  <a:noFill/>
                </a:ln>
                <a:solidFill>
                  <a:srgbClr val="000000"/>
                </a:solidFill>
                <a:effectLst/>
                <a:uLnTx/>
                <a:uFillTx/>
                <a:latin typeface="IBM Plex Sans Light"/>
                <a:hlinkClick r:id="rId5"/>
              </a:rPr>
              <a:t> lighthouse banking and financial markets</a:t>
            </a:r>
            <a:r>
              <a:rPr lang="en-US" sz="1300" dirty="0">
                <a:solidFill>
                  <a:srgbClr val="000000"/>
                </a:solidFill>
                <a:latin typeface="IBM Plex Sans Light"/>
                <a:hlinkClick r:id="rId6"/>
              </a:rPr>
              <a:t> </a:t>
            </a:r>
            <a:r>
              <a:rPr kumimoji="0" lang="en-US" sz="1300" b="0" i="0" u="none" strike="noStrike" kern="1200" cap="none" spc="0" normalizeH="0" baseline="0" noProof="0" dirty="0">
                <a:ln>
                  <a:noFill/>
                </a:ln>
                <a:solidFill>
                  <a:srgbClr val="000000"/>
                </a:solidFill>
                <a:effectLst/>
                <a:uLnTx/>
                <a:uFillTx/>
                <a:latin typeface="IBM Plex Sans Light"/>
              </a:rPr>
              <a:t> - Thought leadership, expertise, offerings, case studies &amp; learning </a:t>
            </a:r>
            <a:r>
              <a:rPr lang="en-US" sz="1300" dirty="0">
                <a:solidFill>
                  <a:srgbClr val="000000"/>
                </a:solidFill>
                <a:latin typeface="IBM Plex Sans Light"/>
              </a:rPr>
              <a:t>assets</a:t>
            </a:r>
            <a:endParaRPr lang="en-US" sz="1300" b="1" dirty="0">
              <a:solidFill>
                <a:srgbClr val="000000"/>
              </a:solidFill>
              <a:latin typeface="IBM Plex Sans"/>
            </a:endParaRPr>
          </a:p>
          <a:p>
            <a:pPr>
              <a:defRPr/>
            </a:pPr>
            <a:endParaRPr lang="en-US" sz="1300" dirty="0">
              <a:solidFill>
                <a:srgbClr val="000000"/>
              </a:solidFill>
              <a:latin typeface="IBM Plex Sans Light"/>
            </a:endParaRPr>
          </a:p>
          <a:p>
            <a:pPr>
              <a:defRPr/>
            </a:pPr>
            <a:r>
              <a:rPr lang="en-US" sz="1300" dirty="0">
                <a:solidFill>
                  <a:srgbClr val="000000"/>
                </a:solidFill>
                <a:latin typeface="IBM Plex Sans Light"/>
                <a:hlinkClick r:id="rId17">
                  <a:extLst>
                    <a:ext uri="{A12FA001-AC4F-418D-AE19-62706E023703}">
                      <ahyp:hlinkClr xmlns:ahyp="http://schemas.microsoft.com/office/drawing/2018/hyperlinkcolor" val="tx"/>
                    </a:ext>
                  </a:extLst>
                </a:hlinkClick>
              </a:rPr>
              <a:t>Key</a:t>
            </a:r>
            <a:r>
              <a:rPr kumimoji="0" lang="en-US" sz="1300" b="0" i="0" u="none" strike="noStrike" kern="1200" cap="none" spc="0" normalizeH="0" baseline="0" noProof="0" dirty="0">
                <a:ln>
                  <a:noFill/>
                </a:ln>
                <a:solidFill>
                  <a:srgbClr val="000000"/>
                </a:solidFill>
                <a:effectLst/>
                <a:uLnTx/>
                <a:uFillTx/>
                <a:latin typeface="IBM Plex Sans Light"/>
                <a:hlinkClick r:id="rId17">
                  <a:extLst>
                    <a:ext uri="{A12FA001-AC4F-418D-AE19-62706E023703}">
                      <ahyp:hlinkClr xmlns:ahyp="http://schemas.microsoft.com/office/drawing/2018/hyperlinkcolor" val="tx"/>
                    </a:ext>
                  </a:extLst>
                </a:hlinkClick>
              </a:rPr>
              <a:t> Contacts</a:t>
            </a:r>
            <a:r>
              <a:rPr kumimoji="0" lang="en-US" sz="1300" b="0" i="0" u="none" strike="noStrike" kern="1200" cap="none" spc="0" normalizeH="0" baseline="0" noProof="0" dirty="0">
                <a:ln>
                  <a:noFill/>
                </a:ln>
                <a:solidFill>
                  <a:srgbClr val="000000"/>
                </a:solidFill>
                <a:effectLst/>
                <a:uLnTx/>
                <a:uFillTx/>
                <a:latin typeface="IBM Plex Sans Light"/>
              </a:rPr>
              <a:t> – </a:t>
            </a:r>
            <a:r>
              <a:rPr kumimoji="0" lang="en-US" sz="1300" b="0" i="0" u="none" strike="noStrike" kern="1200" cap="none" spc="0" normalizeH="0" baseline="0" noProof="0" dirty="0">
                <a:ln>
                  <a:noFill/>
                </a:ln>
                <a:effectLst/>
                <a:uLnTx/>
                <a:uFillTx/>
                <a:latin typeface="IBM Plex Sans Light"/>
              </a:rPr>
              <a:t>Banking and financial markets</a:t>
            </a:r>
            <a:endParaRPr lang="en-US" sz="1300" b="1" dirty="0">
              <a:latin typeface="IBM Plex Sans"/>
            </a:endParaRPr>
          </a:p>
          <a:p>
            <a:pPr>
              <a:spcAft>
                <a:spcPts val="1200"/>
              </a:spcAft>
              <a:defRPr/>
            </a:pPr>
            <a:endParaRPr lang="en-US" sz="1300" b="1" i="0" u="none" strike="noStrike" baseline="0" dirty="0">
              <a:latin typeface="IBM Plex Sans"/>
            </a:endParaRPr>
          </a:p>
          <a:p>
            <a:pPr>
              <a:spcAft>
                <a:spcPts val="1200"/>
              </a:spcAft>
              <a:defRPr/>
            </a:pPr>
            <a:endParaRPr lang="en-US" sz="1300" b="1" dirty="0">
              <a:latin typeface="IBM Plex Sans"/>
            </a:endParaRPr>
          </a:p>
          <a:p>
            <a:pPr>
              <a:spcAft>
                <a:spcPts val="1200"/>
              </a:spcAft>
              <a:defRPr/>
            </a:pPr>
            <a:endParaRPr lang="en-US" sz="1300" b="1" i="0" u="none" strike="noStrike" baseline="0" dirty="0">
              <a:latin typeface="IBM Plex Sans"/>
            </a:endParaRPr>
          </a:p>
          <a:p>
            <a:pPr>
              <a:spcAft>
                <a:spcPts val="1200"/>
              </a:spcAft>
              <a:defRPr/>
            </a:pPr>
            <a:endParaRPr lang="en-US" sz="1300" b="1" dirty="0">
              <a:latin typeface="IBM Plex Sans"/>
            </a:endParaRPr>
          </a:p>
          <a:p>
            <a:pPr>
              <a:spcAft>
                <a:spcPts val="1200"/>
              </a:spcAft>
              <a:defRPr/>
            </a:pPr>
            <a:endParaRPr lang="en-US" sz="1300" b="1" dirty="0">
              <a:latin typeface="IBM Plex Sans"/>
            </a:endParaRPr>
          </a:p>
          <a:p>
            <a:pPr>
              <a:spcAft>
                <a:spcPts val="1200"/>
              </a:spcAft>
              <a:defRPr/>
            </a:pPr>
            <a:endParaRPr lang="en-US" sz="1300" b="1" i="0" u="none" strike="noStrike" baseline="0" dirty="0">
              <a:latin typeface="IBM Plex Sans"/>
            </a:endParaRPr>
          </a:p>
          <a:p>
            <a:pPr>
              <a:spcAft>
                <a:spcPts val="1200"/>
              </a:spcAft>
              <a:defRPr/>
            </a:pPr>
            <a:endParaRPr lang="en-US" sz="1300" b="1" dirty="0">
              <a:latin typeface="IBM Plex Sans"/>
            </a:endParaRPr>
          </a:p>
          <a:p>
            <a:pPr>
              <a:spcAft>
                <a:spcPts val="1200"/>
              </a:spcAft>
              <a:defRPr/>
            </a:pPr>
            <a:endParaRPr lang="en-US" sz="1300" b="1" i="0" u="none" strike="noStrike" baseline="0" dirty="0">
              <a:latin typeface="IBM Plex Sans"/>
            </a:endParaRPr>
          </a:p>
          <a:p>
            <a:pPr>
              <a:spcAft>
                <a:spcPts val="1200"/>
              </a:spcAft>
              <a:defRPr/>
            </a:pPr>
            <a:endParaRPr lang="en-US" sz="1300" b="1" dirty="0">
              <a:latin typeface="IBM Plex Sans"/>
            </a:endParaRPr>
          </a:p>
          <a:p>
            <a:pPr>
              <a:spcAft>
                <a:spcPts val="1200"/>
              </a:spcAft>
              <a:defRPr/>
            </a:pPr>
            <a:endParaRPr lang="en-US" sz="1300" b="1" i="0" u="none" strike="noStrike" baseline="0" dirty="0">
              <a:latin typeface="IBM Plex Sans"/>
            </a:endParaRPr>
          </a:p>
          <a:p>
            <a:pPr>
              <a:spcAft>
                <a:spcPts val="1200"/>
              </a:spcAft>
              <a:defRPr/>
            </a:pPr>
            <a:endParaRPr lang="en-US" sz="1300" b="1" i="0" u="none" strike="noStrike" baseline="0" dirty="0">
              <a:latin typeface="IBM Plex Sans"/>
            </a:endParaRPr>
          </a:p>
          <a:p>
            <a:pPr>
              <a:spcAft>
                <a:spcPts val="1200"/>
              </a:spcAft>
              <a:defRPr/>
            </a:pPr>
            <a:r>
              <a:rPr lang="en-US" sz="1300" b="1" i="0" u="none" strike="noStrike" baseline="0" dirty="0">
                <a:latin typeface="IBM Plex Sans"/>
              </a:rPr>
              <a:t>Client facing links you can share</a:t>
            </a:r>
            <a:endParaRPr kumimoji="0" lang="en-US" sz="1300" b="0" i="0" u="none" strike="noStrike" kern="1200" cap="none" spc="0" normalizeH="0" baseline="0" noProof="0" dirty="0">
              <a:ln>
                <a:noFill/>
              </a:ln>
              <a:solidFill>
                <a:srgbClr val="000000"/>
              </a:solidFill>
              <a:effectLst/>
              <a:uLnTx/>
              <a:uFillTx/>
              <a:latin typeface="IBM Plex Sans"/>
            </a:endParaRPr>
          </a:p>
          <a:p>
            <a:pPr marR="0" lvl="0" algn="l" defTabSz="1097573" rtl="0" eaLnBrk="1" fontAlgn="auto" latinLnBrk="0" hangingPunct="1">
              <a:lnSpc>
                <a:spcPct val="100000"/>
              </a:lnSpc>
              <a:spcBef>
                <a:spcPts val="0"/>
              </a:spcBef>
              <a:spcAft>
                <a:spcPts val="1200"/>
              </a:spcAft>
              <a:buClrTx/>
              <a:buSzTx/>
              <a:tabLst/>
              <a:defRPr/>
            </a:pPr>
            <a:r>
              <a:rPr kumimoji="0" lang="en-US" sz="1300" b="0" i="0" u="none" strike="noStrike" kern="1200" cap="none" spc="0" normalizeH="0" baseline="0" noProof="0" dirty="0">
                <a:ln>
                  <a:noFill/>
                </a:ln>
                <a:solidFill>
                  <a:srgbClr val="000000"/>
                </a:solidFill>
                <a:effectLst/>
                <a:uLnTx/>
                <a:uFillTx/>
                <a:latin typeface="IBM Plex Sans Light"/>
                <a:hlinkClick r:id="rId18"/>
              </a:rPr>
              <a:t>IBM banking and financial markets homepage</a:t>
            </a:r>
            <a:r>
              <a:rPr kumimoji="0" lang="en-US" sz="1300" b="0" i="0" u="none" strike="noStrike" kern="1200" cap="none" spc="0" normalizeH="0" baseline="0" noProof="0" dirty="0">
                <a:ln>
                  <a:noFill/>
                </a:ln>
                <a:solidFill>
                  <a:srgbClr val="000000"/>
                </a:solidFill>
                <a:effectLst/>
                <a:uLnTx/>
                <a:uFillTx/>
                <a:latin typeface="IBM Plex Sans Light"/>
              </a:rPr>
              <a:t> </a:t>
            </a:r>
            <a:r>
              <a:rPr lang="en-US" sz="1300" dirty="0">
                <a:solidFill>
                  <a:srgbClr val="000000"/>
                </a:solidFill>
                <a:latin typeface="IBM Plex Sans Light"/>
              </a:rPr>
              <a:t>- </a:t>
            </a:r>
            <a:r>
              <a:rPr kumimoji="0" lang="en-US" sz="1300" b="0" i="0" u="none" strike="noStrike" kern="1200" cap="none" spc="0" normalizeH="0" baseline="0" noProof="0" dirty="0">
                <a:ln>
                  <a:noFill/>
                </a:ln>
                <a:solidFill>
                  <a:srgbClr val="000000"/>
                </a:solidFill>
                <a:effectLst/>
                <a:uLnTx/>
                <a:uFillTx/>
                <a:latin typeface="IBM Plex Sans Light"/>
              </a:rPr>
              <a:t>Organization level information on banking and f</a:t>
            </a:r>
            <a:r>
              <a:rPr lang="en-US" sz="1300" dirty="0">
                <a:solidFill>
                  <a:srgbClr val="000000"/>
                </a:solidFill>
                <a:latin typeface="IBM Plex Sans Light"/>
              </a:rPr>
              <a:t>inancial markets</a:t>
            </a:r>
            <a:r>
              <a:rPr kumimoji="0" lang="en-US" sz="1300" b="0" i="0" u="none" strike="noStrike" kern="1200" cap="none" spc="0" normalizeH="0" baseline="0" noProof="0" dirty="0">
                <a:ln>
                  <a:noFill/>
                </a:ln>
                <a:solidFill>
                  <a:srgbClr val="000000"/>
                </a:solidFill>
                <a:effectLst/>
                <a:uLnTx/>
                <a:uFillTx/>
                <a:latin typeface="IBM Plex Sans Light"/>
              </a:rPr>
              <a:t> solutions, insights and case studies</a:t>
            </a:r>
            <a:endParaRPr lang="en-US" sz="1300" b="0" i="0" u="none" strike="noStrike" kern="1200" cap="none" spc="0" normalizeH="0" baseline="0" noProof="0" dirty="0">
              <a:ln>
                <a:noFill/>
              </a:ln>
              <a:solidFill>
                <a:srgbClr val="000000"/>
              </a:solidFill>
              <a:effectLst/>
              <a:uLnTx/>
              <a:uFillTx/>
              <a:latin typeface="IBM Plex Sans Light"/>
            </a:endParaRPr>
          </a:p>
          <a:p>
            <a:pPr marR="0" lvl="0" algn="l" defTabSz="1097573" rtl="0" eaLnBrk="1" fontAlgn="auto" latinLnBrk="0" hangingPunct="1">
              <a:lnSpc>
                <a:spcPct val="100000"/>
              </a:lnSpc>
              <a:spcBef>
                <a:spcPts val="0"/>
              </a:spcBef>
              <a:spcAft>
                <a:spcPts val="1200"/>
              </a:spcAft>
              <a:buClrTx/>
              <a:buSzTx/>
              <a:tabLst/>
              <a:defRPr/>
            </a:pPr>
            <a:r>
              <a:rPr lang="en-US" sz="1300" dirty="0">
                <a:latin typeface="IBM Plex Sans Light"/>
                <a:ea typeface="IBM Plex Sans" charset="0"/>
                <a:cs typeface="IBM Plex Sans" charset="0"/>
                <a:hlinkClick r:id="rId4"/>
              </a:rPr>
              <a:t>IBV banking and financial markets industry page </a:t>
            </a:r>
            <a:r>
              <a:rPr lang="en-US" sz="1300" dirty="0">
                <a:solidFill>
                  <a:srgbClr val="000000"/>
                </a:solidFill>
                <a:latin typeface="IBM Plex Sans Light"/>
                <a:ea typeface="IBM Plex Sans" charset="0"/>
                <a:cs typeface="IBM Plex Sans" charset="0"/>
              </a:rPr>
              <a:t>-</a:t>
            </a:r>
            <a:r>
              <a:rPr lang="en-US" sz="1300" dirty="0">
                <a:solidFill>
                  <a:srgbClr val="000000"/>
                </a:solidFill>
                <a:latin typeface="IBM Plex Sans Light"/>
              </a:rPr>
              <a:t> </a:t>
            </a:r>
            <a:r>
              <a:rPr kumimoji="0" lang="en-US" sz="1300" b="0" i="0" u="none" strike="noStrike" kern="1200" cap="none" spc="0" normalizeH="0" baseline="0" noProof="0" dirty="0">
                <a:ln>
                  <a:noFill/>
                </a:ln>
                <a:solidFill>
                  <a:srgbClr val="000000"/>
                </a:solidFill>
                <a:effectLst/>
                <a:uLnTx/>
                <a:uFillTx/>
                <a:latin typeface="IBM Plex Sans Light"/>
              </a:rPr>
              <a:t>IBM Institute </a:t>
            </a:r>
            <a:r>
              <a:rPr lang="en-US" sz="1300" dirty="0">
                <a:solidFill>
                  <a:srgbClr val="000000"/>
                </a:solidFill>
                <a:latin typeface="IBM Plex Sans Light"/>
              </a:rPr>
              <a:t>for</a:t>
            </a:r>
            <a:r>
              <a:rPr kumimoji="0" lang="en-US" sz="1300" b="0" i="0" u="none" strike="noStrike" kern="1200" cap="none" spc="0" normalizeH="0" baseline="0" noProof="0" dirty="0">
                <a:ln>
                  <a:noFill/>
                </a:ln>
                <a:solidFill>
                  <a:srgbClr val="000000"/>
                </a:solidFill>
                <a:effectLst/>
                <a:uLnTx/>
                <a:uFillTx/>
                <a:latin typeface="IBM Plex Sans Light"/>
              </a:rPr>
              <a:t> Business Value - </a:t>
            </a:r>
            <a:r>
              <a:rPr lang="en-US" sz="1300" dirty="0">
                <a:solidFill>
                  <a:srgbClr val="000000"/>
                </a:solidFill>
                <a:latin typeface="IBM Plex Sans Light"/>
              </a:rPr>
              <a:t>T</a:t>
            </a:r>
            <a:r>
              <a:rPr kumimoji="0" lang="en-US" sz="1300" b="0" i="0" u="none" strike="noStrike" kern="1200" cap="none" spc="0" normalizeH="0" baseline="0" noProof="0" dirty="0">
                <a:ln>
                  <a:noFill/>
                </a:ln>
                <a:solidFill>
                  <a:srgbClr val="000000"/>
                </a:solidFill>
                <a:effectLst/>
                <a:uLnTx/>
                <a:uFillTx/>
                <a:latin typeface="IBM Plex Sans Light"/>
              </a:rPr>
              <a:t>hought leadership</a:t>
            </a:r>
            <a:endParaRPr lang="en-US" sz="1300" b="0" i="0" u="none" strike="noStrike" kern="1200" cap="none" spc="0" normalizeH="0" baseline="0" noProof="0" dirty="0">
              <a:ln>
                <a:noFill/>
              </a:ln>
              <a:solidFill>
                <a:srgbClr val="000000"/>
              </a:solidFill>
              <a:effectLst/>
              <a:uLnTx/>
              <a:uFillTx/>
              <a:latin typeface="IBM Plex Sans Light"/>
            </a:endParaRPr>
          </a:p>
          <a:p>
            <a:pPr marR="0" lvl="0" algn="l" defTabSz="1097573" rtl="0" eaLnBrk="1" fontAlgn="auto" latinLnBrk="0" hangingPunct="1">
              <a:lnSpc>
                <a:spcPct val="100000"/>
              </a:lnSpc>
              <a:spcBef>
                <a:spcPts val="0"/>
              </a:spcBef>
              <a:spcAft>
                <a:spcPts val="1200"/>
              </a:spcAft>
              <a:buClrTx/>
              <a:buSzTx/>
              <a:tabLst/>
              <a:defRPr/>
            </a:pPr>
            <a:r>
              <a:rPr lang="en-US" sz="1300" dirty="0">
                <a:solidFill>
                  <a:srgbClr val="000000"/>
                </a:solidFill>
                <a:latin typeface="IBM Plex Sans Light"/>
              </a:rPr>
              <a:t>IBM Blogs - </a:t>
            </a:r>
            <a:r>
              <a:rPr lang="en-US" sz="1300" dirty="0">
                <a:solidFill>
                  <a:srgbClr val="000000"/>
                </a:solidFill>
                <a:latin typeface="IBM Plex Sans Light"/>
                <a:hlinkClick r:id="rId19"/>
              </a:rPr>
              <a:t>Banking</a:t>
            </a:r>
            <a:r>
              <a:rPr lang="en-US" sz="1300" dirty="0">
                <a:solidFill>
                  <a:srgbClr val="000000"/>
                </a:solidFill>
                <a:latin typeface="IBM Plex Sans Light"/>
              </a:rPr>
              <a:t> and </a:t>
            </a:r>
            <a:r>
              <a:rPr lang="en-US" sz="1300" dirty="0">
                <a:solidFill>
                  <a:srgbClr val="000000"/>
                </a:solidFill>
                <a:latin typeface="IBM Plex Sans Light"/>
                <a:hlinkClick r:id="rId20"/>
              </a:rPr>
              <a:t>Financial Services</a:t>
            </a:r>
            <a:r>
              <a:rPr lang="en-US" sz="1300" dirty="0">
                <a:solidFill>
                  <a:srgbClr val="000000"/>
                </a:solidFill>
                <a:latin typeface="IBM Plex Sans Light"/>
              </a:rPr>
              <a:t> -  </a:t>
            </a:r>
            <a:r>
              <a:rPr kumimoji="0" lang="en-US" sz="1300" b="0" i="0" u="none" strike="noStrike" kern="1200" cap="none" spc="0" normalizeH="0" baseline="0" noProof="0" dirty="0">
                <a:ln>
                  <a:noFill/>
                </a:ln>
                <a:solidFill>
                  <a:srgbClr val="000000"/>
                </a:solidFill>
                <a:effectLst/>
                <a:uLnTx/>
                <a:uFillTx/>
                <a:latin typeface="IBM Plex Sans Light"/>
              </a:rPr>
              <a:t>Recent updates and quick reads on IBM’s contribution to </a:t>
            </a:r>
            <a:r>
              <a:rPr lang="en-US" sz="1300" dirty="0">
                <a:solidFill>
                  <a:srgbClr val="000000"/>
                </a:solidFill>
                <a:latin typeface="IBM Plex Sans Light"/>
              </a:rPr>
              <a:t>banking and financial markets</a:t>
            </a:r>
            <a:endParaRPr lang="en-US" sz="1300" b="0" i="0" u="none" strike="noStrike" kern="1200" cap="none" spc="0" normalizeH="0" baseline="0" noProof="0" dirty="0">
              <a:ln>
                <a:noFill/>
              </a:ln>
              <a:solidFill>
                <a:srgbClr val="000000"/>
              </a:solidFill>
              <a:effectLst/>
              <a:uLnTx/>
              <a:uFillTx/>
              <a:latin typeface="IBM Plex Sans Light"/>
            </a:endParaRPr>
          </a:p>
        </p:txBody>
      </p:sp>
      <p:sp>
        <p:nvSpPr>
          <p:cNvPr id="7" name="TextBox 6">
            <a:extLst>
              <a:ext uri="{FF2B5EF4-FFF2-40B4-BE49-F238E27FC236}">
                <a16:creationId xmlns:a16="http://schemas.microsoft.com/office/drawing/2014/main" id="{4CE4A772-C5F6-921C-B965-150DCE3A02D3}"/>
              </a:ext>
            </a:extLst>
          </p:cNvPr>
          <p:cNvSpPr txBox="1"/>
          <p:nvPr/>
        </p:nvSpPr>
        <p:spPr>
          <a:xfrm>
            <a:off x="457200" y="1058694"/>
            <a:ext cx="3124200" cy="1141851"/>
          </a:xfrm>
          <a:prstGeom prst="rect">
            <a:avLst/>
          </a:prstGeom>
          <a:noFill/>
        </p:spPr>
        <p:txBody>
          <a:bodyPr wrap="square" lIns="0" tIns="54864" rIns="109728" bIns="54864" rtlCol="0" anchor="t">
            <a:spAutoFit/>
          </a:bodyPr>
          <a:lstStyle/>
          <a:p>
            <a:r>
              <a:rPr lang="en-US" sz="3350" dirty="0">
                <a:latin typeface="IBM Plex Sans ExtLt"/>
              </a:rPr>
              <a:t>Supplementary resources</a:t>
            </a:r>
            <a:endParaRPr lang="en-US" sz="3350" dirty="0"/>
          </a:p>
        </p:txBody>
      </p:sp>
      <p:grpSp>
        <p:nvGrpSpPr>
          <p:cNvPr id="5" name="Group 4">
            <a:extLst>
              <a:ext uri="{FF2B5EF4-FFF2-40B4-BE49-F238E27FC236}">
                <a16:creationId xmlns:a16="http://schemas.microsoft.com/office/drawing/2014/main" id="{A1E451BA-B6D4-625F-397A-EAD2E39DD195}"/>
              </a:ext>
            </a:extLst>
          </p:cNvPr>
          <p:cNvGrpSpPr/>
          <p:nvPr/>
        </p:nvGrpSpPr>
        <p:grpSpPr>
          <a:xfrm>
            <a:off x="12931553" y="319424"/>
            <a:ext cx="1173393" cy="135875"/>
            <a:chOff x="12931553" y="319424"/>
            <a:chExt cx="1173393" cy="135875"/>
          </a:xfrm>
        </p:grpSpPr>
        <p:sp>
          <p:nvSpPr>
            <p:cNvPr id="6" name="TextBox 5">
              <a:extLst>
                <a:ext uri="{FF2B5EF4-FFF2-40B4-BE49-F238E27FC236}">
                  <a16:creationId xmlns:a16="http://schemas.microsoft.com/office/drawing/2014/main" id="{D7CCEC64-D470-CA90-0D71-563CF2B9BAC7}"/>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21"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8" name="Picture 7">
              <a:extLst>
                <a:ext uri="{FF2B5EF4-FFF2-40B4-BE49-F238E27FC236}">
                  <a16:creationId xmlns:a16="http://schemas.microsoft.com/office/drawing/2014/main" id="{8EBF0F3F-02AB-F9F8-0973-5A2C89C9A431}"/>
                </a:ext>
              </a:extLst>
            </p:cNvPr>
            <p:cNvPicPr>
              <a:picLocks noChangeAspect="1"/>
            </p:cNvPicPr>
            <p:nvPr/>
          </p:nvPicPr>
          <p:blipFill>
            <a:blip r:embed="rId22"/>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958691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F576-7D2B-2A11-D4A2-C83C815199BB}"/>
              </a:ext>
            </a:extLst>
          </p:cNvPr>
          <p:cNvSpPr>
            <a:spLocks noGrp="1"/>
          </p:cNvSpPr>
          <p:nvPr>
            <p:ph type="title"/>
          </p:nvPr>
        </p:nvSpPr>
        <p:spPr>
          <a:xfrm>
            <a:off x="457199" y="457200"/>
            <a:ext cx="6858001" cy="1527048"/>
          </a:xfrm>
        </p:spPr>
        <p:txBody>
          <a:bodyPr/>
          <a:lstStyle/>
          <a:p>
            <a:r>
              <a:rPr lang="en-US" sz="7200" dirty="0">
                <a:solidFill>
                  <a:schemeClr val="tx1"/>
                </a:solidFill>
              </a:rPr>
              <a:t>References</a:t>
            </a:r>
          </a:p>
        </p:txBody>
      </p:sp>
      <p:pic>
        <p:nvPicPr>
          <p:cNvPr id="9" name="Graphic 8">
            <a:extLst>
              <a:ext uri="{FF2B5EF4-FFF2-40B4-BE49-F238E27FC236}">
                <a16:creationId xmlns:a16="http://schemas.microsoft.com/office/drawing/2014/main" id="{07846009-7617-E820-5A33-2EE819793B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2274" y="816428"/>
            <a:ext cx="5302933" cy="6115479"/>
          </a:xfrm>
          <a:prstGeom prst="rect">
            <a:avLst/>
          </a:prstGeom>
        </p:spPr>
      </p:pic>
      <p:cxnSp>
        <p:nvCxnSpPr>
          <p:cNvPr id="11" name="Straight Connector 10">
            <a:extLst>
              <a:ext uri="{FF2B5EF4-FFF2-40B4-BE49-F238E27FC236}">
                <a16:creationId xmlns:a16="http://schemas.microsoft.com/office/drawing/2014/main" id="{E8CA30FE-3E86-6171-1DBA-F8175C96AAE0}"/>
              </a:ext>
            </a:extLst>
          </p:cNvPr>
          <p:cNvCxnSpPr/>
          <p:nvPr/>
        </p:nvCxnSpPr>
        <p:spPr bwMode="auto">
          <a:xfrm>
            <a:off x="13345207" y="3053443"/>
            <a:ext cx="1285193"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2C9BF63-D1AF-DA88-9C74-064B247FD2F2}"/>
              </a:ext>
            </a:extLst>
          </p:cNvPr>
          <p:cNvCxnSpPr>
            <a:cxnSpLocks/>
          </p:cNvCxnSpPr>
          <p:nvPr/>
        </p:nvCxnSpPr>
        <p:spPr bwMode="auto">
          <a:xfrm>
            <a:off x="8367467" y="6050164"/>
            <a:ext cx="0" cy="2179436"/>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0316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A6525A-560F-A1AF-C455-F1BC62AB5746}"/>
              </a:ext>
            </a:extLst>
          </p:cNvPr>
          <p:cNvSpPr txBox="1"/>
          <p:nvPr/>
        </p:nvSpPr>
        <p:spPr>
          <a:xfrm>
            <a:off x="457200" y="159834"/>
            <a:ext cx="3429000" cy="461665"/>
          </a:xfrm>
          <a:prstGeom prst="rect">
            <a:avLst/>
          </a:prstGeom>
          <a:noFill/>
        </p:spPr>
        <p:txBody>
          <a:bodyPr wrap="square" lIns="0">
            <a:spAutoFit/>
          </a:bodyPr>
          <a:lstStyle/>
          <a:p>
            <a:r>
              <a:rPr lang="en-US" sz="2400" dirty="0">
                <a:latin typeface="IBM Plex Sans Light" panose="020B0403050203000203" pitchFamily="34" charset="0"/>
              </a:rPr>
              <a:t>References</a:t>
            </a:r>
          </a:p>
        </p:txBody>
      </p:sp>
      <p:sp>
        <p:nvSpPr>
          <p:cNvPr id="6" name="TextBox 5">
            <a:extLst>
              <a:ext uri="{FF2B5EF4-FFF2-40B4-BE49-F238E27FC236}">
                <a16:creationId xmlns:a16="http://schemas.microsoft.com/office/drawing/2014/main" id="{BCFE920D-E6DB-8CBE-5781-8F6951B5F75D}"/>
              </a:ext>
            </a:extLst>
          </p:cNvPr>
          <p:cNvSpPr txBox="1"/>
          <p:nvPr/>
        </p:nvSpPr>
        <p:spPr>
          <a:xfrm>
            <a:off x="457200" y="621499"/>
            <a:ext cx="4419600" cy="347531"/>
          </a:xfrm>
          <a:prstGeom prst="rect">
            <a:avLst/>
          </a:prstGeom>
          <a:noFill/>
        </p:spPr>
        <p:txBody>
          <a:bodyPr wrap="square" lIns="0">
            <a:spAutoFit/>
          </a:bodyPr>
          <a:lstStyle/>
          <a:p>
            <a:pPr defTabSz="914400">
              <a:lnSpc>
                <a:spcPct val="110000"/>
              </a:lnSpc>
              <a:spcBef>
                <a:spcPts val="1800"/>
              </a:spcBef>
            </a:pPr>
            <a:r>
              <a:rPr lang="en-US" sz="1600" kern="0" dirty="0"/>
              <a:t>Industry Overview</a:t>
            </a:r>
          </a:p>
        </p:txBody>
      </p:sp>
      <p:sp>
        <p:nvSpPr>
          <p:cNvPr id="12" name="TextBox 11">
            <a:extLst>
              <a:ext uri="{FF2B5EF4-FFF2-40B4-BE49-F238E27FC236}">
                <a16:creationId xmlns:a16="http://schemas.microsoft.com/office/drawing/2014/main" id="{1849C486-384E-DFED-CA37-62E5BC1EEEC7}"/>
              </a:ext>
            </a:extLst>
          </p:cNvPr>
          <p:cNvSpPr txBox="1"/>
          <p:nvPr/>
        </p:nvSpPr>
        <p:spPr>
          <a:xfrm>
            <a:off x="480377" y="1083164"/>
            <a:ext cx="13769023" cy="6934200"/>
          </a:xfrm>
          <a:prstGeom prst="rect">
            <a:avLst/>
          </a:prstGeom>
        </p:spPr>
        <p:txBody>
          <a:bodyPr wrap="square" lIns="0" tIns="0" rIns="0" bIns="0" numCol="3" spcCol="274320" rtlCol="0">
            <a:noAutofit/>
          </a:bodyPr>
          <a:lstStyle/>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p:txBody>
      </p:sp>
      <p:sp>
        <p:nvSpPr>
          <p:cNvPr id="9" name="TextBox 8">
            <a:extLst>
              <a:ext uri="{FF2B5EF4-FFF2-40B4-BE49-F238E27FC236}">
                <a16:creationId xmlns:a16="http://schemas.microsoft.com/office/drawing/2014/main" id="{BC44E235-28C9-1BF6-11E4-C31BC0A80AAE}"/>
              </a:ext>
            </a:extLst>
          </p:cNvPr>
          <p:cNvSpPr txBox="1"/>
          <p:nvPr/>
        </p:nvSpPr>
        <p:spPr>
          <a:xfrm>
            <a:off x="457200" y="1162879"/>
            <a:ext cx="6530023" cy="665922"/>
          </a:xfrm>
          <a:prstGeom prst="rect">
            <a:avLst/>
          </a:prstGeom>
        </p:spPr>
        <p:txBody>
          <a:bodyPr wrap="square" lIns="0" tIns="0" rIns="0" bIns="0" numCol="1" spcCol="274320" rtlCol="0">
            <a:noAutofit/>
          </a:bodyPr>
          <a:lstStyle/>
          <a:p>
            <a:pPr marL="342900" marR="0" lvl="0" indent="-342900" algn="l" defTabSz="1463040" rtl="0" eaLnBrk="1" fontAlgn="auto" latinLnBrk="0" hangingPunct="1">
              <a:lnSpc>
                <a:spcPct val="100000"/>
              </a:lnSpc>
              <a:spcBef>
                <a:spcPts val="960"/>
              </a:spcBef>
              <a:spcAft>
                <a:spcPts val="0"/>
              </a:spcAft>
              <a:buClrTx/>
              <a:buSzTx/>
              <a:buFont typeface="+mj-lt"/>
              <a:buAutoNum type="arabicPeriod"/>
              <a:tabLst/>
              <a:defRPr/>
            </a:pPr>
            <a:r>
              <a:rPr lang="en-IN" sz="1200" i="1" u="none" strike="noStrike" dirty="0">
                <a:solidFill>
                  <a:srgbClr val="000000"/>
                </a:solidFill>
                <a:effectLst/>
              </a:rPr>
              <a:t>2023 Chief Executive Officer Study. </a:t>
            </a:r>
            <a:r>
              <a:rPr lang="en-IN" sz="1200" u="none" strike="noStrike" dirty="0">
                <a:solidFill>
                  <a:srgbClr val="000000"/>
                </a:solidFill>
                <a:effectLst/>
              </a:rPr>
              <a:t>IBM. 2023. </a:t>
            </a:r>
            <a:r>
              <a:rPr lang="en-IN" sz="1200" u="none" strike="noStrike" dirty="0">
                <a:solidFill>
                  <a:srgbClr val="000000"/>
                </a:solidFill>
                <a:effectLst/>
                <a:hlinkClick r:id="rId3"/>
              </a:rPr>
              <a:t>https://w3.ibm.com/services/lighthouse/spaces/view/banking-financial-markets/documents/203094?ref=203094_1246_File</a:t>
            </a:r>
            <a:endParaRPr lang="en-IN" sz="1200" u="none" strike="noStrike" dirty="0">
              <a:solidFill>
                <a:srgbClr val="000000"/>
              </a:solidFill>
              <a:effectLst/>
            </a:endParaRPr>
          </a:p>
        </p:txBody>
      </p:sp>
      <p:sp>
        <p:nvSpPr>
          <p:cNvPr id="10" name="TextBox 9">
            <a:extLst>
              <a:ext uri="{FF2B5EF4-FFF2-40B4-BE49-F238E27FC236}">
                <a16:creationId xmlns:a16="http://schemas.microsoft.com/office/drawing/2014/main" id="{A843676E-75B0-4996-DF30-A5DE2E57861C}"/>
              </a:ext>
            </a:extLst>
          </p:cNvPr>
          <p:cNvSpPr txBox="1"/>
          <p:nvPr/>
        </p:nvSpPr>
        <p:spPr>
          <a:xfrm>
            <a:off x="7586662" y="1162879"/>
            <a:ext cx="6530023" cy="2439303"/>
          </a:xfrm>
          <a:prstGeom prst="rect">
            <a:avLst/>
          </a:prstGeom>
        </p:spPr>
        <p:txBody>
          <a:bodyPr wrap="square" lIns="0" tIns="0" rIns="0" bIns="0" numCol="1" spcCol="274320" rtlCol="0">
            <a:noAutofit/>
          </a:bodyPr>
          <a:lstStyle/>
          <a:p>
            <a:pPr marL="342900" indent="-342900">
              <a:spcAft>
                <a:spcPts val="1000"/>
              </a:spcAft>
              <a:buFont typeface="+mj-lt"/>
              <a:buAutoNum type="arabicPeriod" startAt="10"/>
            </a:pPr>
            <a:r>
              <a:rPr lang="en-US" sz="1200" dirty="0">
                <a:ea typeface="IBM Plex Sans" charset="0"/>
                <a:cs typeface="IBM Plex Sans" charset="0"/>
              </a:rPr>
              <a:t>Ibid</a:t>
            </a:r>
          </a:p>
          <a:p>
            <a:pPr marL="342900" indent="-342900">
              <a:spcAft>
                <a:spcPts val="1000"/>
              </a:spcAft>
              <a:buFont typeface="+mj-lt"/>
              <a:buAutoNum type="arabicPeriod" startAt="10"/>
            </a:pPr>
            <a:r>
              <a:rPr lang="en-US" sz="1200" dirty="0">
                <a:solidFill>
                  <a:schemeClr val="tx1"/>
                </a:solidFill>
                <a:ea typeface="IBM Plex Sans" charset="0"/>
                <a:cs typeface="IBM Plex Sans" charset="0"/>
              </a:rPr>
              <a:t>Ibid</a:t>
            </a:r>
          </a:p>
          <a:p>
            <a:pPr marL="342900" indent="-342900">
              <a:spcAft>
                <a:spcPts val="1000"/>
              </a:spcAft>
              <a:buFont typeface="+mj-lt"/>
              <a:buAutoNum type="arabicPeriod" startAt="10"/>
            </a:pPr>
            <a:r>
              <a:rPr lang="en-US" sz="1200" dirty="0">
                <a:ea typeface="IBM Plex Sans" charset="0"/>
                <a:cs typeface="IBM Plex Sans" charset="0"/>
              </a:rPr>
              <a:t>Ibid</a:t>
            </a:r>
            <a:endParaRPr lang="en-US" sz="1200" dirty="0">
              <a:solidFill>
                <a:schemeClr val="tx1"/>
              </a:solidFill>
              <a:ea typeface="IBM Plex Sans" charset="0"/>
              <a:cs typeface="IBM Plex Sans" charset="0"/>
            </a:endParaRPr>
          </a:p>
          <a:p>
            <a:pPr marL="342900" indent="-342900">
              <a:spcAft>
                <a:spcPts val="1000"/>
              </a:spcAft>
              <a:buFont typeface="+mj-lt"/>
              <a:buAutoNum type="arabicPeriod" startAt="10"/>
            </a:pPr>
            <a:r>
              <a:rPr lang="en-US" sz="1200" dirty="0">
                <a:ea typeface="IBM Plex Sans" charset="0"/>
                <a:cs typeface="IBM Plex Sans" charset="0"/>
              </a:rPr>
              <a:t>Ibid</a:t>
            </a:r>
          </a:p>
          <a:p>
            <a:pPr marL="342900" indent="-342900">
              <a:spcAft>
                <a:spcPts val="1000"/>
              </a:spcAft>
              <a:buFont typeface="+mj-lt"/>
              <a:buAutoNum type="arabicPeriod" startAt="10"/>
            </a:pPr>
            <a:r>
              <a:rPr lang="en-US" sz="1200" i="1" dirty="0">
                <a:ea typeface="IBM Plex Sans" charset="0"/>
                <a:cs typeface="IBM Plex Sans" charset="0"/>
              </a:rPr>
              <a:t>2023 Chief Executive Officer Study. </a:t>
            </a:r>
            <a:r>
              <a:rPr lang="en-US" sz="1200" dirty="0">
                <a:ea typeface="IBM Plex Sans" charset="0"/>
                <a:cs typeface="IBM Plex Sans" charset="0"/>
              </a:rPr>
              <a:t>IBM. 2023. </a:t>
            </a:r>
            <a:r>
              <a:rPr lang="en-US" sz="1200" dirty="0">
                <a:ea typeface="IBM Plex Sans" charset="0"/>
                <a:cs typeface="IBM Plex Sans" charset="0"/>
                <a:hlinkClick r:id="rId3"/>
              </a:rPr>
              <a:t>https://w3.ibm.com/services/lighthouse/spaces/view/banking-financial-markets/documents/203094?ref=203094_1246_File</a:t>
            </a:r>
            <a:endParaRPr lang="en-US" sz="1200" dirty="0">
              <a:ea typeface="IBM Plex Sans" charset="0"/>
              <a:cs typeface="IBM Plex Sans" charset="0"/>
            </a:endParaRPr>
          </a:p>
          <a:p>
            <a:pPr marL="342900" indent="-342900">
              <a:spcAft>
                <a:spcPts val="1000"/>
              </a:spcAft>
              <a:buFont typeface="+mj-lt"/>
              <a:buAutoNum type="arabicPeriod" startAt="10"/>
            </a:pPr>
            <a:r>
              <a:rPr lang="en-US" sz="1200" kern="0" dirty="0"/>
              <a:t>Ibid</a:t>
            </a:r>
          </a:p>
          <a:p>
            <a:pPr marL="342900" indent="-342900">
              <a:spcAft>
                <a:spcPts val="1000"/>
              </a:spcAft>
              <a:buFont typeface="+mj-lt"/>
              <a:buAutoNum type="arabicPeriod" startAt="10"/>
            </a:pPr>
            <a:r>
              <a:rPr lang="en-US" sz="1200" kern="0" dirty="0"/>
              <a:t>Ibid</a:t>
            </a:r>
            <a:endParaRPr lang="en-US" sz="1400" kern="0" dirty="0"/>
          </a:p>
        </p:txBody>
      </p:sp>
      <p:sp>
        <p:nvSpPr>
          <p:cNvPr id="7" name="TextBox 6">
            <a:extLst>
              <a:ext uri="{FF2B5EF4-FFF2-40B4-BE49-F238E27FC236}">
                <a16:creationId xmlns:a16="http://schemas.microsoft.com/office/drawing/2014/main" id="{8DD2B9AC-FB3A-A8E4-C47D-ED0602954969}"/>
              </a:ext>
            </a:extLst>
          </p:cNvPr>
          <p:cNvSpPr txBox="1"/>
          <p:nvPr/>
        </p:nvSpPr>
        <p:spPr>
          <a:xfrm>
            <a:off x="457200" y="2201820"/>
            <a:ext cx="4419600" cy="347531"/>
          </a:xfrm>
          <a:prstGeom prst="rect">
            <a:avLst/>
          </a:prstGeom>
          <a:noFill/>
        </p:spPr>
        <p:txBody>
          <a:bodyPr wrap="square" lIns="0">
            <a:spAutoFit/>
          </a:bodyPr>
          <a:lstStyle/>
          <a:p>
            <a:pPr defTabSz="914400">
              <a:lnSpc>
                <a:spcPct val="110000"/>
              </a:lnSpc>
              <a:spcBef>
                <a:spcPts val="1800"/>
              </a:spcBef>
            </a:pPr>
            <a:r>
              <a:rPr lang="en-US" sz="1600" kern="0" dirty="0"/>
              <a:t>Industry Dynamics</a:t>
            </a:r>
          </a:p>
        </p:txBody>
      </p:sp>
      <p:sp>
        <p:nvSpPr>
          <p:cNvPr id="8" name="TextBox 7">
            <a:extLst>
              <a:ext uri="{FF2B5EF4-FFF2-40B4-BE49-F238E27FC236}">
                <a16:creationId xmlns:a16="http://schemas.microsoft.com/office/drawing/2014/main" id="{74292AF5-E335-C47B-E541-6F1D0A50B27A}"/>
              </a:ext>
            </a:extLst>
          </p:cNvPr>
          <p:cNvSpPr txBox="1"/>
          <p:nvPr/>
        </p:nvSpPr>
        <p:spPr>
          <a:xfrm>
            <a:off x="457200" y="2743199"/>
            <a:ext cx="6530023" cy="7135091"/>
          </a:xfrm>
          <a:prstGeom prst="rect">
            <a:avLst/>
          </a:prstGeom>
        </p:spPr>
        <p:txBody>
          <a:bodyPr wrap="square" lIns="0" tIns="0" rIns="0" bIns="0" numCol="1" spcCol="274320" rtlCol="0">
            <a:noAutofit/>
          </a:bodyPr>
          <a:lstStyle/>
          <a:p>
            <a:pPr marL="342900" indent="-342900" algn="l">
              <a:spcAft>
                <a:spcPts val="1000"/>
              </a:spcAft>
              <a:buFont typeface="+mj-lt"/>
              <a:buAutoNum type="arabicPeriod"/>
            </a:pPr>
            <a:r>
              <a:rPr lang="en-IN" sz="1200" i="1" u="none" strike="noStrike" dirty="0">
                <a:effectLst/>
              </a:rPr>
              <a:t>Why Is Inflation So High Right Now? </a:t>
            </a:r>
            <a:r>
              <a:rPr lang="en-IN" sz="1200" u="none" strike="noStrike" dirty="0">
                <a:effectLst/>
              </a:rPr>
              <a:t>Entrepreneur. 2023. </a:t>
            </a:r>
            <a:r>
              <a:rPr lang="en-IN" sz="1200" u="none" strike="noStrike" dirty="0">
                <a:effectLst/>
                <a:hlinkClick r:id="rId4"/>
              </a:rPr>
              <a:t>https://entm.ag/cpZUUh</a:t>
            </a:r>
            <a:endParaRPr lang="en-IN" sz="1200" u="none" strike="noStrike" dirty="0">
              <a:effectLst/>
            </a:endParaRPr>
          </a:p>
          <a:p>
            <a:pPr marL="342900" indent="-342900">
              <a:spcAft>
                <a:spcPts val="1000"/>
              </a:spcAft>
              <a:buFont typeface="+mj-lt"/>
              <a:buAutoNum type="arabicPeriod"/>
            </a:pPr>
            <a:r>
              <a:rPr lang="en-IN" sz="1200" dirty="0"/>
              <a:t>Tepper, Taylor and Benjamin Curry. </a:t>
            </a:r>
            <a:r>
              <a:rPr lang="en-IN" sz="1200" i="1" dirty="0"/>
              <a:t>Federal Funds Rate History 1990 to 2023</a:t>
            </a:r>
            <a:r>
              <a:rPr lang="en-IN" sz="1200" dirty="0"/>
              <a:t>. Forbes. 2023. </a:t>
            </a:r>
            <a:r>
              <a:rPr lang="en-IN" sz="1200" dirty="0">
                <a:hlinkClick r:id="rId5"/>
              </a:rPr>
              <a:t>https://www.forbes.com/advisor/investing/fed-funds-rate-history/</a:t>
            </a:r>
            <a:endParaRPr lang="en-IN" sz="1200" u="none" strike="noStrike" dirty="0">
              <a:effectLst/>
            </a:endParaRPr>
          </a:p>
          <a:p>
            <a:pPr marL="342900" indent="-342900">
              <a:spcAft>
                <a:spcPts val="1000"/>
              </a:spcAft>
              <a:buFont typeface="+mj-lt"/>
              <a:buAutoNum type="arabicPeriod"/>
            </a:pPr>
            <a:r>
              <a:rPr lang="en-IN" sz="1200" dirty="0"/>
              <a:t>Ramamurthy, Shanker, John </a:t>
            </a:r>
            <a:r>
              <a:rPr lang="en-IN" sz="1200" dirty="0" err="1"/>
              <a:t>Duigenan</a:t>
            </a:r>
            <a:r>
              <a:rPr lang="en-IN" sz="1200" dirty="0"/>
              <a:t>, Paolo </a:t>
            </a:r>
            <a:r>
              <a:rPr lang="en-IN" sz="1200" dirty="0" err="1"/>
              <a:t>Sironi</a:t>
            </a:r>
            <a:r>
              <a:rPr lang="en-IN" sz="1200" dirty="0"/>
              <a:t>, Diane Connelly, and Connor </a:t>
            </a:r>
            <a:r>
              <a:rPr lang="en-IN" sz="1200" dirty="0" err="1"/>
              <a:t>Loessl</a:t>
            </a:r>
            <a:r>
              <a:rPr lang="en-IN" sz="1200" dirty="0"/>
              <a:t>. </a:t>
            </a:r>
            <a:r>
              <a:rPr lang="en-IN" sz="1200" i="1" dirty="0"/>
              <a:t>2023 Global Outlook for Banking and Financial Markets. </a:t>
            </a:r>
            <a:r>
              <a:rPr lang="en-IN" sz="1200" dirty="0"/>
              <a:t>IBM. 2023. </a:t>
            </a:r>
            <a:r>
              <a:rPr lang="en-IN" sz="1200" b="0" i="0" u="none" strike="noStrike" dirty="0">
                <a:solidFill>
                  <a:srgbClr val="000000"/>
                </a:solidFill>
                <a:effectLst/>
                <a:hlinkClick r:id="rId6"/>
              </a:rPr>
              <a:t>https://w3.ibm.com/services/lighthouse/documents/195084?ref=195084_1246_File</a:t>
            </a:r>
            <a:r>
              <a:rPr lang="en-IN" sz="1200" dirty="0">
                <a:hlinkClick r:id="rId6"/>
              </a:rPr>
              <a:t> </a:t>
            </a:r>
            <a:endParaRPr lang="en-IN" sz="1200" dirty="0"/>
          </a:p>
          <a:p>
            <a:pPr marL="342900" indent="-342900">
              <a:spcAft>
                <a:spcPts val="1000"/>
              </a:spcAft>
              <a:buFont typeface="+mj-lt"/>
              <a:buAutoNum type="arabicPeriod"/>
            </a:pPr>
            <a:r>
              <a:rPr lang="en-IN" sz="1200" dirty="0"/>
              <a:t>Duggan, Wayne and Michael Adams. </a:t>
            </a:r>
            <a:r>
              <a:rPr lang="en-IN" sz="1200" i="1" dirty="0"/>
              <a:t>September Fed Meeting: Interest Rates Are Put On Hold, One More Rate Hike Likely. </a:t>
            </a:r>
            <a:r>
              <a:rPr lang="en-IN" sz="1200" dirty="0"/>
              <a:t>Forbes. 2023. </a:t>
            </a:r>
            <a:r>
              <a:rPr lang="en-IN" sz="1200" dirty="0">
                <a:hlinkClick r:id="rId7"/>
              </a:rPr>
              <a:t>https://www.forbes.com/advisor/investing/fomc-meeting-federal-reserve/</a:t>
            </a:r>
            <a:endParaRPr lang="en-IN" sz="1200" dirty="0"/>
          </a:p>
          <a:p>
            <a:pPr marL="342900" indent="-342900">
              <a:spcAft>
                <a:spcPts val="1000"/>
              </a:spcAft>
              <a:buFont typeface="+mj-lt"/>
              <a:buAutoNum type="arabicPeriod"/>
            </a:pPr>
            <a:r>
              <a:rPr lang="en-IN" sz="1200" i="1" dirty="0"/>
              <a:t>Global Financial Stability Report</a:t>
            </a:r>
            <a:r>
              <a:rPr lang="en-IN" sz="1200" dirty="0"/>
              <a:t>. International Monetary Fund. 2023. </a:t>
            </a:r>
            <a:r>
              <a:rPr lang="en-IN" sz="1200" dirty="0">
                <a:hlinkClick r:id="rId8"/>
              </a:rPr>
              <a:t>https://www.imf.org/en/Publications/GFSR/Issues/2023/04/11/global-financial-stability-report-april-2023</a:t>
            </a:r>
            <a:endParaRPr lang="en-IN" sz="1200" dirty="0"/>
          </a:p>
          <a:p>
            <a:pPr marL="342900" indent="-342900">
              <a:spcAft>
                <a:spcPts val="1000"/>
              </a:spcAft>
              <a:buFont typeface="+mj-lt"/>
              <a:buAutoNum type="arabicPeriod"/>
            </a:pPr>
            <a:r>
              <a:rPr lang="en-IN" sz="1200" dirty="0"/>
              <a:t>Ibid</a:t>
            </a:r>
          </a:p>
          <a:p>
            <a:pPr marL="342900" indent="-342900">
              <a:spcAft>
                <a:spcPts val="1000"/>
              </a:spcAft>
              <a:buFont typeface="+mj-lt"/>
              <a:buAutoNum type="arabicPeriod"/>
            </a:pPr>
            <a:r>
              <a:rPr lang="en-IN" sz="1200" dirty="0"/>
              <a:t>Ibid</a:t>
            </a:r>
          </a:p>
          <a:p>
            <a:pPr marL="342900" indent="-342900">
              <a:spcAft>
                <a:spcPts val="1000"/>
              </a:spcAft>
              <a:buFont typeface="+mj-lt"/>
              <a:buAutoNum type="arabicPeriod"/>
            </a:pPr>
            <a:r>
              <a:rPr lang="en-US" sz="1200" dirty="0">
                <a:solidFill>
                  <a:schemeClr val="tx1"/>
                </a:solidFill>
                <a:ea typeface="IBM Plex Sans" charset="0"/>
                <a:cs typeface="IBM Plex Sans" charset="0"/>
              </a:rPr>
              <a:t>Ramamurthy</a:t>
            </a:r>
            <a:r>
              <a:rPr lang="en-IN" sz="1200" dirty="0"/>
              <a:t> , Shanker</a:t>
            </a:r>
            <a:r>
              <a:rPr lang="en-US" sz="1200" dirty="0">
                <a:solidFill>
                  <a:schemeClr val="tx1"/>
                </a:solidFill>
                <a:ea typeface="IBM Plex Sans" charset="0"/>
                <a:cs typeface="IBM Plex Sans" charset="0"/>
              </a:rPr>
              <a:t>, John </a:t>
            </a:r>
            <a:r>
              <a:rPr lang="en-US" sz="1200" dirty="0" err="1">
                <a:solidFill>
                  <a:schemeClr val="tx1"/>
                </a:solidFill>
                <a:ea typeface="IBM Plex Sans" charset="0"/>
                <a:cs typeface="IBM Plex Sans" charset="0"/>
              </a:rPr>
              <a:t>Duigenan</a:t>
            </a:r>
            <a:r>
              <a:rPr lang="en-US" sz="1200" dirty="0">
                <a:solidFill>
                  <a:schemeClr val="tx1"/>
                </a:solidFill>
                <a:ea typeface="IBM Plex Sans" charset="0"/>
                <a:cs typeface="IBM Plex Sans" charset="0"/>
              </a:rPr>
              <a:t>, Paolo </a:t>
            </a:r>
            <a:r>
              <a:rPr lang="en-US" sz="1200" dirty="0" err="1">
                <a:solidFill>
                  <a:schemeClr val="tx1"/>
                </a:solidFill>
                <a:ea typeface="IBM Plex Sans" charset="0"/>
                <a:cs typeface="IBM Plex Sans" charset="0"/>
              </a:rPr>
              <a:t>Sironi</a:t>
            </a:r>
            <a:r>
              <a:rPr lang="en-US" sz="1200" dirty="0">
                <a:solidFill>
                  <a:schemeClr val="tx1"/>
                </a:solidFill>
                <a:ea typeface="IBM Plex Sans" charset="0"/>
                <a:cs typeface="IBM Plex Sans" charset="0"/>
              </a:rPr>
              <a:t>, Diane Connelly, and Connor </a:t>
            </a:r>
            <a:r>
              <a:rPr lang="en-US" sz="1200" dirty="0" err="1">
                <a:solidFill>
                  <a:schemeClr val="tx1"/>
                </a:solidFill>
                <a:ea typeface="IBM Plex Sans" charset="0"/>
                <a:cs typeface="IBM Plex Sans" charset="0"/>
              </a:rPr>
              <a:t>Loessl</a:t>
            </a:r>
            <a:r>
              <a:rPr lang="en-US" sz="1200" dirty="0">
                <a:solidFill>
                  <a:schemeClr val="tx1"/>
                </a:solidFill>
                <a:ea typeface="IBM Plex Sans" charset="0"/>
                <a:cs typeface="IBM Plex Sans" charset="0"/>
              </a:rPr>
              <a:t>. </a:t>
            </a:r>
            <a:r>
              <a:rPr lang="en-US" sz="1200" i="1" dirty="0">
                <a:solidFill>
                  <a:schemeClr val="tx1"/>
                </a:solidFill>
                <a:ea typeface="IBM Plex Sans" charset="0"/>
                <a:cs typeface="IBM Plex Sans" charset="0"/>
              </a:rPr>
              <a:t>Embedded finance: Creating the everywhere, everyday bank. </a:t>
            </a:r>
            <a:r>
              <a:rPr lang="en-US" sz="1200" dirty="0">
                <a:solidFill>
                  <a:schemeClr val="tx1"/>
                </a:solidFill>
                <a:ea typeface="IBM Plex Sans" charset="0"/>
                <a:cs typeface="IBM Plex Sans" charset="0"/>
              </a:rPr>
              <a:t>IBM. 2023. </a:t>
            </a:r>
            <a:r>
              <a:rPr lang="en-US" sz="1200" dirty="0">
                <a:solidFill>
                  <a:schemeClr val="tx1"/>
                </a:solidFill>
                <a:ea typeface="IBM Plex Sans" charset="0"/>
                <a:cs typeface="IBM Plex Sans" charset="0"/>
                <a:hlinkClick r:id="rId9"/>
              </a:rPr>
              <a:t>https://w3.ibm.com/services/lighthouse/spaces/view/banking-financial-markets/documents/206716?ref=206716_1246_File</a:t>
            </a:r>
            <a:endParaRPr lang="en-US" sz="1200" dirty="0">
              <a:solidFill>
                <a:schemeClr val="tx1"/>
              </a:solidFill>
              <a:ea typeface="IBM Plex Sans" charset="0"/>
              <a:cs typeface="IBM Plex Sans" charset="0"/>
            </a:endParaRPr>
          </a:p>
          <a:p>
            <a:pPr marL="342900" indent="-342900">
              <a:spcAft>
                <a:spcPts val="1000"/>
              </a:spcAft>
              <a:buFont typeface="+mj-lt"/>
              <a:buAutoNum type="arabicPeriod"/>
            </a:pPr>
            <a:r>
              <a:rPr lang="en-US" sz="1200" dirty="0">
                <a:ea typeface="IBM Plex Sans" charset="0"/>
                <a:cs typeface="IBM Plex Sans" charset="0"/>
              </a:rPr>
              <a:t>Ibid</a:t>
            </a:r>
          </a:p>
        </p:txBody>
      </p:sp>
      <p:sp>
        <p:nvSpPr>
          <p:cNvPr id="11" name="TextBox 10">
            <a:extLst>
              <a:ext uri="{FF2B5EF4-FFF2-40B4-BE49-F238E27FC236}">
                <a16:creationId xmlns:a16="http://schemas.microsoft.com/office/drawing/2014/main" id="{31F881CE-4FEC-9C50-0ACA-BDF6FABCE794}"/>
              </a:ext>
            </a:extLst>
          </p:cNvPr>
          <p:cNvSpPr txBox="1"/>
          <p:nvPr/>
        </p:nvSpPr>
        <p:spPr>
          <a:xfrm>
            <a:off x="7586662" y="621499"/>
            <a:ext cx="4419600" cy="347531"/>
          </a:xfrm>
          <a:prstGeom prst="rect">
            <a:avLst/>
          </a:prstGeom>
          <a:noFill/>
        </p:spPr>
        <p:txBody>
          <a:bodyPr wrap="square" lIns="0">
            <a:spAutoFit/>
          </a:bodyPr>
          <a:lstStyle/>
          <a:p>
            <a:pPr defTabSz="914400">
              <a:lnSpc>
                <a:spcPct val="110000"/>
              </a:lnSpc>
              <a:spcBef>
                <a:spcPts val="1800"/>
              </a:spcBef>
            </a:pPr>
            <a:r>
              <a:rPr lang="en-US" sz="1600" kern="0" dirty="0"/>
              <a:t>Industry Dynamics </a:t>
            </a:r>
            <a:r>
              <a:rPr lang="en-US" sz="1100" kern="0" dirty="0"/>
              <a:t>(continued)</a:t>
            </a:r>
            <a:endParaRPr lang="en-US" sz="1600" kern="0" dirty="0"/>
          </a:p>
        </p:txBody>
      </p:sp>
      <p:sp>
        <p:nvSpPr>
          <p:cNvPr id="13" name="TextBox 12">
            <a:extLst>
              <a:ext uri="{FF2B5EF4-FFF2-40B4-BE49-F238E27FC236}">
                <a16:creationId xmlns:a16="http://schemas.microsoft.com/office/drawing/2014/main" id="{5BD74D31-3D8F-2D99-A855-D6659D0494AF}"/>
              </a:ext>
            </a:extLst>
          </p:cNvPr>
          <p:cNvSpPr txBox="1"/>
          <p:nvPr/>
        </p:nvSpPr>
        <p:spPr>
          <a:xfrm>
            <a:off x="7586662" y="4399870"/>
            <a:ext cx="6530023" cy="2693656"/>
          </a:xfrm>
          <a:prstGeom prst="rect">
            <a:avLst/>
          </a:prstGeom>
        </p:spPr>
        <p:txBody>
          <a:bodyPr wrap="square" lIns="0" tIns="0" rIns="0" bIns="0" numCol="1" spcCol="274320" rtlCol="0">
            <a:noAutofit/>
          </a:bodyPr>
          <a:lstStyle/>
          <a:p>
            <a:pPr marL="342900" indent="-342900">
              <a:spcAft>
                <a:spcPts val="1000"/>
              </a:spcAft>
              <a:buFont typeface="+mj-lt"/>
              <a:buAutoNum type="arabicPeriod"/>
            </a:pPr>
            <a:r>
              <a:rPr lang="en-IN" sz="1200" dirty="0"/>
              <a:t>Ramamurthy, Shanker, John </a:t>
            </a:r>
            <a:r>
              <a:rPr lang="en-IN" sz="1200" dirty="0" err="1"/>
              <a:t>Duigenan</a:t>
            </a:r>
            <a:r>
              <a:rPr lang="en-IN" sz="1200" dirty="0"/>
              <a:t>, Paolo </a:t>
            </a:r>
            <a:r>
              <a:rPr lang="en-IN" sz="1200" dirty="0" err="1"/>
              <a:t>Sironi</a:t>
            </a:r>
            <a:r>
              <a:rPr lang="en-IN" sz="1200" dirty="0"/>
              <a:t>, Diane Connelly, and Connor </a:t>
            </a:r>
            <a:r>
              <a:rPr lang="en-IN" sz="1200" dirty="0" err="1"/>
              <a:t>Loessl</a:t>
            </a:r>
            <a:r>
              <a:rPr lang="en-IN" sz="1200" dirty="0"/>
              <a:t>. </a:t>
            </a:r>
            <a:r>
              <a:rPr lang="en-IN" sz="1200" i="1" dirty="0"/>
              <a:t>2023 Global Outlook for Banking and Financial Markets. </a:t>
            </a:r>
            <a:r>
              <a:rPr lang="en-IN" sz="1200" dirty="0"/>
              <a:t>IBM. 2023. </a:t>
            </a:r>
            <a:r>
              <a:rPr lang="en-IN" sz="1200" b="0" i="0" u="none" strike="noStrike" dirty="0">
                <a:solidFill>
                  <a:srgbClr val="000000"/>
                </a:solidFill>
                <a:effectLst/>
                <a:hlinkClick r:id="rId6"/>
              </a:rPr>
              <a:t>https://w3.ibm.com/services/lighthouse/documents/195084?ref=195084_1246_File</a:t>
            </a:r>
            <a:r>
              <a:rPr lang="en-IN" sz="1200" dirty="0">
                <a:hlinkClick r:id="rId6"/>
              </a:rPr>
              <a:t> </a:t>
            </a:r>
            <a:endParaRPr lang="en-IN" sz="1200" dirty="0"/>
          </a:p>
          <a:p>
            <a:pPr marL="342900" indent="-342900">
              <a:spcAft>
                <a:spcPts val="1000"/>
              </a:spcAft>
              <a:buFont typeface="+mj-lt"/>
              <a:buAutoNum type="arabicPeriod"/>
            </a:pPr>
            <a:r>
              <a:rPr lang="en-IN" sz="1200" dirty="0"/>
              <a:t>Ramamurthy, Shanker</a:t>
            </a:r>
            <a:r>
              <a:rPr lang="en-US" sz="1200" dirty="0">
                <a:solidFill>
                  <a:schemeClr val="tx1"/>
                </a:solidFill>
                <a:ea typeface="IBM Plex Sans" charset="0"/>
                <a:cs typeface="IBM Plex Sans" charset="0"/>
              </a:rPr>
              <a:t>, John </a:t>
            </a:r>
            <a:r>
              <a:rPr lang="en-US" sz="1200" dirty="0" err="1">
                <a:solidFill>
                  <a:schemeClr val="tx1"/>
                </a:solidFill>
                <a:ea typeface="IBM Plex Sans" charset="0"/>
                <a:cs typeface="IBM Plex Sans" charset="0"/>
              </a:rPr>
              <a:t>Duigenan</a:t>
            </a:r>
            <a:r>
              <a:rPr lang="en-US" sz="1200" dirty="0">
                <a:solidFill>
                  <a:schemeClr val="tx1"/>
                </a:solidFill>
                <a:ea typeface="IBM Plex Sans" charset="0"/>
                <a:cs typeface="IBM Plex Sans" charset="0"/>
              </a:rPr>
              <a:t>, Paolo </a:t>
            </a:r>
            <a:r>
              <a:rPr lang="en-US" sz="1200" dirty="0" err="1">
                <a:solidFill>
                  <a:schemeClr val="tx1"/>
                </a:solidFill>
                <a:ea typeface="IBM Plex Sans" charset="0"/>
                <a:cs typeface="IBM Plex Sans" charset="0"/>
              </a:rPr>
              <a:t>Sironi</a:t>
            </a:r>
            <a:r>
              <a:rPr lang="en-US" sz="1200" dirty="0">
                <a:solidFill>
                  <a:schemeClr val="tx1"/>
                </a:solidFill>
                <a:ea typeface="IBM Plex Sans" charset="0"/>
                <a:cs typeface="IBM Plex Sans" charset="0"/>
              </a:rPr>
              <a:t>, Diane Connelly, and Connor </a:t>
            </a:r>
            <a:r>
              <a:rPr lang="en-US" sz="1200" dirty="0" err="1">
                <a:solidFill>
                  <a:schemeClr val="tx1"/>
                </a:solidFill>
                <a:ea typeface="IBM Plex Sans" charset="0"/>
                <a:cs typeface="IBM Plex Sans" charset="0"/>
              </a:rPr>
              <a:t>Loessl</a:t>
            </a:r>
            <a:r>
              <a:rPr lang="en-US" sz="1200" dirty="0">
                <a:solidFill>
                  <a:schemeClr val="tx1"/>
                </a:solidFill>
                <a:ea typeface="IBM Plex Sans" charset="0"/>
                <a:cs typeface="IBM Plex Sans" charset="0"/>
              </a:rPr>
              <a:t>. </a:t>
            </a:r>
            <a:r>
              <a:rPr lang="en-US" sz="1200" i="1" dirty="0">
                <a:solidFill>
                  <a:schemeClr val="tx1"/>
                </a:solidFill>
                <a:ea typeface="IBM Plex Sans" charset="0"/>
                <a:cs typeface="IBM Plex Sans" charset="0"/>
              </a:rPr>
              <a:t>Embedded finance: Creating the everywhere, everyday bank. </a:t>
            </a:r>
            <a:r>
              <a:rPr lang="en-US" sz="1200" dirty="0">
                <a:solidFill>
                  <a:schemeClr val="tx1"/>
                </a:solidFill>
                <a:ea typeface="IBM Plex Sans" charset="0"/>
                <a:cs typeface="IBM Plex Sans" charset="0"/>
              </a:rPr>
              <a:t>IBM. 2023. </a:t>
            </a:r>
            <a:r>
              <a:rPr lang="en-US" sz="1200" dirty="0">
                <a:solidFill>
                  <a:schemeClr val="tx1"/>
                </a:solidFill>
                <a:ea typeface="IBM Plex Sans" charset="0"/>
                <a:cs typeface="IBM Plex Sans" charset="0"/>
                <a:hlinkClick r:id="rId9"/>
              </a:rPr>
              <a:t>https://w3.ibm.com/services/lighthouse/spaces/view/banking-financial-markets/documents/206716?ref=206716_1246_File</a:t>
            </a:r>
            <a:endParaRPr lang="en-US" sz="1200" dirty="0">
              <a:ea typeface="IBM Plex Sans" charset="0"/>
              <a:cs typeface="IBM Plex Sans" charset="0"/>
            </a:endParaRPr>
          </a:p>
          <a:p>
            <a:pPr marL="342900" indent="-342900">
              <a:spcAft>
                <a:spcPts val="1000"/>
              </a:spcAft>
              <a:buFont typeface="+mj-lt"/>
              <a:buAutoNum type="arabicPeriod"/>
            </a:pPr>
            <a:r>
              <a:rPr lang="en-US" sz="1200" dirty="0">
                <a:solidFill>
                  <a:schemeClr val="tx1"/>
                </a:solidFill>
                <a:ea typeface="IBM Plex Sans" charset="0"/>
                <a:cs typeface="IBM Plex Sans" charset="0"/>
              </a:rPr>
              <a:t>Ibid</a:t>
            </a:r>
          </a:p>
          <a:p>
            <a:pPr marL="342900" indent="-342900">
              <a:spcAft>
                <a:spcPts val="1000"/>
              </a:spcAft>
              <a:buFont typeface="+mj-lt"/>
              <a:buAutoNum type="arabicPeriod"/>
            </a:pPr>
            <a:r>
              <a:rPr lang="en-US" sz="1200" dirty="0">
                <a:ea typeface="IBM Plex Sans" charset="0"/>
                <a:cs typeface="IBM Plex Sans" charset="0"/>
              </a:rPr>
              <a:t>Ibid</a:t>
            </a:r>
          </a:p>
          <a:p>
            <a:pPr marL="342900" indent="-342900">
              <a:spcAft>
                <a:spcPts val="1000"/>
              </a:spcAft>
              <a:buFont typeface="+mj-lt"/>
              <a:buAutoNum type="arabicPeriod"/>
            </a:pPr>
            <a:r>
              <a:rPr lang="en-US" sz="1200" dirty="0">
                <a:solidFill>
                  <a:schemeClr val="tx1"/>
                </a:solidFill>
                <a:ea typeface="IBM Plex Sans" charset="0"/>
                <a:cs typeface="IBM Plex Sans" charset="0"/>
              </a:rPr>
              <a:t>Ibid</a:t>
            </a:r>
          </a:p>
          <a:p>
            <a:pPr marL="342900" indent="-342900">
              <a:spcAft>
                <a:spcPts val="1000"/>
              </a:spcAft>
              <a:buFont typeface="+mj-lt"/>
              <a:buAutoNum type="arabicPeriod"/>
            </a:pPr>
            <a:r>
              <a:rPr lang="en-US" sz="1200" dirty="0">
                <a:ea typeface="IBM Plex Sans" charset="0"/>
                <a:cs typeface="IBM Plex Sans" charset="0"/>
              </a:rPr>
              <a:t>Ibid</a:t>
            </a:r>
          </a:p>
          <a:p>
            <a:pPr marL="342900" indent="-342900">
              <a:spcAft>
                <a:spcPts val="1000"/>
              </a:spcAft>
              <a:buFont typeface="+mj-lt"/>
              <a:buAutoNum type="arabicPeriod" startAt="7"/>
            </a:pPr>
            <a:r>
              <a:rPr lang="en-US" sz="1200" dirty="0">
                <a:solidFill>
                  <a:schemeClr val="tx1"/>
                </a:solidFill>
                <a:ea typeface="IBM Plex Sans" charset="0"/>
                <a:cs typeface="IBM Plex Sans" charset="0"/>
              </a:rPr>
              <a:t>Ibid</a:t>
            </a:r>
          </a:p>
          <a:p>
            <a:pPr marL="342900" indent="-342900">
              <a:spcAft>
                <a:spcPts val="1000"/>
              </a:spcAft>
              <a:buFont typeface="+mj-lt"/>
              <a:buAutoNum type="arabicPeriod" startAt="7"/>
            </a:pPr>
            <a:r>
              <a:rPr lang="en-US" sz="1200" dirty="0">
                <a:ea typeface="IBM Plex Sans" charset="0"/>
                <a:cs typeface="IBM Plex Sans" charset="0"/>
              </a:rPr>
              <a:t>Ibid</a:t>
            </a:r>
          </a:p>
          <a:p>
            <a:pPr marL="342900" indent="-342900">
              <a:spcAft>
                <a:spcPts val="1000"/>
              </a:spcAft>
              <a:buFont typeface="+mj-lt"/>
              <a:buAutoNum type="arabicPeriod"/>
            </a:pPr>
            <a:endParaRPr lang="en-US" sz="1200" kern="0" dirty="0"/>
          </a:p>
        </p:txBody>
      </p:sp>
      <p:sp>
        <p:nvSpPr>
          <p:cNvPr id="14" name="TextBox 13">
            <a:extLst>
              <a:ext uri="{FF2B5EF4-FFF2-40B4-BE49-F238E27FC236}">
                <a16:creationId xmlns:a16="http://schemas.microsoft.com/office/drawing/2014/main" id="{1C04C09B-C7A1-8C57-77DC-8C7DA115342D}"/>
              </a:ext>
            </a:extLst>
          </p:cNvPr>
          <p:cNvSpPr txBox="1"/>
          <p:nvPr/>
        </p:nvSpPr>
        <p:spPr>
          <a:xfrm>
            <a:off x="7586662" y="3858490"/>
            <a:ext cx="4419600" cy="347531"/>
          </a:xfrm>
          <a:prstGeom prst="rect">
            <a:avLst/>
          </a:prstGeom>
          <a:noFill/>
        </p:spPr>
        <p:txBody>
          <a:bodyPr wrap="square" lIns="0">
            <a:spAutoFit/>
          </a:bodyPr>
          <a:lstStyle/>
          <a:p>
            <a:pPr defTabSz="914400">
              <a:lnSpc>
                <a:spcPct val="110000"/>
              </a:lnSpc>
              <a:spcBef>
                <a:spcPts val="1800"/>
              </a:spcBef>
            </a:pPr>
            <a:r>
              <a:rPr lang="en-US" sz="1600" kern="0" dirty="0"/>
              <a:t>Industry Trends</a:t>
            </a:r>
          </a:p>
        </p:txBody>
      </p:sp>
      <p:grpSp>
        <p:nvGrpSpPr>
          <p:cNvPr id="15" name="Group 14">
            <a:extLst>
              <a:ext uri="{FF2B5EF4-FFF2-40B4-BE49-F238E27FC236}">
                <a16:creationId xmlns:a16="http://schemas.microsoft.com/office/drawing/2014/main" id="{108CB22F-4A31-772F-F396-D65B76C2450F}"/>
              </a:ext>
            </a:extLst>
          </p:cNvPr>
          <p:cNvGrpSpPr/>
          <p:nvPr/>
        </p:nvGrpSpPr>
        <p:grpSpPr>
          <a:xfrm>
            <a:off x="12931553" y="319424"/>
            <a:ext cx="1173393" cy="135875"/>
            <a:chOff x="12931553" y="319424"/>
            <a:chExt cx="1173393" cy="135875"/>
          </a:xfrm>
        </p:grpSpPr>
        <p:sp>
          <p:nvSpPr>
            <p:cNvPr id="16" name="TextBox 15">
              <a:extLst>
                <a:ext uri="{FF2B5EF4-FFF2-40B4-BE49-F238E27FC236}">
                  <a16:creationId xmlns:a16="http://schemas.microsoft.com/office/drawing/2014/main" id="{90A5BEB9-5300-130C-0771-F735D25DAC94}"/>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0"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7" name="Picture 16">
              <a:extLst>
                <a:ext uri="{FF2B5EF4-FFF2-40B4-BE49-F238E27FC236}">
                  <a16:creationId xmlns:a16="http://schemas.microsoft.com/office/drawing/2014/main" id="{46BB5827-654B-4019-D5E5-AE7B0094D851}"/>
                </a:ext>
              </a:extLst>
            </p:cNvPr>
            <p:cNvPicPr>
              <a:picLocks noChangeAspect="1"/>
            </p:cNvPicPr>
            <p:nvPr/>
          </p:nvPicPr>
          <p:blipFill>
            <a:blip r:embed="rId11"/>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611472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A6525A-560F-A1AF-C455-F1BC62AB5746}"/>
              </a:ext>
            </a:extLst>
          </p:cNvPr>
          <p:cNvSpPr txBox="1"/>
          <p:nvPr/>
        </p:nvSpPr>
        <p:spPr>
          <a:xfrm>
            <a:off x="457200" y="159834"/>
            <a:ext cx="3429000" cy="461665"/>
          </a:xfrm>
          <a:prstGeom prst="rect">
            <a:avLst/>
          </a:prstGeom>
          <a:noFill/>
        </p:spPr>
        <p:txBody>
          <a:bodyPr wrap="square" lIns="0">
            <a:spAutoFit/>
          </a:bodyPr>
          <a:lstStyle/>
          <a:p>
            <a:r>
              <a:rPr lang="en-US" sz="2400" dirty="0">
                <a:latin typeface="IBM Plex Sans Light" panose="020B0403050203000203" pitchFamily="34" charset="0"/>
              </a:rPr>
              <a:t>References</a:t>
            </a:r>
          </a:p>
        </p:txBody>
      </p:sp>
      <p:sp>
        <p:nvSpPr>
          <p:cNvPr id="6" name="TextBox 5">
            <a:extLst>
              <a:ext uri="{FF2B5EF4-FFF2-40B4-BE49-F238E27FC236}">
                <a16:creationId xmlns:a16="http://schemas.microsoft.com/office/drawing/2014/main" id="{BCFE920D-E6DB-8CBE-5781-8F6951B5F75D}"/>
              </a:ext>
            </a:extLst>
          </p:cNvPr>
          <p:cNvSpPr txBox="1"/>
          <p:nvPr/>
        </p:nvSpPr>
        <p:spPr>
          <a:xfrm>
            <a:off x="457200" y="621499"/>
            <a:ext cx="4419600" cy="347531"/>
          </a:xfrm>
          <a:prstGeom prst="rect">
            <a:avLst/>
          </a:prstGeom>
          <a:noFill/>
        </p:spPr>
        <p:txBody>
          <a:bodyPr wrap="square" lIns="0">
            <a:spAutoFit/>
          </a:bodyPr>
          <a:lstStyle/>
          <a:p>
            <a:pPr defTabSz="914400">
              <a:lnSpc>
                <a:spcPct val="110000"/>
              </a:lnSpc>
              <a:spcBef>
                <a:spcPts val="1800"/>
              </a:spcBef>
            </a:pPr>
            <a:r>
              <a:rPr lang="en-US" sz="1600" kern="0" dirty="0"/>
              <a:t>Industry Trends </a:t>
            </a:r>
            <a:r>
              <a:rPr lang="en-US" sz="1100" kern="0" dirty="0"/>
              <a:t>(continued)</a:t>
            </a:r>
            <a:endParaRPr lang="en-US" sz="1600" kern="0" dirty="0"/>
          </a:p>
        </p:txBody>
      </p:sp>
      <p:sp>
        <p:nvSpPr>
          <p:cNvPr id="12" name="TextBox 11">
            <a:extLst>
              <a:ext uri="{FF2B5EF4-FFF2-40B4-BE49-F238E27FC236}">
                <a16:creationId xmlns:a16="http://schemas.microsoft.com/office/drawing/2014/main" id="{1849C486-384E-DFED-CA37-62E5BC1EEEC7}"/>
              </a:ext>
            </a:extLst>
          </p:cNvPr>
          <p:cNvSpPr txBox="1"/>
          <p:nvPr/>
        </p:nvSpPr>
        <p:spPr>
          <a:xfrm>
            <a:off x="480377" y="1083164"/>
            <a:ext cx="13769023" cy="6934200"/>
          </a:xfrm>
          <a:prstGeom prst="rect">
            <a:avLst/>
          </a:prstGeom>
        </p:spPr>
        <p:txBody>
          <a:bodyPr wrap="square" lIns="0" tIns="0" rIns="0" bIns="0" numCol="3" spcCol="274320" rtlCol="0">
            <a:noAutofit/>
          </a:bodyPr>
          <a:lstStyle/>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p:txBody>
      </p:sp>
      <p:sp>
        <p:nvSpPr>
          <p:cNvPr id="9" name="TextBox 8">
            <a:extLst>
              <a:ext uri="{FF2B5EF4-FFF2-40B4-BE49-F238E27FC236}">
                <a16:creationId xmlns:a16="http://schemas.microsoft.com/office/drawing/2014/main" id="{BC44E235-28C9-1BF6-11E4-C31BC0A80AAE}"/>
              </a:ext>
            </a:extLst>
          </p:cNvPr>
          <p:cNvSpPr txBox="1"/>
          <p:nvPr/>
        </p:nvSpPr>
        <p:spPr>
          <a:xfrm>
            <a:off x="457200" y="1162879"/>
            <a:ext cx="6530023" cy="665922"/>
          </a:xfrm>
          <a:prstGeom prst="rect">
            <a:avLst/>
          </a:prstGeom>
        </p:spPr>
        <p:txBody>
          <a:bodyPr wrap="square" lIns="0" tIns="0" rIns="0" bIns="0" numCol="1" spcCol="274320" rtlCol="0">
            <a:noAutofit/>
          </a:bodyPr>
          <a:lstStyle/>
          <a:p>
            <a:pPr marL="342900" indent="-342900">
              <a:spcAft>
                <a:spcPts val="1000"/>
              </a:spcAft>
              <a:buFont typeface="+mj-lt"/>
              <a:buAutoNum type="arabicPeriod" startAt="9"/>
            </a:pPr>
            <a:r>
              <a:rPr lang="en-US" sz="1200" dirty="0">
                <a:solidFill>
                  <a:schemeClr val="tx1"/>
                </a:solidFill>
                <a:ea typeface="IBM Plex Sans" charset="0"/>
                <a:cs typeface="IBM Plex Sans" charset="0"/>
              </a:rPr>
              <a:t>Ibid</a:t>
            </a:r>
          </a:p>
          <a:p>
            <a:pPr marL="342900" indent="-342900">
              <a:spcAft>
                <a:spcPts val="1000"/>
              </a:spcAft>
              <a:buFont typeface="+mj-lt"/>
              <a:buAutoNum type="arabicPeriod" startAt="9"/>
            </a:pPr>
            <a:r>
              <a:rPr lang="en-US" sz="1200" dirty="0">
                <a:ea typeface="IBM Plex Sans" charset="0"/>
                <a:cs typeface="IBM Plex Sans" charset="0"/>
              </a:rPr>
              <a:t>Ibid</a:t>
            </a:r>
            <a:endParaRPr lang="en-US" sz="1200" dirty="0">
              <a:solidFill>
                <a:schemeClr val="tx1"/>
              </a:solidFill>
              <a:ea typeface="IBM Plex Sans" charset="0"/>
              <a:cs typeface="IBM Plex Sans" charset="0"/>
            </a:endParaRPr>
          </a:p>
          <a:p>
            <a:pPr marL="342900" indent="-342900">
              <a:spcAft>
                <a:spcPts val="1000"/>
              </a:spcAft>
              <a:buFont typeface="+mj-lt"/>
              <a:buAutoNum type="arabicPeriod" startAt="9"/>
            </a:pPr>
            <a:r>
              <a:rPr lang="en-IN" sz="1200" i="1" u="none" strike="noStrike" dirty="0">
                <a:solidFill>
                  <a:srgbClr val="000000"/>
                </a:solidFill>
                <a:effectLst/>
              </a:rPr>
              <a:t>2023 Chief Executive Officer Study. </a:t>
            </a:r>
            <a:r>
              <a:rPr lang="en-IN" sz="1200" u="none" strike="noStrike" dirty="0">
                <a:solidFill>
                  <a:srgbClr val="000000"/>
                </a:solidFill>
                <a:effectLst/>
              </a:rPr>
              <a:t>IBM. 2023. </a:t>
            </a:r>
            <a:r>
              <a:rPr lang="en-IN" sz="1200" u="none" strike="noStrike" dirty="0">
                <a:solidFill>
                  <a:srgbClr val="000000"/>
                </a:solidFill>
                <a:effectLst/>
                <a:hlinkClick r:id="rId3"/>
              </a:rPr>
              <a:t>https://w3.ibm.com/services/lighthouse/spaces/view/banking-financial-markets/documents/203094?ref=203094_1246_File</a:t>
            </a:r>
            <a:endParaRPr lang="en-US" sz="1200" u="none" strike="noStrike" dirty="0">
              <a:effectLst/>
            </a:endParaRPr>
          </a:p>
          <a:p>
            <a:pPr marL="342900" indent="-342900" algn="l">
              <a:spcAft>
                <a:spcPts val="1000"/>
              </a:spcAft>
              <a:buFont typeface="+mj-lt"/>
              <a:buAutoNum type="arabicPeriod" startAt="9"/>
            </a:pPr>
            <a:r>
              <a:rPr lang="en-IN" sz="1200" b="0" i="1" u="none" strike="noStrike" dirty="0">
                <a:solidFill>
                  <a:srgbClr val="000000"/>
                </a:solidFill>
                <a:effectLst/>
              </a:rPr>
              <a:t>Green Investment – the Uncertain Future of Sustainable Bonds in 2023. </a:t>
            </a:r>
            <a:r>
              <a:rPr lang="en-IN" sz="1200" b="0" u="none" strike="noStrike" dirty="0">
                <a:solidFill>
                  <a:srgbClr val="000000"/>
                </a:solidFill>
                <a:effectLst/>
              </a:rPr>
              <a:t>Bloomberg. 2023. </a:t>
            </a:r>
            <a:r>
              <a:rPr lang="en-IN" sz="1200" b="0" u="none" strike="noStrike" dirty="0">
                <a:solidFill>
                  <a:srgbClr val="000000"/>
                </a:solidFill>
                <a:effectLst/>
                <a:hlinkClick r:id="rId4"/>
              </a:rPr>
              <a:t>https://www.bloomberg.com/professional/blog/webinar/green-investment-is-the-greenium-alive-and-well-in-2023/</a:t>
            </a:r>
            <a:endParaRPr lang="en-IN" sz="1200" b="0" u="none" strike="noStrike" dirty="0">
              <a:solidFill>
                <a:srgbClr val="000000"/>
              </a:solidFill>
              <a:effectLst/>
            </a:endParaRPr>
          </a:p>
          <a:p>
            <a:pPr marL="342900" indent="-342900" algn="l">
              <a:spcAft>
                <a:spcPts val="1000"/>
              </a:spcAft>
              <a:buFont typeface="+mj-lt"/>
              <a:buAutoNum type="arabicPeriod" startAt="9"/>
            </a:pPr>
            <a:r>
              <a:rPr lang="en-IN" sz="1200" b="0" i="1" u="none" strike="noStrike" dirty="0">
                <a:solidFill>
                  <a:srgbClr val="000000"/>
                </a:solidFill>
                <a:effectLst/>
              </a:rPr>
              <a:t>Pathways in transformative sustainability: banking CEOs own their impact. </a:t>
            </a:r>
            <a:r>
              <a:rPr lang="en-IN" sz="1200" b="0" u="none" strike="noStrike" dirty="0">
                <a:solidFill>
                  <a:srgbClr val="000000"/>
                </a:solidFill>
                <a:effectLst/>
              </a:rPr>
              <a:t>IBM. 2022. </a:t>
            </a:r>
            <a:r>
              <a:rPr lang="en-IN" sz="1200" b="0" u="none" strike="noStrike" dirty="0">
                <a:solidFill>
                  <a:srgbClr val="000000"/>
                </a:solidFill>
                <a:effectLst/>
                <a:hlinkClick r:id="rId5"/>
              </a:rPr>
              <a:t>https://www.ibm.com/thought-leadership/institute-business-value/en-us/blog/pathways-sustainability-banking-ceos</a:t>
            </a:r>
            <a:endParaRPr lang="en-IN" sz="1200" b="0" u="none" strike="noStrike" dirty="0">
              <a:solidFill>
                <a:srgbClr val="000000"/>
              </a:solidFill>
              <a:effectLst/>
            </a:endParaRPr>
          </a:p>
          <a:p>
            <a:pPr marL="342900" indent="-342900" algn="l">
              <a:spcAft>
                <a:spcPts val="1000"/>
              </a:spcAft>
              <a:buFont typeface="+mj-lt"/>
              <a:buAutoNum type="arabicPeriod" startAt="9"/>
            </a:pPr>
            <a:r>
              <a:rPr lang="en-IN" sz="1200" b="0" i="1" u="none" strike="noStrike" dirty="0">
                <a:solidFill>
                  <a:srgbClr val="000000"/>
                </a:solidFill>
                <a:effectLst/>
              </a:rPr>
              <a:t>ESG reporting and performance (2023). </a:t>
            </a:r>
            <a:r>
              <a:rPr lang="en-IN" sz="1200" b="0" u="none" strike="noStrike" dirty="0">
                <a:solidFill>
                  <a:srgbClr val="000000"/>
                </a:solidFill>
                <a:effectLst/>
              </a:rPr>
              <a:t>IBM. 2023. </a:t>
            </a:r>
            <a:r>
              <a:rPr lang="en-IN" sz="1200" b="0" u="none" strike="noStrike" dirty="0">
                <a:solidFill>
                  <a:srgbClr val="000000"/>
                </a:solidFill>
                <a:effectLst/>
                <a:hlinkClick r:id="rId6"/>
              </a:rPr>
              <a:t>https://w3.ibm.com/services/bcs/competency/benchmarking/wizard/protect/bmwizard.wss/showResultsPage2?functionId=53651</a:t>
            </a:r>
            <a:endParaRPr lang="en-IN" sz="1200" b="0" u="none" strike="noStrike" dirty="0">
              <a:solidFill>
                <a:srgbClr val="000000"/>
              </a:solidFill>
              <a:effectLst/>
            </a:endParaRPr>
          </a:p>
          <a:p>
            <a:pPr marL="342900" indent="-342900" algn="l">
              <a:spcAft>
                <a:spcPts val="1000"/>
              </a:spcAft>
              <a:buFont typeface="+mj-lt"/>
              <a:buAutoNum type="arabicPeriod" startAt="9"/>
            </a:pPr>
            <a:r>
              <a:rPr lang="en-IN" sz="1200" dirty="0">
                <a:solidFill>
                  <a:srgbClr val="000000"/>
                </a:solidFill>
              </a:rPr>
              <a:t>Ibid</a:t>
            </a:r>
          </a:p>
          <a:p>
            <a:pPr marL="342900" indent="-342900" algn="l">
              <a:spcAft>
                <a:spcPts val="1000"/>
              </a:spcAft>
              <a:buFont typeface="+mj-lt"/>
              <a:buAutoNum type="arabicPeriod" startAt="9"/>
            </a:pPr>
            <a:r>
              <a:rPr lang="en-IN" sz="1200" b="0" u="none" strike="noStrike" dirty="0">
                <a:solidFill>
                  <a:srgbClr val="000000"/>
                </a:solidFill>
                <a:effectLst/>
              </a:rPr>
              <a:t>Ibid</a:t>
            </a:r>
          </a:p>
          <a:p>
            <a:pPr marL="228600" indent="-228600" algn="l">
              <a:spcAft>
                <a:spcPts val="1000"/>
              </a:spcAft>
              <a:buFont typeface="+mj-lt"/>
              <a:buAutoNum type="arabicPeriod" startAt="9"/>
            </a:pPr>
            <a:endParaRPr lang="en-US" sz="1200" i="1" dirty="0">
              <a:solidFill>
                <a:schemeClr val="tx1"/>
              </a:solidFill>
              <a:ea typeface="IBM Plex Sans" charset="0"/>
              <a:cs typeface="IBM Plex Sans" charset="0"/>
            </a:endParaRPr>
          </a:p>
        </p:txBody>
      </p:sp>
      <p:sp>
        <p:nvSpPr>
          <p:cNvPr id="7" name="TextBox 6">
            <a:extLst>
              <a:ext uri="{FF2B5EF4-FFF2-40B4-BE49-F238E27FC236}">
                <a16:creationId xmlns:a16="http://schemas.microsoft.com/office/drawing/2014/main" id="{8DD2B9AC-FB3A-A8E4-C47D-ED0602954969}"/>
              </a:ext>
            </a:extLst>
          </p:cNvPr>
          <p:cNvSpPr txBox="1"/>
          <p:nvPr/>
        </p:nvSpPr>
        <p:spPr>
          <a:xfrm>
            <a:off x="457200" y="5346802"/>
            <a:ext cx="4419600" cy="347531"/>
          </a:xfrm>
          <a:prstGeom prst="rect">
            <a:avLst/>
          </a:prstGeom>
          <a:noFill/>
        </p:spPr>
        <p:txBody>
          <a:bodyPr wrap="square" lIns="0">
            <a:spAutoFit/>
          </a:bodyPr>
          <a:lstStyle/>
          <a:p>
            <a:pPr defTabSz="914400">
              <a:lnSpc>
                <a:spcPct val="110000"/>
              </a:lnSpc>
              <a:spcBef>
                <a:spcPts val="1800"/>
              </a:spcBef>
            </a:pPr>
            <a:r>
              <a:rPr lang="en-US" sz="1600" kern="0" dirty="0"/>
              <a:t>Technologies</a:t>
            </a:r>
          </a:p>
        </p:txBody>
      </p:sp>
      <p:sp>
        <p:nvSpPr>
          <p:cNvPr id="8" name="TextBox 7">
            <a:extLst>
              <a:ext uri="{FF2B5EF4-FFF2-40B4-BE49-F238E27FC236}">
                <a16:creationId xmlns:a16="http://schemas.microsoft.com/office/drawing/2014/main" id="{74292AF5-E335-C47B-E541-6F1D0A50B27A}"/>
              </a:ext>
            </a:extLst>
          </p:cNvPr>
          <p:cNvSpPr txBox="1"/>
          <p:nvPr/>
        </p:nvSpPr>
        <p:spPr>
          <a:xfrm>
            <a:off x="457200" y="5888181"/>
            <a:ext cx="6530023" cy="1468582"/>
          </a:xfrm>
          <a:prstGeom prst="rect">
            <a:avLst/>
          </a:prstGeom>
        </p:spPr>
        <p:txBody>
          <a:bodyPr wrap="square" lIns="0" tIns="0" rIns="0" bIns="0" numCol="1" spcCol="274320" rtlCol="0">
            <a:noAutofit/>
          </a:bodyPr>
          <a:lstStyle/>
          <a:p>
            <a:pPr marL="342900" indent="-342900">
              <a:spcAft>
                <a:spcPts val="1000"/>
              </a:spcAft>
              <a:buFont typeface="+mj-lt"/>
              <a:buAutoNum type="arabicPeriod"/>
            </a:pPr>
            <a:r>
              <a:rPr lang="en-IN" sz="1200" dirty="0"/>
              <a:t>Ramamurthy, Shanker</a:t>
            </a:r>
            <a:r>
              <a:rPr lang="en-US" sz="1200" dirty="0">
                <a:ea typeface="IBM Plex Sans" charset="0"/>
                <a:cs typeface="IBM Plex Sans" charset="0"/>
              </a:rPr>
              <a:t>, John </a:t>
            </a:r>
            <a:r>
              <a:rPr lang="en-US" sz="1200" dirty="0" err="1">
                <a:ea typeface="IBM Plex Sans" charset="0"/>
                <a:cs typeface="IBM Plex Sans" charset="0"/>
              </a:rPr>
              <a:t>Duigenan</a:t>
            </a:r>
            <a:r>
              <a:rPr lang="en-US" sz="1200" dirty="0">
                <a:ea typeface="IBM Plex Sans" charset="0"/>
                <a:cs typeface="IBM Plex Sans" charset="0"/>
              </a:rPr>
              <a:t>, Paolo </a:t>
            </a:r>
            <a:r>
              <a:rPr lang="en-US" sz="1200" dirty="0" err="1">
                <a:ea typeface="IBM Plex Sans" charset="0"/>
                <a:cs typeface="IBM Plex Sans" charset="0"/>
              </a:rPr>
              <a:t>Sironi</a:t>
            </a:r>
            <a:r>
              <a:rPr lang="en-US" sz="1200" dirty="0">
                <a:ea typeface="IBM Plex Sans" charset="0"/>
                <a:cs typeface="IBM Plex Sans" charset="0"/>
              </a:rPr>
              <a:t>, and Diane Connelly. </a:t>
            </a:r>
            <a:r>
              <a:rPr lang="en-US" sz="1200" i="1" dirty="0">
                <a:ea typeface="IBM Plex Sans" charset="0"/>
                <a:cs typeface="IBM Plex Sans" charset="0"/>
              </a:rPr>
              <a:t>Foundations of banking excellence: Practices and priorities to accelerate digital transformation. </a:t>
            </a:r>
            <a:r>
              <a:rPr lang="en-US" sz="1200" dirty="0">
                <a:ea typeface="IBM Plex Sans" charset="0"/>
                <a:cs typeface="IBM Plex Sans" charset="0"/>
              </a:rPr>
              <a:t>IBM. 2022. </a:t>
            </a:r>
            <a:r>
              <a:rPr lang="en-US" sz="1200" dirty="0">
                <a:ea typeface="IBM Plex Sans" charset="0"/>
                <a:cs typeface="IBM Plex Sans" charset="0"/>
                <a:hlinkClick r:id="rId7"/>
              </a:rPr>
              <a:t>https://w3.ibm.com/services/lighthouse/spaces/view/banking-financial-markets/documents/190607?ref=190607_1246_File</a:t>
            </a:r>
            <a:endParaRPr lang="en-US" sz="1200" dirty="0">
              <a:ea typeface="IBM Plex Sans" charset="0"/>
              <a:cs typeface="IBM Plex Sans" charset="0"/>
            </a:endParaRPr>
          </a:p>
          <a:p>
            <a:pPr marL="342900" indent="-342900">
              <a:spcAft>
                <a:spcPts val="1000"/>
              </a:spcAft>
              <a:buFont typeface="+mj-lt"/>
              <a:buAutoNum type="arabicPeriod"/>
            </a:pPr>
            <a:r>
              <a:rPr lang="en-US" sz="1200" dirty="0">
                <a:ea typeface="IBM Plex Sans" charset="0"/>
                <a:cs typeface="IBM Plex Sans" charset="0"/>
              </a:rPr>
              <a:t>Ibid</a:t>
            </a:r>
          </a:p>
          <a:p>
            <a:pPr marL="342900" indent="-342900">
              <a:spcAft>
                <a:spcPts val="1000"/>
              </a:spcAft>
              <a:buFont typeface="+mj-lt"/>
              <a:buAutoNum type="arabicPeriod"/>
            </a:pPr>
            <a:r>
              <a:rPr lang="en-US" sz="1200" dirty="0">
                <a:ea typeface="IBM Plex Sans" charset="0"/>
                <a:cs typeface="IBM Plex Sans" charset="0"/>
              </a:rPr>
              <a:t>Ibid</a:t>
            </a:r>
          </a:p>
          <a:p>
            <a:pPr marL="342900" indent="-342900">
              <a:spcAft>
                <a:spcPts val="1000"/>
              </a:spcAft>
              <a:buFont typeface="+mj-lt"/>
              <a:buAutoNum type="arabicPeriod"/>
            </a:pPr>
            <a:r>
              <a:rPr lang="en-US" sz="1200" dirty="0">
                <a:ea typeface="IBM Plex Sans" charset="0"/>
                <a:cs typeface="IBM Plex Sans" charset="0"/>
              </a:rPr>
              <a:t>Ibid</a:t>
            </a:r>
          </a:p>
          <a:p>
            <a:pPr marL="342900" indent="-342900">
              <a:spcAft>
                <a:spcPts val="1000"/>
              </a:spcAft>
              <a:buFont typeface="+mj-lt"/>
              <a:buAutoNum type="arabicPeriod"/>
            </a:pPr>
            <a:endParaRPr lang="en-US" sz="1200" dirty="0">
              <a:solidFill>
                <a:schemeClr val="tx1"/>
              </a:solidFill>
              <a:ea typeface="IBM Plex Sans" charset="0"/>
              <a:cs typeface="IBM Plex Sans" charset="0"/>
            </a:endParaRPr>
          </a:p>
        </p:txBody>
      </p:sp>
      <p:sp>
        <p:nvSpPr>
          <p:cNvPr id="11" name="TextBox 10">
            <a:extLst>
              <a:ext uri="{FF2B5EF4-FFF2-40B4-BE49-F238E27FC236}">
                <a16:creationId xmlns:a16="http://schemas.microsoft.com/office/drawing/2014/main" id="{31F881CE-4FEC-9C50-0ACA-BDF6FABCE794}"/>
              </a:ext>
            </a:extLst>
          </p:cNvPr>
          <p:cNvSpPr txBox="1"/>
          <p:nvPr/>
        </p:nvSpPr>
        <p:spPr>
          <a:xfrm>
            <a:off x="7586662" y="621499"/>
            <a:ext cx="4419600" cy="347531"/>
          </a:xfrm>
          <a:prstGeom prst="rect">
            <a:avLst/>
          </a:prstGeom>
          <a:noFill/>
        </p:spPr>
        <p:txBody>
          <a:bodyPr wrap="square" lIns="0">
            <a:spAutoFit/>
          </a:bodyPr>
          <a:lstStyle/>
          <a:p>
            <a:pPr defTabSz="914400">
              <a:lnSpc>
                <a:spcPct val="110000"/>
              </a:lnSpc>
              <a:spcBef>
                <a:spcPts val="1800"/>
              </a:spcBef>
            </a:pPr>
            <a:r>
              <a:rPr lang="en-US" sz="1600" kern="0" dirty="0"/>
              <a:t>Technologies </a:t>
            </a:r>
            <a:r>
              <a:rPr lang="en-US" sz="1100" kern="0" dirty="0"/>
              <a:t>(continued)</a:t>
            </a:r>
            <a:endParaRPr lang="en-US" sz="1600" kern="0" dirty="0"/>
          </a:p>
        </p:txBody>
      </p:sp>
      <p:sp>
        <p:nvSpPr>
          <p:cNvPr id="15" name="TextBox 14">
            <a:extLst>
              <a:ext uri="{FF2B5EF4-FFF2-40B4-BE49-F238E27FC236}">
                <a16:creationId xmlns:a16="http://schemas.microsoft.com/office/drawing/2014/main" id="{4D7A2602-0B1F-02A4-82D0-CD9A17E0C74D}"/>
              </a:ext>
            </a:extLst>
          </p:cNvPr>
          <p:cNvSpPr txBox="1"/>
          <p:nvPr/>
        </p:nvSpPr>
        <p:spPr>
          <a:xfrm>
            <a:off x="7586662" y="1162879"/>
            <a:ext cx="6530023" cy="2439303"/>
          </a:xfrm>
          <a:prstGeom prst="rect">
            <a:avLst/>
          </a:prstGeom>
        </p:spPr>
        <p:txBody>
          <a:bodyPr wrap="square" lIns="0" tIns="0" rIns="0" bIns="0" numCol="1" spcCol="274320" rtlCol="0">
            <a:noAutofit/>
          </a:bodyPr>
          <a:lstStyle/>
          <a:p>
            <a:pPr marL="342900" indent="-342900">
              <a:spcAft>
                <a:spcPts val="1000"/>
              </a:spcAft>
              <a:buFont typeface="+mj-lt"/>
              <a:buAutoNum type="arabicPeriod" startAt="5"/>
            </a:pPr>
            <a:r>
              <a:rPr lang="en-US" sz="1200" dirty="0">
                <a:ea typeface="IBM Plex Sans" charset="0"/>
                <a:cs typeface="IBM Plex Sans" charset="0"/>
              </a:rPr>
              <a:t>Chief data officer study. IBM. 2023. </a:t>
            </a:r>
            <a:r>
              <a:rPr lang="en-US" sz="1200" dirty="0">
                <a:ea typeface="IBM Plex Sans" charset="0"/>
                <a:cs typeface="IBM Plex Sans" charset="0"/>
                <a:hlinkClick r:id="rId8"/>
              </a:rPr>
              <a:t>https://w3.ibm.com/services/bcs/competency/benchmarking/wizard/protect/bmwizard.wss/showCoverPage2?pageType=2&amp;refId=53558</a:t>
            </a:r>
            <a:endParaRPr lang="en-US" sz="1200" dirty="0">
              <a:ea typeface="IBM Plex Sans" charset="0"/>
              <a:cs typeface="IBM Plex Sans" charset="0"/>
            </a:endParaRPr>
          </a:p>
          <a:p>
            <a:pPr marL="342900" indent="-342900">
              <a:spcAft>
                <a:spcPts val="1000"/>
              </a:spcAft>
              <a:buFont typeface="+mj-lt"/>
              <a:buAutoNum type="arabicPeriod" startAt="5"/>
            </a:pPr>
            <a:r>
              <a:rPr lang="en-US" sz="1200" i="1" dirty="0">
                <a:ea typeface="IBM Plex Sans" charset="0"/>
                <a:cs typeface="IBM Plex Sans" charset="0"/>
              </a:rPr>
              <a:t>The Benefits of the Blockchain in Financial Services: Modern Solutions and Examples</a:t>
            </a:r>
            <a:r>
              <a:rPr lang="en-US" sz="1200" dirty="0">
                <a:ea typeface="IBM Plex Sans" charset="0"/>
                <a:cs typeface="IBM Plex Sans" charset="0"/>
              </a:rPr>
              <a:t>. </a:t>
            </a:r>
            <a:r>
              <a:rPr lang="en-US" sz="1200" dirty="0" err="1">
                <a:ea typeface="IBM Plex Sans" charset="0"/>
                <a:cs typeface="IBM Plex Sans" charset="0"/>
              </a:rPr>
              <a:t>Coinpedia</a:t>
            </a:r>
            <a:r>
              <a:rPr lang="en-US" sz="1200" dirty="0">
                <a:ea typeface="IBM Plex Sans" charset="0"/>
                <a:cs typeface="IBM Plex Sans" charset="0"/>
              </a:rPr>
              <a:t>. 2023. </a:t>
            </a:r>
            <a:r>
              <a:rPr lang="en-US" sz="1200" dirty="0">
                <a:ea typeface="IBM Plex Sans" charset="0"/>
                <a:cs typeface="IBM Plex Sans" charset="0"/>
                <a:hlinkClick r:id="rId9"/>
              </a:rPr>
              <a:t>https://coinpedia.org/guest-post/benefits-of-blockchain-in-financial-services-modern-solutions-and-examples/</a:t>
            </a:r>
            <a:endParaRPr lang="en-US" sz="1200" dirty="0">
              <a:ea typeface="IBM Plex Sans" charset="0"/>
              <a:cs typeface="IBM Plex Sans" charset="0"/>
            </a:endParaRPr>
          </a:p>
          <a:p>
            <a:pPr marL="342900" indent="-342900">
              <a:spcAft>
                <a:spcPts val="1000"/>
              </a:spcAft>
              <a:buFont typeface="+mj-lt"/>
              <a:buAutoNum type="arabicPeriod" startAt="5"/>
            </a:pPr>
            <a:r>
              <a:rPr lang="en-US" sz="1200" i="1" dirty="0">
                <a:ea typeface="IBM Plex Sans" charset="0"/>
                <a:cs typeface="IBM Plex Sans" charset="0"/>
              </a:rPr>
              <a:t>Swift unlocks potential of </a:t>
            </a:r>
            <a:r>
              <a:rPr lang="en-US" sz="1200" i="1" dirty="0" err="1">
                <a:ea typeface="IBM Plex Sans" charset="0"/>
                <a:cs typeface="IBM Plex Sans" charset="0"/>
              </a:rPr>
              <a:t>tokenisation</a:t>
            </a:r>
            <a:r>
              <a:rPr lang="en-US" sz="1200" i="1" dirty="0">
                <a:ea typeface="IBM Plex Sans" charset="0"/>
                <a:cs typeface="IBM Plex Sans" charset="0"/>
              </a:rPr>
              <a:t> with successful blockchain experiments</a:t>
            </a:r>
            <a:r>
              <a:rPr lang="en-US" sz="1200" dirty="0">
                <a:ea typeface="IBM Plex Sans" charset="0"/>
                <a:cs typeface="IBM Plex Sans" charset="0"/>
              </a:rPr>
              <a:t>. SWIFT. 2023. </a:t>
            </a:r>
            <a:r>
              <a:rPr lang="en-US" sz="1200" dirty="0">
                <a:ea typeface="IBM Plex Sans" charset="0"/>
                <a:cs typeface="IBM Plex Sans" charset="0"/>
                <a:hlinkClick r:id="rId10"/>
              </a:rPr>
              <a:t>https://www.swift.com/news-events/press-releases/swift-unlocks-potential-tokenisation-successful-blockchain-experiments</a:t>
            </a:r>
            <a:endParaRPr lang="en-US" sz="1200" dirty="0">
              <a:ea typeface="IBM Plex Sans" charset="0"/>
              <a:cs typeface="IBM Plex Sans" charset="0"/>
            </a:endParaRPr>
          </a:p>
          <a:p>
            <a:pPr marL="342900" indent="-342900">
              <a:spcAft>
                <a:spcPts val="1000"/>
              </a:spcAft>
              <a:buFont typeface="+mj-lt"/>
              <a:buAutoNum type="arabicPeriod" startAt="5"/>
            </a:pPr>
            <a:r>
              <a:rPr lang="en-US" sz="1200" i="1" dirty="0">
                <a:ea typeface="IBM Plex Sans" charset="0"/>
                <a:cs typeface="IBM Plex Sans" charset="0"/>
              </a:rPr>
              <a:t>6 Ways the IoT is Revolutionizing the Banking and Investment Sector. </a:t>
            </a:r>
            <a:r>
              <a:rPr lang="en-US" sz="1200" dirty="0">
                <a:ea typeface="IBM Plex Sans" charset="0"/>
                <a:cs typeface="IBM Plex Sans" charset="0"/>
              </a:rPr>
              <a:t>AIIOT. 2023. </a:t>
            </a:r>
            <a:r>
              <a:rPr lang="en-US" sz="1200" dirty="0">
                <a:ea typeface="IBM Plex Sans" charset="0"/>
                <a:cs typeface="IBM Plex Sans" charset="0"/>
                <a:hlinkClick r:id="rId11"/>
              </a:rPr>
              <a:t>https://www.aiiottalk.com/iot-revolutionizing-the-banking-and-investment-sector/</a:t>
            </a:r>
            <a:endParaRPr lang="en-US" sz="1200" dirty="0">
              <a:ea typeface="IBM Plex Sans" charset="0"/>
              <a:cs typeface="IBM Plex Sans" charset="0"/>
            </a:endParaRPr>
          </a:p>
          <a:p>
            <a:pPr marL="342900" indent="-342900">
              <a:spcAft>
                <a:spcPts val="1000"/>
              </a:spcAft>
              <a:buFont typeface="+mj-lt"/>
              <a:buAutoNum type="arabicPeriod" startAt="5"/>
            </a:pPr>
            <a:r>
              <a:rPr lang="en-IN" sz="1200" i="1" u="none" strike="noStrike" dirty="0">
                <a:solidFill>
                  <a:srgbClr val="000000"/>
                </a:solidFill>
                <a:effectLst/>
              </a:rPr>
              <a:t>2023 Chief Executive Officer Study. </a:t>
            </a:r>
            <a:r>
              <a:rPr lang="en-IN" sz="1200" u="none" strike="noStrike" dirty="0">
                <a:solidFill>
                  <a:srgbClr val="000000"/>
                </a:solidFill>
                <a:effectLst/>
              </a:rPr>
              <a:t>IBM. 2023. </a:t>
            </a:r>
            <a:r>
              <a:rPr lang="en-IN" sz="1200" u="none" strike="noStrike" dirty="0">
                <a:solidFill>
                  <a:srgbClr val="000000"/>
                </a:solidFill>
                <a:effectLst/>
                <a:hlinkClick r:id="rId3"/>
              </a:rPr>
              <a:t>https://w3.ibm.com/services/lighthouse/spaces/view/banking-financial-markets/documents/203094?ref=203094_1246_File</a:t>
            </a:r>
            <a:endParaRPr lang="en-IN" sz="1200" u="none" strike="noStrike" dirty="0">
              <a:solidFill>
                <a:srgbClr val="000000"/>
              </a:solidFill>
              <a:effectLst/>
            </a:endParaRPr>
          </a:p>
          <a:p>
            <a:pPr marL="342900" indent="-342900">
              <a:spcAft>
                <a:spcPts val="1000"/>
              </a:spcAft>
              <a:buFont typeface="+mj-lt"/>
              <a:buAutoNum type="arabicPeriod" startAt="5"/>
            </a:pPr>
            <a:r>
              <a:rPr lang="en-IN" sz="1200" dirty="0">
                <a:solidFill>
                  <a:srgbClr val="000000"/>
                </a:solidFill>
              </a:rPr>
              <a:t>Egger, Daniel, Paolo </a:t>
            </a:r>
            <a:r>
              <a:rPr lang="en-IN" sz="1200" dirty="0" err="1">
                <a:solidFill>
                  <a:srgbClr val="000000"/>
                </a:solidFill>
              </a:rPr>
              <a:t>Sironi</a:t>
            </a:r>
            <a:r>
              <a:rPr lang="en-IN" sz="1200" dirty="0">
                <a:solidFill>
                  <a:srgbClr val="000000"/>
                </a:solidFill>
              </a:rPr>
              <a:t>, Richard </a:t>
            </a:r>
            <a:r>
              <a:rPr lang="en-IN" sz="1200" dirty="0" err="1">
                <a:solidFill>
                  <a:srgbClr val="000000"/>
                </a:solidFill>
              </a:rPr>
              <a:t>Warrick</a:t>
            </a:r>
            <a:r>
              <a:rPr lang="en-IN" sz="1200" dirty="0">
                <a:solidFill>
                  <a:srgbClr val="000000"/>
                </a:solidFill>
              </a:rPr>
              <a:t>, and Stefan </a:t>
            </a:r>
            <a:r>
              <a:rPr lang="en-IN" sz="1200" dirty="0" err="1">
                <a:solidFill>
                  <a:srgbClr val="000000"/>
                </a:solidFill>
              </a:rPr>
              <a:t>Worner</a:t>
            </a:r>
            <a:r>
              <a:rPr lang="en-IN" sz="1200" dirty="0">
                <a:solidFill>
                  <a:srgbClr val="000000"/>
                </a:solidFill>
              </a:rPr>
              <a:t>. </a:t>
            </a:r>
            <a:r>
              <a:rPr lang="en-IN" sz="1200" i="1" dirty="0">
                <a:solidFill>
                  <a:srgbClr val="000000"/>
                </a:solidFill>
              </a:rPr>
              <a:t>Exploring quantum computing use cases for financial services: Applying emerging quantum technology to financial problems. </a:t>
            </a:r>
            <a:r>
              <a:rPr lang="en-IN" sz="1200" dirty="0">
                <a:solidFill>
                  <a:srgbClr val="000000"/>
                </a:solidFill>
              </a:rPr>
              <a:t>IBM. 2019. </a:t>
            </a:r>
            <a:r>
              <a:rPr lang="en-IN" sz="1200" dirty="0">
                <a:solidFill>
                  <a:srgbClr val="000000"/>
                </a:solidFill>
                <a:hlinkClick r:id="rId12"/>
              </a:rPr>
              <a:t>https://w3.ibm.com/services/lighthouse/documents/145398?ref=145398_1246_File</a:t>
            </a:r>
            <a:endParaRPr lang="en-IN" sz="1200" i="1" dirty="0">
              <a:solidFill>
                <a:srgbClr val="000000"/>
              </a:solidFill>
            </a:endParaRPr>
          </a:p>
          <a:p>
            <a:pPr marL="342900" indent="-342900">
              <a:spcAft>
                <a:spcPts val="1000"/>
              </a:spcAft>
              <a:buFont typeface="+mj-lt"/>
              <a:buAutoNum type="arabicPeriod" startAt="5"/>
            </a:pPr>
            <a:r>
              <a:rPr lang="en-US" sz="1200" i="1" u="none" strike="noStrike" dirty="0">
                <a:effectLst/>
              </a:rPr>
              <a:t>Quantum use case</a:t>
            </a:r>
            <a:r>
              <a:rPr lang="en-US" sz="1200" u="none" strike="noStrike" dirty="0">
                <a:effectLst/>
              </a:rPr>
              <a:t>. IBM. 2023. </a:t>
            </a:r>
            <a:r>
              <a:rPr lang="en-US" sz="1200" u="none" strike="noStrike" dirty="0">
                <a:effectLst/>
                <a:hlinkClick r:id="rId13"/>
              </a:rPr>
              <a:t>https://ibm.seismic.com/Link/Content/DC9dpHCVH3mGpGcDcb8h9G3W9VJd</a:t>
            </a:r>
            <a:endParaRPr lang="en-US" sz="1200" u="none" strike="noStrike" dirty="0">
              <a:effectLst/>
            </a:endParaRPr>
          </a:p>
          <a:p>
            <a:pPr marL="342900" indent="-342900">
              <a:spcAft>
                <a:spcPts val="1000"/>
              </a:spcAft>
              <a:buFont typeface="+mj-lt"/>
              <a:buAutoNum type="arabicPeriod" startAt="5"/>
            </a:pPr>
            <a:r>
              <a:rPr lang="en-US" sz="1200" u="none" strike="noStrike" dirty="0">
                <a:effectLst/>
              </a:rPr>
              <a:t>Quantum readiness. IBM. 2023. </a:t>
            </a:r>
            <a:r>
              <a:rPr lang="en-US" sz="1200" u="none" strike="noStrike" dirty="0">
                <a:effectLst/>
                <a:hlinkClick r:id="rId14"/>
              </a:rPr>
              <a:t>https://w3.ibm.com/services/bcs/competency/benchmarking/wizard/protect/bmwizard.wss/showCoverPage2?pageType=2&amp;refId=54250</a:t>
            </a:r>
            <a:endParaRPr lang="en-US" sz="1200" u="none" strike="noStrike" dirty="0">
              <a:effectLst/>
            </a:endParaRPr>
          </a:p>
          <a:p>
            <a:pPr marL="342900" indent="-342900">
              <a:spcAft>
                <a:spcPts val="1000"/>
              </a:spcAft>
              <a:buFont typeface="+mj-lt"/>
              <a:buAutoNum type="arabicPeriod" startAt="5"/>
            </a:pPr>
            <a:r>
              <a:rPr lang="en-US" sz="1200" dirty="0"/>
              <a:t>Ibid</a:t>
            </a:r>
          </a:p>
          <a:p>
            <a:pPr marL="342900" indent="-342900">
              <a:spcAft>
                <a:spcPts val="1000"/>
              </a:spcAft>
              <a:buFont typeface="+mj-lt"/>
              <a:buAutoNum type="arabicPeriod" startAt="5"/>
            </a:pPr>
            <a:r>
              <a:rPr lang="en-US" sz="1200" dirty="0"/>
              <a:t>Ibid</a:t>
            </a:r>
          </a:p>
          <a:p>
            <a:pPr marL="342900" indent="-342900">
              <a:spcAft>
                <a:spcPts val="1000"/>
              </a:spcAft>
              <a:buFont typeface="+mj-lt"/>
              <a:buAutoNum type="arabicPeriod" startAt="5"/>
            </a:pPr>
            <a:r>
              <a:rPr lang="en-US" sz="1200" u="none" strike="noStrike" dirty="0">
                <a:effectLst/>
              </a:rPr>
              <a:t>Ibid</a:t>
            </a:r>
          </a:p>
          <a:p>
            <a:pPr marL="342900" indent="-342900">
              <a:spcAft>
                <a:spcPts val="1000"/>
              </a:spcAft>
              <a:buFont typeface="+mj-lt"/>
              <a:buAutoNum type="arabicPeriod" startAt="5"/>
            </a:pPr>
            <a:r>
              <a:rPr lang="en-US" sz="1200" dirty="0"/>
              <a:t>Ibid</a:t>
            </a:r>
            <a:endParaRPr lang="en-US" sz="1200" u="none" strike="noStrike" dirty="0">
              <a:effectLst/>
            </a:endParaRPr>
          </a:p>
          <a:p>
            <a:pPr marL="342900" indent="-342900">
              <a:spcAft>
                <a:spcPts val="1000"/>
              </a:spcAft>
              <a:buFont typeface="+mj-lt"/>
              <a:buAutoNum type="arabicPeriod" startAt="5"/>
            </a:pPr>
            <a:r>
              <a:rPr lang="en-US" sz="1200" dirty="0"/>
              <a:t>Ibid</a:t>
            </a:r>
            <a:endParaRPr lang="en-US" sz="1400" kern="0" dirty="0"/>
          </a:p>
        </p:txBody>
      </p:sp>
      <p:grpSp>
        <p:nvGrpSpPr>
          <p:cNvPr id="10" name="Group 9">
            <a:extLst>
              <a:ext uri="{FF2B5EF4-FFF2-40B4-BE49-F238E27FC236}">
                <a16:creationId xmlns:a16="http://schemas.microsoft.com/office/drawing/2014/main" id="{135A89A7-F8C6-9BBD-15BB-F3AAF3D30C11}"/>
              </a:ext>
            </a:extLst>
          </p:cNvPr>
          <p:cNvGrpSpPr/>
          <p:nvPr/>
        </p:nvGrpSpPr>
        <p:grpSpPr>
          <a:xfrm>
            <a:off x="12931553" y="319424"/>
            <a:ext cx="1173393" cy="135875"/>
            <a:chOff x="12931553" y="319424"/>
            <a:chExt cx="1173393" cy="135875"/>
          </a:xfrm>
        </p:grpSpPr>
        <p:sp>
          <p:nvSpPr>
            <p:cNvPr id="13" name="TextBox 12">
              <a:extLst>
                <a:ext uri="{FF2B5EF4-FFF2-40B4-BE49-F238E27FC236}">
                  <a16:creationId xmlns:a16="http://schemas.microsoft.com/office/drawing/2014/main" id="{1888AC05-423B-B10A-4C89-D52DE8A012EF}"/>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5"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4" name="Picture 13">
              <a:extLst>
                <a:ext uri="{FF2B5EF4-FFF2-40B4-BE49-F238E27FC236}">
                  <a16:creationId xmlns:a16="http://schemas.microsoft.com/office/drawing/2014/main" id="{D83AE80A-93E7-189A-E954-E40A0F0FD67F}"/>
                </a:ext>
              </a:extLst>
            </p:cNvPr>
            <p:cNvPicPr>
              <a:picLocks noChangeAspect="1"/>
            </p:cNvPicPr>
            <p:nvPr/>
          </p:nvPicPr>
          <p:blipFill>
            <a:blip r:embed="rId16"/>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947061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A6525A-560F-A1AF-C455-F1BC62AB5746}"/>
              </a:ext>
            </a:extLst>
          </p:cNvPr>
          <p:cNvSpPr txBox="1"/>
          <p:nvPr/>
        </p:nvSpPr>
        <p:spPr>
          <a:xfrm>
            <a:off x="457200" y="159834"/>
            <a:ext cx="3429000" cy="461665"/>
          </a:xfrm>
          <a:prstGeom prst="rect">
            <a:avLst/>
          </a:prstGeom>
          <a:noFill/>
        </p:spPr>
        <p:txBody>
          <a:bodyPr wrap="square" lIns="0">
            <a:spAutoFit/>
          </a:bodyPr>
          <a:lstStyle/>
          <a:p>
            <a:r>
              <a:rPr lang="en-US" sz="2400" dirty="0">
                <a:latin typeface="IBM Plex Sans Light" panose="020B0403050203000203" pitchFamily="34" charset="0"/>
              </a:rPr>
              <a:t>References</a:t>
            </a:r>
          </a:p>
        </p:txBody>
      </p:sp>
      <p:sp>
        <p:nvSpPr>
          <p:cNvPr id="6" name="TextBox 5">
            <a:extLst>
              <a:ext uri="{FF2B5EF4-FFF2-40B4-BE49-F238E27FC236}">
                <a16:creationId xmlns:a16="http://schemas.microsoft.com/office/drawing/2014/main" id="{BCFE920D-E6DB-8CBE-5781-8F6951B5F75D}"/>
              </a:ext>
            </a:extLst>
          </p:cNvPr>
          <p:cNvSpPr txBox="1"/>
          <p:nvPr/>
        </p:nvSpPr>
        <p:spPr>
          <a:xfrm>
            <a:off x="457200" y="621499"/>
            <a:ext cx="4419600" cy="347531"/>
          </a:xfrm>
          <a:prstGeom prst="rect">
            <a:avLst/>
          </a:prstGeom>
          <a:noFill/>
        </p:spPr>
        <p:txBody>
          <a:bodyPr wrap="square" lIns="0">
            <a:spAutoFit/>
          </a:bodyPr>
          <a:lstStyle/>
          <a:p>
            <a:pPr algn="l" defTabSz="914400"/>
            <a:r>
              <a:rPr lang="en-US" sz="1600" kern="0" dirty="0"/>
              <a:t>Appendices – Generative AI</a:t>
            </a:r>
          </a:p>
        </p:txBody>
      </p:sp>
      <p:sp>
        <p:nvSpPr>
          <p:cNvPr id="12" name="TextBox 11">
            <a:extLst>
              <a:ext uri="{FF2B5EF4-FFF2-40B4-BE49-F238E27FC236}">
                <a16:creationId xmlns:a16="http://schemas.microsoft.com/office/drawing/2014/main" id="{1849C486-384E-DFED-CA37-62E5BC1EEEC7}"/>
              </a:ext>
            </a:extLst>
          </p:cNvPr>
          <p:cNvSpPr txBox="1"/>
          <p:nvPr/>
        </p:nvSpPr>
        <p:spPr>
          <a:xfrm>
            <a:off x="480377" y="1083164"/>
            <a:ext cx="13769023" cy="6934200"/>
          </a:xfrm>
          <a:prstGeom prst="rect">
            <a:avLst/>
          </a:prstGeom>
        </p:spPr>
        <p:txBody>
          <a:bodyPr wrap="square" lIns="0" tIns="0" rIns="0" bIns="0" numCol="3" spcCol="274320" rtlCol="0">
            <a:noAutofit/>
          </a:bodyPr>
          <a:lstStyle/>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a:p>
            <a:pPr marL="342900" indent="-342900" algn="l" defTabSz="914400">
              <a:spcAft>
                <a:spcPts val="600"/>
              </a:spcAft>
              <a:buFont typeface="+mj-lt"/>
              <a:buAutoNum type="arabicPeriod"/>
            </a:pPr>
            <a:endParaRPr lang="en-US" sz="1200" i="1" kern="0" dirty="0"/>
          </a:p>
        </p:txBody>
      </p:sp>
      <p:sp>
        <p:nvSpPr>
          <p:cNvPr id="9" name="TextBox 8">
            <a:extLst>
              <a:ext uri="{FF2B5EF4-FFF2-40B4-BE49-F238E27FC236}">
                <a16:creationId xmlns:a16="http://schemas.microsoft.com/office/drawing/2014/main" id="{BC44E235-28C9-1BF6-11E4-C31BC0A80AAE}"/>
              </a:ext>
            </a:extLst>
          </p:cNvPr>
          <p:cNvSpPr txBox="1"/>
          <p:nvPr/>
        </p:nvSpPr>
        <p:spPr>
          <a:xfrm>
            <a:off x="457200" y="1162879"/>
            <a:ext cx="6530023" cy="2924212"/>
          </a:xfrm>
          <a:prstGeom prst="rect">
            <a:avLst/>
          </a:prstGeom>
        </p:spPr>
        <p:txBody>
          <a:bodyPr wrap="square" lIns="0" tIns="0" rIns="0" bIns="0" numCol="1" spcCol="274320" rtlCol="0">
            <a:noAutofit/>
          </a:bodyPr>
          <a:lstStyle/>
          <a:p>
            <a:pPr marL="342900" indent="-342900" algn="l" defTabSz="914400">
              <a:spcAft>
                <a:spcPts val="1000"/>
              </a:spcAft>
              <a:buFont typeface="+mj-lt"/>
              <a:buAutoNum type="arabicPeriod"/>
            </a:pPr>
            <a:r>
              <a:rPr lang="en-US" sz="1200" i="1" kern="0" dirty="0"/>
              <a:t>Generative AI: “State of the Enterprise Market”: Banking and Financial Markets. </a:t>
            </a:r>
            <a:r>
              <a:rPr lang="en-US" sz="1200" kern="0" dirty="0"/>
              <a:t>IBM. 2023. </a:t>
            </a:r>
            <a:r>
              <a:rPr lang="en-US" sz="1200" kern="0" dirty="0">
                <a:hlinkClick r:id="rId3"/>
              </a:rPr>
              <a:t>https://w3.ibm.com/services/lighthouse/spaces/view/banking-financial-markets/documents/204579?ref=204579_1246_File </a:t>
            </a:r>
            <a:endParaRPr lang="en-US" sz="1200" kern="0" dirty="0"/>
          </a:p>
          <a:p>
            <a:pPr marL="342900" indent="-342900" defTabSz="914400">
              <a:spcAft>
                <a:spcPts val="1000"/>
              </a:spcAft>
              <a:buFont typeface="+mj-lt"/>
              <a:buAutoNum type="arabicPeriod"/>
            </a:pPr>
            <a:r>
              <a:rPr lang="en-US" sz="1200" kern="0" dirty="0" err="1"/>
              <a:t>Maufe</a:t>
            </a:r>
            <a:r>
              <a:rPr lang="en-US" sz="1200" kern="0" dirty="0"/>
              <a:t>, Zac and Toby Brown. </a:t>
            </a:r>
            <a:r>
              <a:rPr lang="en-US" sz="1200" i="1" kern="0" dirty="0"/>
              <a:t>Five generative AI use cases for the financial services industry. </a:t>
            </a:r>
            <a:r>
              <a:rPr lang="en-US" sz="1200" kern="0" dirty="0"/>
              <a:t>Google. 2023. </a:t>
            </a:r>
            <a:r>
              <a:rPr lang="en-US" sz="1200" kern="0" dirty="0">
                <a:hlinkClick r:id="rId4"/>
              </a:rPr>
              <a:t>https://cloud.google.com/blog/topics/financial-services/five-generative-ai-use-cases-financial-services-industry</a:t>
            </a:r>
            <a:endParaRPr lang="en-US" sz="1200" kern="0" dirty="0"/>
          </a:p>
          <a:p>
            <a:pPr marL="342900" indent="-342900" defTabSz="914400">
              <a:spcAft>
                <a:spcPts val="1000"/>
              </a:spcAft>
              <a:buFont typeface="+mj-lt"/>
              <a:buAutoNum type="arabicPeriod"/>
            </a:pPr>
            <a:r>
              <a:rPr lang="en-US" sz="1200" kern="0" dirty="0"/>
              <a:t>Borden, Bill</a:t>
            </a:r>
            <a:r>
              <a:rPr lang="en-US" sz="1200" i="1" kern="0" dirty="0"/>
              <a:t>. The era of generative AI: Driving transformation in banking. </a:t>
            </a:r>
            <a:r>
              <a:rPr lang="en-US" sz="1200" kern="0" dirty="0"/>
              <a:t>Microsoft. 2023. </a:t>
            </a:r>
            <a:r>
              <a:rPr lang="en-US" sz="1200" kern="0" dirty="0">
                <a:hlinkClick r:id="rId5"/>
              </a:rPr>
              <a:t>https://www.microsoft.com/en-us/industry/blog/financial-services/2023/05/04/the-era-of-generative-ai-driving-transformation-in-banking/</a:t>
            </a:r>
            <a:endParaRPr lang="en-US" sz="1200" kern="0" dirty="0"/>
          </a:p>
          <a:p>
            <a:pPr marL="342900" indent="-342900" defTabSz="914400">
              <a:spcAft>
                <a:spcPts val="1000"/>
              </a:spcAft>
              <a:buFont typeface="+mj-lt"/>
              <a:buAutoNum type="arabicPeriod"/>
            </a:pPr>
            <a:r>
              <a:rPr lang="en-US" sz="1200" kern="0" dirty="0"/>
              <a:t>Falk, Ruben</a:t>
            </a:r>
            <a:r>
              <a:rPr lang="en-US" sz="1200" i="1" kern="0" dirty="0"/>
              <a:t>. The Next Frontier: Generative AI for Financial Services. </a:t>
            </a:r>
            <a:r>
              <a:rPr lang="en-US" sz="1200" kern="0" dirty="0"/>
              <a:t>Amazon. 2023. </a:t>
            </a:r>
            <a:r>
              <a:rPr lang="en-US" sz="1200" kern="0" dirty="0">
                <a:hlinkClick r:id="rId6"/>
              </a:rPr>
              <a:t>https://aws.amazon.com/blogs/industries/the-next-frontier-generative-ai-for-financial-services/</a:t>
            </a:r>
            <a:endParaRPr lang="en-US" sz="1200" kern="0" dirty="0"/>
          </a:p>
          <a:p>
            <a:pPr marL="342900" indent="-342900" defTabSz="914400">
              <a:spcAft>
                <a:spcPts val="1000"/>
              </a:spcAft>
              <a:buFont typeface="+mj-lt"/>
              <a:buAutoNum type="arabicPeriod"/>
            </a:pPr>
            <a:r>
              <a:rPr lang="en-US" sz="1200" kern="0" dirty="0"/>
              <a:t>Ibid</a:t>
            </a:r>
          </a:p>
        </p:txBody>
      </p:sp>
      <p:sp>
        <p:nvSpPr>
          <p:cNvPr id="7" name="TextBox 6">
            <a:extLst>
              <a:ext uri="{FF2B5EF4-FFF2-40B4-BE49-F238E27FC236}">
                <a16:creationId xmlns:a16="http://schemas.microsoft.com/office/drawing/2014/main" id="{8DD2B9AC-FB3A-A8E4-C47D-ED0602954969}"/>
              </a:ext>
            </a:extLst>
          </p:cNvPr>
          <p:cNvSpPr txBox="1"/>
          <p:nvPr/>
        </p:nvSpPr>
        <p:spPr>
          <a:xfrm>
            <a:off x="457200" y="4307711"/>
            <a:ext cx="4419600" cy="347531"/>
          </a:xfrm>
          <a:prstGeom prst="rect">
            <a:avLst/>
          </a:prstGeom>
          <a:noFill/>
        </p:spPr>
        <p:txBody>
          <a:bodyPr wrap="square" lIns="0">
            <a:spAutoFit/>
          </a:bodyPr>
          <a:lstStyle/>
          <a:p>
            <a:pPr defTabSz="914400"/>
            <a:r>
              <a:rPr lang="en-US" sz="1600" kern="0" dirty="0"/>
              <a:t>Appendices – Hybrid Cloud</a:t>
            </a:r>
          </a:p>
        </p:txBody>
      </p:sp>
      <p:sp>
        <p:nvSpPr>
          <p:cNvPr id="8" name="TextBox 7">
            <a:extLst>
              <a:ext uri="{FF2B5EF4-FFF2-40B4-BE49-F238E27FC236}">
                <a16:creationId xmlns:a16="http://schemas.microsoft.com/office/drawing/2014/main" id="{74292AF5-E335-C47B-E541-6F1D0A50B27A}"/>
              </a:ext>
            </a:extLst>
          </p:cNvPr>
          <p:cNvSpPr txBox="1"/>
          <p:nvPr/>
        </p:nvSpPr>
        <p:spPr>
          <a:xfrm>
            <a:off x="457200" y="4849090"/>
            <a:ext cx="6530023" cy="1468582"/>
          </a:xfrm>
          <a:prstGeom prst="rect">
            <a:avLst/>
          </a:prstGeom>
        </p:spPr>
        <p:txBody>
          <a:bodyPr wrap="square" lIns="0" tIns="0" rIns="0" bIns="0" numCol="1" spcCol="274320" rtlCol="0">
            <a:noAutofit/>
          </a:bodyPr>
          <a:lstStyle/>
          <a:p>
            <a:pPr marL="342900" indent="-342900" algn="l" defTabSz="914400">
              <a:spcAft>
                <a:spcPts val="1000"/>
              </a:spcAft>
              <a:buFont typeface="+mj-lt"/>
              <a:buAutoNum type="arabicPeriod"/>
            </a:pPr>
            <a:r>
              <a:rPr lang="en-US" sz="1200" i="1" kern="0" dirty="0"/>
              <a:t>IBM transformation index: state of cloud. </a:t>
            </a:r>
            <a:r>
              <a:rPr lang="en-US" sz="1200" kern="0" dirty="0"/>
              <a:t>IBM. 2022. </a:t>
            </a:r>
            <a:r>
              <a:rPr lang="en-US" sz="1200" kern="0" dirty="0">
                <a:hlinkClick r:id="rId7"/>
              </a:rPr>
              <a:t>https://w3.ibm.com/services/bcs/competency/benchmarking/wizard/protect/bmwizard.wss/showCoverPage2?pageType=2&amp;refId=53450</a:t>
            </a:r>
          </a:p>
          <a:p>
            <a:pPr marL="342900" indent="-342900" defTabSz="914400">
              <a:spcAft>
                <a:spcPts val="1000"/>
              </a:spcAft>
              <a:buFont typeface="+mj-lt"/>
              <a:buAutoNum type="arabicPeriod"/>
            </a:pPr>
            <a:r>
              <a:rPr lang="en-IN" sz="1200" dirty="0"/>
              <a:t>Ramamurthy, Shanker</a:t>
            </a:r>
            <a:r>
              <a:rPr lang="en-US" sz="1200" dirty="0">
                <a:ea typeface="IBM Plex Sans" charset="0"/>
                <a:cs typeface="IBM Plex Sans" charset="0"/>
              </a:rPr>
              <a:t>, John </a:t>
            </a:r>
            <a:r>
              <a:rPr lang="en-US" sz="1200" dirty="0" err="1">
                <a:ea typeface="IBM Plex Sans" charset="0"/>
                <a:cs typeface="IBM Plex Sans" charset="0"/>
              </a:rPr>
              <a:t>Duigenan</a:t>
            </a:r>
            <a:r>
              <a:rPr lang="en-US" sz="1200" dirty="0">
                <a:ea typeface="IBM Plex Sans" charset="0"/>
                <a:cs typeface="IBM Plex Sans" charset="0"/>
              </a:rPr>
              <a:t>, Paolo </a:t>
            </a:r>
            <a:r>
              <a:rPr lang="en-US" sz="1200" dirty="0" err="1">
                <a:ea typeface="IBM Plex Sans" charset="0"/>
                <a:cs typeface="IBM Plex Sans" charset="0"/>
              </a:rPr>
              <a:t>Sironi</a:t>
            </a:r>
            <a:r>
              <a:rPr lang="en-US" sz="1200" dirty="0">
                <a:ea typeface="IBM Plex Sans" charset="0"/>
                <a:cs typeface="IBM Plex Sans" charset="0"/>
              </a:rPr>
              <a:t>, and Diane Connelly. </a:t>
            </a:r>
            <a:r>
              <a:rPr lang="en-US" sz="1200" i="1" dirty="0">
                <a:ea typeface="IBM Plex Sans" charset="0"/>
                <a:cs typeface="IBM Plex Sans" charset="0"/>
              </a:rPr>
              <a:t>Foundations of banking excellence: Practices and priorities to accelerate digital transformation. </a:t>
            </a:r>
            <a:r>
              <a:rPr lang="en-US" sz="1200" dirty="0">
                <a:ea typeface="IBM Plex Sans" charset="0"/>
                <a:cs typeface="IBM Plex Sans" charset="0"/>
              </a:rPr>
              <a:t>IBM. 2022. </a:t>
            </a:r>
            <a:r>
              <a:rPr lang="en-US" sz="1200" dirty="0">
                <a:ea typeface="IBM Plex Sans" charset="0"/>
                <a:cs typeface="IBM Plex Sans" charset="0"/>
                <a:hlinkClick r:id="rId8"/>
              </a:rPr>
              <a:t>https://w3.ibm.com/services/lighthouse/spaces/view/banking-financial-markets/documents/190607?ref=190607_1246_File</a:t>
            </a:r>
            <a:endParaRPr lang="en-US" sz="1200" i="1" kern="0" dirty="0">
              <a:ea typeface="IBM Plex Sans" charset="0"/>
              <a:cs typeface="IBM Plex Sans" charset="0"/>
            </a:endParaRPr>
          </a:p>
          <a:p>
            <a:pPr marL="342900" indent="-342900" defTabSz="914400">
              <a:spcAft>
                <a:spcPts val="1000"/>
              </a:spcAft>
              <a:buFont typeface="+mj-lt"/>
              <a:buAutoNum type="arabicPeriod"/>
            </a:pPr>
            <a:r>
              <a:rPr lang="en-US" sz="1200" kern="0" dirty="0">
                <a:ea typeface="IBM Plex Sans" charset="0"/>
                <a:cs typeface="IBM Plex Sans" charset="0"/>
              </a:rPr>
              <a:t>Ibid</a:t>
            </a:r>
            <a:endParaRPr lang="en-US" sz="1200" dirty="0">
              <a:ea typeface="IBM Plex Sans" charset="0"/>
              <a:cs typeface="IBM Plex Sans" charset="0"/>
            </a:endParaRPr>
          </a:p>
        </p:txBody>
      </p:sp>
      <p:sp>
        <p:nvSpPr>
          <p:cNvPr id="11" name="TextBox 10">
            <a:extLst>
              <a:ext uri="{FF2B5EF4-FFF2-40B4-BE49-F238E27FC236}">
                <a16:creationId xmlns:a16="http://schemas.microsoft.com/office/drawing/2014/main" id="{31F881CE-4FEC-9C50-0ACA-BDF6FABCE794}"/>
              </a:ext>
            </a:extLst>
          </p:cNvPr>
          <p:cNvSpPr txBox="1"/>
          <p:nvPr/>
        </p:nvSpPr>
        <p:spPr>
          <a:xfrm>
            <a:off x="7586662" y="621499"/>
            <a:ext cx="4419600" cy="347531"/>
          </a:xfrm>
          <a:prstGeom prst="rect">
            <a:avLst/>
          </a:prstGeom>
          <a:noFill/>
        </p:spPr>
        <p:txBody>
          <a:bodyPr wrap="square" lIns="0">
            <a:spAutoFit/>
          </a:bodyPr>
          <a:lstStyle/>
          <a:p>
            <a:pPr defTabSz="914400"/>
            <a:r>
              <a:rPr lang="en-US" sz="1600" kern="0" dirty="0"/>
              <a:t>Appendices – Cybersecurity</a:t>
            </a:r>
          </a:p>
        </p:txBody>
      </p:sp>
      <p:sp>
        <p:nvSpPr>
          <p:cNvPr id="15" name="TextBox 14">
            <a:extLst>
              <a:ext uri="{FF2B5EF4-FFF2-40B4-BE49-F238E27FC236}">
                <a16:creationId xmlns:a16="http://schemas.microsoft.com/office/drawing/2014/main" id="{4D7A2602-0B1F-02A4-82D0-CD9A17E0C74D}"/>
              </a:ext>
            </a:extLst>
          </p:cNvPr>
          <p:cNvSpPr txBox="1"/>
          <p:nvPr/>
        </p:nvSpPr>
        <p:spPr>
          <a:xfrm>
            <a:off x="7586662" y="1162879"/>
            <a:ext cx="6530023" cy="2439303"/>
          </a:xfrm>
          <a:prstGeom prst="rect">
            <a:avLst/>
          </a:prstGeom>
        </p:spPr>
        <p:txBody>
          <a:bodyPr wrap="square" lIns="0" tIns="0" rIns="0" bIns="0" numCol="1" spcCol="274320" rtlCol="0">
            <a:noAutofit/>
          </a:bodyPr>
          <a:lstStyle/>
          <a:p>
            <a:pPr marL="342900" indent="-342900" algn="l" defTabSz="914400">
              <a:spcAft>
                <a:spcPts val="1000"/>
              </a:spcAft>
              <a:buFont typeface="+mj-lt"/>
              <a:buAutoNum type="arabicPeriod"/>
            </a:pPr>
            <a:r>
              <a:rPr lang="en-US" sz="1200" kern="0" dirty="0" err="1">
                <a:ea typeface="IBM Plex Sans" charset="0"/>
                <a:cs typeface="IBM Plex Sans" charset="0"/>
              </a:rPr>
              <a:t>Sironi</a:t>
            </a:r>
            <a:r>
              <a:rPr lang="en-US" sz="1200" kern="0" dirty="0">
                <a:ea typeface="IBM Plex Sans" charset="0"/>
                <a:cs typeface="IBM Plex Sans" charset="0"/>
              </a:rPr>
              <a:t>, Paolo and Diane Connelly. </a:t>
            </a:r>
            <a:r>
              <a:rPr lang="en-US" sz="1200" i="1" kern="0" dirty="0">
                <a:ea typeface="IBM Plex Sans" charset="0"/>
                <a:cs typeface="IBM Plex Sans" charset="0"/>
              </a:rPr>
              <a:t>Security, the cost of data breaches, and AI for Banking and Financial Markets. </a:t>
            </a:r>
            <a:r>
              <a:rPr lang="en-US" sz="1200" kern="0" dirty="0">
                <a:ea typeface="IBM Plex Sans" charset="0"/>
                <a:cs typeface="IBM Plex Sans" charset="0"/>
              </a:rPr>
              <a:t>IBM. 2022. </a:t>
            </a:r>
            <a:r>
              <a:rPr lang="en-US" sz="1200" kern="0" dirty="0">
                <a:ea typeface="IBM Plex Sans" charset="0"/>
                <a:cs typeface="IBM Plex Sans" charset="0"/>
                <a:hlinkClick r:id="rId9"/>
              </a:rPr>
              <a:t>https://w3.ibm.com/services/lighthouse/spaces/view/banking-financial-markets/documents/188619?ref=188619_1246_File</a:t>
            </a:r>
            <a:endParaRPr lang="en-US" sz="1200" kern="0" dirty="0">
              <a:ea typeface="IBM Plex Sans" charset="0"/>
              <a:cs typeface="IBM Plex Sans" charset="0"/>
            </a:endParaRPr>
          </a:p>
          <a:p>
            <a:pPr marL="342900" indent="-342900" defTabSz="914400">
              <a:spcAft>
                <a:spcPts val="1000"/>
              </a:spcAft>
              <a:buFont typeface="+mj-lt"/>
              <a:buAutoNum type="arabicPeriod"/>
            </a:pPr>
            <a:r>
              <a:rPr lang="en-IN" sz="1200" dirty="0"/>
              <a:t>Ramamurthy, Shanker</a:t>
            </a:r>
            <a:r>
              <a:rPr lang="en-US" sz="1200" dirty="0">
                <a:ea typeface="IBM Plex Sans" charset="0"/>
                <a:cs typeface="IBM Plex Sans" charset="0"/>
              </a:rPr>
              <a:t>, John </a:t>
            </a:r>
            <a:r>
              <a:rPr lang="en-US" sz="1200" dirty="0" err="1">
                <a:ea typeface="IBM Plex Sans" charset="0"/>
                <a:cs typeface="IBM Plex Sans" charset="0"/>
              </a:rPr>
              <a:t>Duigenan</a:t>
            </a:r>
            <a:r>
              <a:rPr lang="en-US" sz="1200" dirty="0">
                <a:ea typeface="IBM Plex Sans" charset="0"/>
                <a:cs typeface="IBM Plex Sans" charset="0"/>
              </a:rPr>
              <a:t>, Paolo </a:t>
            </a:r>
            <a:r>
              <a:rPr lang="en-US" sz="1200" dirty="0" err="1">
                <a:ea typeface="IBM Plex Sans" charset="0"/>
                <a:cs typeface="IBM Plex Sans" charset="0"/>
              </a:rPr>
              <a:t>Sironi</a:t>
            </a:r>
            <a:r>
              <a:rPr lang="en-US" sz="1200" dirty="0">
                <a:ea typeface="IBM Plex Sans" charset="0"/>
                <a:cs typeface="IBM Plex Sans" charset="0"/>
              </a:rPr>
              <a:t>, and Diane Connelly. </a:t>
            </a:r>
            <a:r>
              <a:rPr lang="en-US" sz="1200" i="1" dirty="0">
                <a:ea typeface="IBM Plex Sans" charset="0"/>
                <a:cs typeface="IBM Plex Sans" charset="0"/>
              </a:rPr>
              <a:t>Foundations of banking excellence: Practices and priorities to accelerate digital transformation. </a:t>
            </a:r>
            <a:r>
              <a:rPr lang="en-US" sz="1200" dirty="0">
                <a:ea typeface="IBM Plex Sans" charset="0"/>
                <a:cs typeface="IBM Plex Sans" charset="0"/>
              </a:rPr>
              <a:t>IBM. 2022. </a:t>
            </a:r>
            <a:r>
              <a:rPr lang="en-US" sz="1200" dirty="0">
                <a:ea typeface="IBM Plex Sans" charset="0"/>
                <a:cs typeface="IBM Plex Sans" charset="0"/>
                <a:hlinkClick r:id="rId8"/>
              </a:rPr>
              <a:t>https://w3.ibm.com/services/lighthouse/spaces/view/banking-financial-markets/documents/190607?ref=190607_1246_File</a:t>
            </a:r>
            <a:endParaRPr lang="en-US" sz="1200" i="1" kern="0" dirty="0">
              <a:ea typeface="IBM Plex Sans" charset="0"/>
              <a:cs typeface="IBM Plex Sans" charset="0"/>
            </a:endParaRPr>
          </a:p>
        </p:txBody>
      </p:sp>
      <p:sp>
        <p:nvSpPr>
          <p:cNvPr id="16" name="TextBox 15">
            <a:extLst>
              <a:ext uri="{FF2B5EF4-FFF2-40B4-BE49-F238E27FC236}">
                <a16:creationId xmlns:a16="http://schemas.microsoft.com/office/drawing/2014/main" id="{F48A826B-37F4-A1E5-25CC-E6B74E319184}"/>
              </a:ext>
            </a:extLst>
          </p:cNvPr>
          <p:cNvSpPr txBox="1"/>
          <p:nvPr/>
        </p:nvSpPr>
        <p:spPr>
          <a:xfrm>
            <a:off x="7586662" y="2977674"/>
            <a:ext cx="4419600" cy="338554"/>
          </a:xfrm>
          <a:prstGeom prst="rect">
            <a:avLst/>
          </a:prstGeom>
          <a:noFill/>
        </p:spPr>
        <p:txBody>
          <a:bodyPr wrap="square" lIns="0">
            <a:spAutoFit/>
          </a:bodyPr>
          <a:lstStyle/>
          <a:p>
            <a:pPr defTabSz="914400"/>
            <a:r>
              <a:rPr lang="en-US" sz="1600" kern="0" dirty="0"/>
              <a:t>Appendices – Open Innovation and Ecosystems</a:t>
            </a:r>
          </a:p>
        </p:txBody>
      </p:sp>
      <p:sp>
        <p:nvSpPr>
          <p:cNvPr id="17" name="TextBox 16">
            <a:extLst>
              <a:ext uri="{FF2B5EF4-FFF2-40B4-BE49-F238E27FC236}">
                <a16:creationId xmlns:a16="http://schemas.microsoft.com/office/drawing/2014/main" id="{06AEEA9E-3C58-662D-DF6F-126080ABFEB1}"/>
              </a:ext>
            </a:extLst>
          </p:cNvPr>
          <p:cNvSpPr txBox="1"/>
          <p:nvPr/>
        </p:nvSpPr>
        <p:spPr>
          <a:xfrm>
            <a:off x="7586662" y="3519055"/>
            <a:ext cx="6530023" cy="1468582"/>
          </a:xfrm>
          <a:prstGeom prst="rect">
            <a:avLst/>
          </a:prstGeom>
        </p:spPr>
        <p:txBody>
          <a:bodyPr wrap="square" lIns="0" tIns="0" rIns="0" bIns="0" numCol="1" spcCol="274320" rtlCol="0">
            <a:noAutofit/>
          </a:bodyPr>
          <a:lstStyle/>
          <a:p>
            <a:pPr marL="342900" indent="-342900">
              <a:spcAft>
                <a:spcPts val="1000"/>
              </a:spcAft>
              <a:buFont typeface="+mj-lt"/>
              <a:buAutoNum type="arabicPeriod"/>
            </a:pPr>
            <a:r>
              <a:rPr lang="en-US" sz="1200" i="1" dirty="0">
                <a:solidFill>
                  <a:schemeClr val="tx1"/>
                </a:solidFill>
                <a:ea typeface="IBM Plex Sans" charset="0"/>
                <a:cs typeface="IBM Plex Sans" charset="0"/>
              </a:rPr>
              <a:t>Payment services: revised rules to improve consumer protection and competition in electronic payments. </a:t>
            </a:r>
            <a:r>
              <a:rPr lang="en-US" sz="1200" dirty="0">
                <a:solidFill>
                  <a:schemeClr val="tx1"/>
                </a:solidFill>
                <a:ea typeface="IBM Plex Sans" charset="0"/>
                <a:cs typeface="IBM Plex Sans" charset="0"/>
              </a:rPr>
              <a:t>European Commission. 2023. </a:t>
            </a:r>
            <a:r>
              <a:rPr lang="en-US" sz="1200" dirty="0">
                <a:solidFill>
                  <a:schemeClr val="tx1"/>
                </a:solidFill>
                <a:ea typeface="IBM Plex Sans" charset="0"/>
                <a:cs typeface="IBM Plex Sans" charset="0"/>
                <a:hlinkClick r:id="rId10"/>
              </a:rPr>
              <a:t>https://ec.europa.eu/commission/presscorner/detail/en/qanda_23_3544</a:t>
            </a:r>
            <a:endParaRPr lang="en-US" sz="1200" i="1" dirty="0">
              <a:ea typeface="IBM Plex Sans" charset="0"/>
              <a:cs typeface="IBM Plex Sans" charset="0"/>
            </a:endParaRPr>
          </a:p>
          <a:p>
            <a:pPr marL="342900" indent="-342900">
              <a:spcAft>
                <a:spcPts val="1000"/>
              </a:spcAft>
              <a:buFont typeface="+mj-lt"/>
              <a:buAutoNum type="arabicPeriod"/>
            </a:pPr>
            <a:r>
              <a:rPr lang="en-IN" sz="1200" dirty="0"/>
              <a:t>Ramamurthy, Shanker</a:t>
            </a:r>
            <a:r>
              <a:rPr lang="en-US" sz="1200" dirty="0">
                <a:solidFill>
                  <a:schemeClr val="tx1"/>
                </a:solidFill>
                <a:ea typeface="IBM Plex Sans" charset="0"/>
                <a:cs typeface="IBM Plex Sans" charset="0"/>
              </a:rPr>
              <a:t>, John </a:t>
            </a:r>
            <a:r>
              <a:rPr lang="en-US" sz="1200" dirty="0" err="1">
                <a:solidFill>
                  <a:schemeClr val="tx1"/>
                </a:solidFill>
                <a:ea typeface="IBM Plex Sans" charset="0"/>
                <a:cs typeface="IBM Plex Sans" charset="0"/>
              </a:rPr>
              <a:t>Duigenan</a:t>
            </a:r>
            <a:r>
              <a:rPr lang="en-US" sz="1200" dirty="0">
                <a:solidFill>
                  <a:schemeClr val="tx1"/>
                </a:solidFill>
                <a:ea typeface="IBM Plex Sans" charset="0"/>
                <a:cs typeface="IBM Plex Sans" charset="0"/>
              </a:rPr>
              <a:t>, Paolo </a:t>
            </a:r>
            <a:r>
              <a:rPr lang="en-US" sz="1200" dirty="0" err="1">
                <a:solidFill>
                  <a:schemeClr val="tx1"/>
                </a:solidFill>
                <a:ea typeface="IBM Plex Sans" charset="0"/>
                <a:cs typeface="IBM Plex Sans" charset="0"/>
              </a:rPr>
              <a:t>Sironi</a:t>
            </a:r>
            <a:r>
              <a:rPr lang="en-US" sz="1200" dirty="0">
                <a:solidFill>
                  <a:schemeClr val="tx1"/>
                </a:solidFill>
                <a:ea typeface="IBM Plex Sans" charset="0"/>
                <a:cs typeface="IBM Plex Sans" charset="0"/>
              </a:rPr>
              <a:t>, Diane Connelly, and Connor </a:t>
            </a:r>
            <a:r>
              <a:rPr lang="en-US" sz="1200" dirty="0" err="1">
                <a:solidFill>
                  <a:schemeClr val="tx1"/>
                </a:solidFill>
                <a:ea typeface="IBM Plex Sans" charset="0"/>
                <a:cs typeface="IBM Plex Sans" charset="0"/>
              </a:rPr>
              <a:t>Loessl</a:t>
            </a:r>
            <a:r>
              <a:rPr lang="en-US" sz="1200" dirty="0">
                <a:solidFill>
                  <a:schemeClr val="tx1"/>
                </a:solidFill>
                <a:ea typeface="IBM Plex Sans" charset="0"/>
                <a:cs typeface="IBM Plex Sans" charset="0"/>
              </a:rPr>
              <a:t>. </a:t>
            </a:r>
            <a:r>
              <a:rPr lang="en-US" sz="1200" i="1" dirty="0">
                <a:solidFill>
                  <a:schemeClr val="tx1"/>
                </a:solidFill>
                <a:ea typeface="IBM Plex Sans" charset="0"/>
                <a:cs typeface="IBM Plex Sans" charset="0"/>
              </a:rPr>
              <a:t>Embedded finance: Creating the everywhere, everyday bank. </a:t>
            </a:r>
            <a:r>
              <a:rPr lang="en-US" sz="1200" dirty="0">
                <a:solidFill>
                  <a:schemeClr val="tx1"/>
                </a:solidFill>
                <a:ea typeface="IBM Plex Sans" charset="0"/>
                <a:cs typeface="IBM Plex Sans" charset="0"/>
              </a:rPr>
              <a:t>IBM. 2023. </a:t>
            </a:r>
            <a:r>
              <a:rPr lang="en-US" sz="1200" dirty="0">
                <a:solidFill>
                  <a:schemeClr val="tx1"/>
                </a:solidFill>
                <a:ea typeface="IBM Plex Sans" charset="0"/>
                <a:cs typeface="IBM Plex Sans" charset="0"/>
                <a:hlinkClick r:id="rId11"/>
              </a:rPr>
              <a:t>https://w3.ibm.com/services/lighthouse/spaces/view/banking-financial-markets/documents/206716?ref=206716_1246_File</a:t>
            </a:r>
            <a:endParaRPr lang="en-US" sz="1200" dirty="0">
              <a:solidFill>
                <a:schemeClr val="tx1"/>
              </a:solidFill>
              <a:ea typeface="IBM Plex Sans" charset="0"/>
              <a:cs typeface="IBM Plex Sans" charset="0"/>
            </a:endParaRPr>
          </a:p>
        </p:txBody>
      </p:sp>
      <p:sp>
        <p:nvSpPr>
          <p:cNvPr id="18" name="TextBox 17">
            <a:extLst>
              <a:ext uri="{FF2B5EF4-FFF2-40B4-BE49-F238E27FC236}">
                <a16:creationId xmlns:a16="http://schemas.microsoft.com/office/drawing/2014/main" id="{5CCD6D51-CB54-9B42-66C9-A3001FF351C4}"/>
              </a:ext>
            </a:extLst>
          </p:cNvPr>
          <p:cNvSpPr txBox="1"/>
          <p:nvPr/>
        </p:nvSpPr>
        <p:spPr>
          <a:xfrm>
            <a:off x="7586662" y="5188527"/>
            <a:ext cx="4419600" cy="338554"/>
          </a:xfrm>
          <a:prstGeom prst="rect">
            <a:avLst/>
          </a:prstGeom>
          <a:noFill/>
        </p:spPr>
        <p:txBody>
          <a:bodyPr wrap="square" lIns="0">
            <a:spAutoFit/>
          </a:bodyPr>
          <a:lstStyle/>
          <a:p>
            <a:pPr defTabSz="914400"/>
            <a:r>
              <a:rPr lang="en-US" sz="1600" kern="0" dirty="0"/>
              <a:t>Appendices – Component Business Model</a:t>
            </a:r>
          </a:p>
        </p:txBody>
      </p:sp>
      <p:sp>
        <p:nvSpPr>
          <p:cNvPr id="19" name="TextBox 18">
            <a:extLst>
              <a:ext uri="{FF2B5EF4-FFF2-40B4-BE49-F238E27FC236}">
                <a16:creationId xmlns:a16="http://schemas.microsoft.com/office/drawing/2014/main" id="{ED6C9F95-DFCB-67C1-D753-D5584E449A07}"/>
              </a:ext>
            </a:extLst>
          </p:cNvPr>
          <p:cNvSpPr txBox="1"/>
          <p:nvPr/>
        </p:nvSpPr>
        <p:spPr>
          <a:xfrm>
            <a:off x="7586662" y="5729908"/>
            <a:ext cx="6530023" cy="1468582"/>
          </a:xfrm>
          <a:prstGeom prst="rect">
            <a:avLst/>
          </a:prstGeom>
        </p:spPr>
        <p:txBody>
          <a:bodyPr wrap="square" lIns="0" tIns="0" rIns="0" bIns="0" numCol="1" spcCol="274320" rtlCol="0">
            <a:noAutofit/>
          </a:bodyPr>
          <a:lstStyle/>
          <a:p>
            <a:pPr marL="342900" indent="-342900">
              <a:buFont typeface="+mj-lt"/>
              <a:buAutoNum type="arabicPeriod"/>
            </a:pPr>
            <a:r>
              <a:rPr lang="en-US" sz="1200" i="1" dirty="0">
                <a:solidFill>
                  <a:schemeClr val="tx1"/>
                </a:solidFill>
                <a:ea typeface="IBM Plex Sans" charset="0"/>
                <a:cs typeface="IBM Plex Sans" charset="0"/>
              </a:rPr>
              <a:t>Full-Service Banking Extended (3 accountability levels view).</a:t>
            </a:r>
            <a:r>
              <a:rPr lang="en-US" sz="1200" dirty="0">
                <a:solidFill>
                  <a:schemeClr val="tx1"/>
                </a:solidFill>
                <a:ea typeface="IBM Plex Sans" charset="0"/>
                <a:cs typeface="IBM Plex Sans" charset="0"/>
              </a:rPr>
              <a:t> IBM. Accessed in October 2023. </a:t>
            </a:r>
            <a:r>
              <a:rPr lang="en-US" sz="1200" dirty="0">
                <a:solidFill>
                  <a:schemeClr val="tx1"/>
                </a:solidFill>
                <a:ea typeface="IBM Plex Sans" charset="0"/>
                <a:cs typeface="IBM Plex Sans" charset="0"/>
                <a:hlinkClick r:id="rId12"/>
              </a:rPr>
              <a:t>https://cbm-ai.wdc1a.cirrus.ibm.com/Library/repo:f29fa11b-7dfd-4329-9d04-9dcf9d6a898a</a:t>
            </a:r>
            <a:endParaRPr lang="en-US" sz="1200" i="1" dirty="0">
              <a:solidFill>
                <a:schemeClr val="tx1"/>
              </a:solidFill>
              <a:ea typeface="IBM Plex Sans" charset="0"/>
              <a:cs typeface="IBM Plex Sans" charset="0"/>
            </a:endParaRPr>
          </a:p>
        </p:txBody>
      </p:sp>
      <p:sp>
        <p:nvSpPr>
          <p:cNvPr id="20" name="TextBox 19">
            <a:extLst>
              <a:ext uri="{FF2B5EF4-FFF2-40B4-BE49-F238E27FC236}">
                <a16:creationId xmlns:a16="http://schemas.microsoft.com/office/drawing/2014/main" id="{E6AD5166-3BCD-C9FC-4CA7-DA66FC934380}"/>
              </a:ext>
            </a:extLst>
          </p:cNvPr>
          <p:cNvSpPr txBox="1"/>
          <p:nvPr/>
        </p:nvSpPr>
        <p:spPr>
          <a:xfrm>
            <a:off x="7586662" y="6545219"/>
            <a:ext cx="4419600" cy="338554"/>
          </a:xfrm>
          <a:prstGeom prst="rect">
            <a:avLst/>
          </a:prstGeom>
          <a:noFill/>
        </p:spPr>
        <p:txBody>
          <a:bodyPr wrap="square" lIns="0">
            <a:spAutoFit/>
          </a:bodyPr>
          <a:lstStyle/>
          <a:p>
            <a:pPr defTabSz="914400"/>
            <a:r>
              <a:rPr lang="en-US" sz="1600" kern="0" dirty="0"/>
              <a:t>Appendices – KPI &amp; Industry Benchmarks</a:t>
            </a:r>
          </a:p>
        </p:txBody>
      </p:sp>
      <p:sp>
        <p:nvSpPr>
          <p:cNvPr id="21" name="TextBox 20">
            <a:extLst>
              <a:ext uri="{FF2B5EF4-FFF2-40B4-BE49-F238E27FC236}">
                <a16:creationId xmlns:a16="http://schemas.microsoft.com/office/drawing/2014/main" id="{3BB57B50-CAB4-862A-7153-486206D32FE5}"/>
              </a:ext>
            </a:extLst>
          </p:cNvPr>
          <p:cNvSpPr txBox="1"/>
          <p:nvPr/>
        </p:nvSpPr>
        <p:spPr>
          <a:xfrm>
            <a:off x="7586662" y="7086600"/>
            <a:ext cx="6530023" cy="630382"/>
          </a:xfrm>
          <a:prstGeom prst="rect">
            <a:avLst/>
          </a:prstGeom>
        </p:spPr>
        <p:txBody>
          <a:bodyPr wrap="square" lIns="0" tIns="0" rIns="0" bIns="0" numCol="1" spcCol="274320" rtlCol="0">
            <a:noAutofit/>
          </a:bodyPr>
          <a:lstStyle/>
          <a:p>
            <a:pPr marL="342900" indent="-342900">
              <a:buFont typeface="+mj-lt"/>
              <a:buAutoNum type="arabicPeriod"/>
            </a:pPr>
            <a:r>
              <a:rPr lang="en-US" sz="1200" i="1" dirty="0">
                <a:solidFill>
                  <a:schemeClr val="tx1"/>
                </a:solidFill>
                <a:ea typeface="IBM Plex Sans" charset="0"/>
                <a:cs typeface="IBM Plex Sans" charset="0"/>
              </a:rPr>
              <a:t>Metrics and benchmarks for retail banks. </a:t>
            </a:r>
            <a:r>
              <a:rPr lang="en-US" sz="1200" dirty="0">
                <a:solidFill>
                  <a:schemeClr val="tx1"/>
                </a:solidFill>
                <a:ea typeface="IBM Plex Sans" charset="0"/>
                <a:cs typeface="IBM Plex Sans" charset="0"/>
              </a:rPr>
              <a:t>IBM. 2022. </a:t>
            </a:r>
            <a:r>
              <a:rPr lang="en-US" sz="1200" dirty="0">
                <a:solidFill>
                  <a:schemeClr val="tx1"/>
                </a:solidFill>
                <a:ea typeface="IBM Plex Sans" charset="0"/>
                <a:cs typeface="IBM Plex Sans" charset="0"/>
                <a:hlinkClick r:id="rId13"/>
              </a:rPr>
              <a:t>https://w3.ibm.com/services/lighthouse/spaces/view/banking-financial-markets/documents/206244?ref=206244_1246_File</a:t>
            </a:r>
            <a:endParaRPr lang="en-US" sz="1200" i="1" dirty="0">
              <a:solidFill>
                <a:schemeClr val="tx1"/>
              </a:solidFill>
              <a:ea typeface="IBM Plex Sans" charset="0"/>
              <a:cs typeface="IBM Plex Sans" charset="0"/>
            </a:endParaRPr>
          </a:p>
        </p:txBody>
      </p:sp>
      <p:grpSp>
        <p:nvGrpSpPr>
          <p:cNvPr id="10" name="Group 9">
            <a:extLst>
              <a:ext uri="{FF2B5EF4-FFF2-40B4-BE49-F238E27FC236}">
                <a16:creationId xmlns:a16="http://schemas.microsoft.com/office/drawing/2014/main" id="{C12AA4C5-F012-EF02-8E22-764CD956A0C2}"/>
              </a:ext>
            </a:extLst>
          </p:cNvPr>
          <p:cNvGrpSpPr/>
          <p:nvPr/>
        </p:nvGrpSpPr>
        <p:grpSpPr>
          <a:xfrm>
            <a:off x="12931553" y="319424"/>
            <a:ext cx="1173393" cy="135875"/>
            <a:chOff x="12931553" y="319424"/>
            <a:chExt cx="1173393" cy="135875"/>
          </a:xfrm>
        </p:grpSpPr>
        <p:sp>
          <p:nvSpPr>
            <p:cNvPr id="13" name="TextBox 12">
              <a:extLst>
                <a:ext uri="{FF2B5EF4-FFF2-40B4-BE49-F238E27FC236}">
                  <a16:creationId xmlns:a16="http://schemas.microsoft.com/office/drawing/2014/main" id="{BF523D0F-EDCF-0C88-5179-C555E3DAF018}"/>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4"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4" name="Picture 13">
              <a:extLst>
                <a:ext uri="{FF2B5EF4-FFF2-40B4-BE49-F238E27FC236}">
                  <a16:creationId xmlns:a16="http://schemas.microsoft.com/office/drawing/2014/main" id="{F87A5FB1-E5D5-E8FC-B5A5-DC774F9F0F80}"/>
                </a:ext>
              </a:extLst>
            </p:cNvPr>
            <p:cNvPicPr>
              <a:picLocks noChangeAspect="1"/>
            </p:cNvPicPr>
            <p:nvPr/>
          </p:nvPicPr>
          <p:blipFill>
            <a:blip r:embed="rId15"/>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309007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B7CF20E-BC0D-6D06-791E-2BC81F786DFF}"/>
              </a:ext>
            </a:extLst>
          </p:cNvPr>
          <p:cNvSpPr txBox="1"/>
          <p:nvPr/>
        </p:nvSpPr>
        <p:spPr>
          <a:xfrm>
            <a:off x="3955488" y="1222745"/>
            <a:ext cx="5029200" cy="6379534"/>
          </a:xfrm>
          <a:prstGeom prst="rect">
            <a:avLst/>
          </a:prstGeom>
          <a:solidFill>
            <a:srgbClr val="893EFD">
              <a:alpha val="10000"/>
            </a:srgbClr>
          </a:solidFill>
        </p:spPr>
        <p:txBody>
          <a:bodyPr wrap="square" lIns="182880" tIns="182880">
            <a:noAutofit/>
          </a:bodyPr>
          <a:lstStyle/>
          <a:p>
            <a:r>
              <a:rPr lang="en-IN" sz="1800" b="1" dirty="0">
                <a:effectLst/>
                <a:latin typeface="IBM Plex Sans Light" panose="020B0403050203000203" pitchFamily="34" charset="0"/>
              </a:rPr>
              <a:t>Banking institutions</a:t>
            </a:r>
          </a:p>
          <a:p>
            <a:endParaRPr lang="en-IN" sz="1600" dirty="0">
              <a:effectLst/>
              <a:latin typeface="IBM Plex Sans Light" panose="020B0403050203000203" pitchFamily="34" charset="0"/>
            </a:endParaRPr>
          </a:p>
          <a:p>
            <a:r>
              <a:rPr lang="en-IN" sz="1600" dirty="0">
                <a:solidFill>
                  <a:srgbClr val="262626"/>
                </a:solidFill>
                <a:effectLst/>
                <a:latin typeface="IBM Plex Sans Light" panose="020B0403050203000203" pitchFamily="34" charset="0"/>
              </a:rPr>
              <a:t>Banking institutions primarily focus on intermediation of financial contracts. This involves accepting deposits, lending (e.</a:t>
            </a:r>
            <a:r>
              <a:rPr lang="en-IN" sz="1600" dirty="0">
                <a:solidFill>
                  <a:srgbClr val="262626"/>
                </a:solidFill>
                <a:latin typeface="IBM Plex Sans Light" panose="020B0403050203000203" pitchFamily="34" charset="0"/>
              </a:rPr>
              <a:t>g</a:t>
            </a:r>
            <a:r>
              <a:rPr lang="en-IN" sz="1600" dirty="0">
                <a:solidFill>
                  <a:srgbClr val="262626"/>
                </a:solidFill>
                <a:effectLst/>
                <a:latin typeface="IBM Plex Sans Light" panose="020B0403050203000203" pitchFamily="34" charset="0"/>
              </a:rPr>
              <a:t>., personal or corporate lending, mortgages), processing payments, selling financial contracts to retail and affluent clients. </a:t>
            </a:r>
          </a:p>
          <a:p>
            <a:endParaRPr lang="en-IN" sz="1600" dirty="0">
              <a:latin typeface="IBM Plex Sans Light" panose="020B0403050203000203" pitchFamily="34" charset="0"/>
            </a:endParaRPr>
          </a:p>
          <a:p>
            <a:endParaRPr lang="en-IN" sz="1600" dirty="0">
              <a:effectLst/>
              <a:latin typeface="IBM Plex Sans Light" panose="020B0403050203000203" pitchFamily="34" charset="0"/>
            </a:endParaRPr>
          </a:p>
        </p:txBody>
      </p:sp>
      <p:sp>
        <p:nvSpPr>
          <p:cNvPr id="4" name="TextBox 3">
            <a:extLst>
              <a:ext uri="{FF2B5EF4-FFF2-40B4-BE49-F238E27FC236}">
                <a16:creationId xmlns:a16="http://schemas.microsoft.com/office/drawing/2014/main" id="{7126C588-6073-711F-B3D3-0C531AAD174B}"/>
              </a:ext>
            </a:extLst>
          </p:cNvPr>
          <p:cNvSpPr txBox="1"/>
          <p:nvPr/>
        </p:nvSpPr>
        <p:spPr>
          <a:xfrm>
            <a:off x="9144000" y="1222745"/>
            <a:ext cx="5029200" cy="6379534"/>
          </a:xfrm>
          <a:prstGeom prst="rect">
            <a:avLst/>
          </a:prstGeom>
          <a:solidFill>
            <a:srgbClr val="893EFD">
              <a:alpha val="10000"/>
            </a:srgbClr>
          </a:solidFill>
        </p:spPr>
        <p:txBody>
          <a:bodyPr wrap="square" lIns="182880" tIns="182880">
            <a:noAutofit/>
          </a:bodyPr>
          <a:lstStyle/>
          <a:p>
            <a:r>
              <a:rPr lang="en-IN" sz="1800" b="1" dirty="0">
                <a:effectLst/>
                <a:latin typeface="IBM Plex Sans Light" panose="020B0403050203000203" pitchFamily="34" charset="0"/>
              </a:rPr>
              <a:t>Financial Market institutions</a:t>
            </a:r>
          </a:p>
          <a:p>
            <a:endParaRPr lang="en-IN" sz="1600" dirty="0">
              <a:effectLst/>
              <a:latin typeface="IBM Plex Sans Light" panose="020B0403050203000203" pitchFamily="34" charset="0"/>
            </a:endParaRPr>
          </a:p>
          <a:p>
            <a:r>
              <a:rPr lang="en-IN" sz="1600" dirty="0">
                <a:solidFill>
                  <a:srgbClr val="262626"/>
                </a:solidFill>
                <a:effectLst/>
                <a:latin typeface="IBM Plex Sans Light" panose="020B0403050203000203" pitchFamily="34" charset="0"/>
              </a:rPr>
              <a:t>Financial Market institutions do not have a banking license for deposit taking and lending activities. They assist issuers of financial products (e.g</a:t>
            </a:r>
            <a:r>
              <a:rPr lang="en-IN" sz="1600" dirty="0">
                <a:solidFill>
                  <a:srgbClr val="262626"/>
                </a:solidFill>
                <a:latin typeface="IBM Plex Sans Light" panose="020B0403050203000203" pitchFamily="34" charset="0"/>
              </a:rPr>
              <a:t>.,</a:t>
            </a:r>
            <a:r>
              <a:rPr lang="en-IN" sz="1600" dirty="0">
                <a:solidFill>
                  <a:srgbClr val="262626"/>
                </a:solidFill>
                <a:effectLst/>
                <a:latin typeface="IBM Plex Sans Light" panose="020B0403050203000203" pitchFamily="34" charset="0"/>
              </a:rPr>
              <a:t> </a:t>
            </a:r>
            <a:r>
              <a:rPr lang="en-IN" sz="1600" dirty="0">
                <a:solidFill>
                  <a:srgbClr val="262626"/>
                </a:solidFill>
                <a:latin typeface="IBM Plex Sans Light" panose="020B0403050203000203" pitchFamily="34" charset="0"/>
              </a:rPr>
              <a:t>c</a:t>
            </a:r>
            <a:r>
              <a:rPr lang="en-IN" sz="1600" dirty="0">
                <a:solidFill>
                  <a:srgbClr val="262626"/>
                </a:solidFill>
                <a:effectLst/>
                <a:latin typeface="IBM Plex Sans Light" panose="020B0403050203000203" pitchFamily="34" charset="0"/>
              </a:rPr>
              <a:t>orporates, governments, other banks) to receive capital from to </a:t>
            </a:r>
            <a:r>
              <a:rPr lang="en-IN" sz="1600" dirty="0">
                <a:solidFill>
                  <a:srgbClr val="262626"/>
                </a:solidFill>
                <a:latin typeface="IBM Plex Sans Light" panose="020B0403050203000203" pitchFamily="34" charset="0"/>
              </a:rPr>
              <a:t>i</a:t>
            </a:r>
            <a:r>
              <a:rPr lang="en-IN" sz="1600" dirty="0">
                <a:solidFill>
                  <a:srgbClr val="262626"/>
                </a:solidFill>
                <a:effectLst/>
                <a:latin typeface="IBM Plex Sans Light" panose="020B0403050203000203" pitchFamily="34" charset="0"/>
              </a:rPr>
              <a:t>nvestors (e.g., families, pension funds, investment funds, hedge funds) and manage financial risks.</a:t>
            </a:r>
          </a:p>
          <a:p>
            <a:endParaRPr lang="en-IN" sz="1600" dirty="0">
              <a:latin typeface="IBM Plex Sans Light" panose="020B0403050203000203" pitchFamily="34" charset="0"/>
            </a:endParaRPr>
          </a:p>
          <a:p>
            <a:endParaRPr lang="en-IN" sz="1600" dirty="0">
              <a:effectLst/>
              <a:latin typeface="IBM Plex Sans Light" panose="020B0403050203000203" pitchFamily="34" charset="0"/>
            </a:endParaRPr>
          </a:p>
        </p:txBody>
      </p:sp>
      <p:sp>
        <p:nvSpPr>
          <p:cNvPr id="17" name="TextBox 16">
            <a:extLst>
              <a:ext uri="{FF2B5EF4-FFF2-40B4-BE49-F238E27FC236}">
                <a16:creationId xmlns:a16="http://schemas.microsoft.com/office/drawing/2014/main" id="{AE7C1FD4-C4FB-9B8C-9110-602F83F286B4}"/>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definition &amp; activities</a:t>
            </a:r>
            <a:endParaRPr lang="en-US" sz="3600" b="0" i="0" u="none" strike="noStrike" kern="1200" cap="none" spc="0" normalizeH="0" baseline="0" noProof="0" dirty="0">
              <a:ln>
                <a:noFill/>
              </a:ln>
              <a:solidFill>
                <a:srgbClr val="000000"/>
              </a:solidFill>
              <a:effectLst/>
              <a:uLnTx/>
              <a:uFillTx/>
              <a:latin typeface="IBM Plex Sans ExtLt"/>
            </a:endParaRPr>
          </a:p>
        </p:txBody>
      </p:sp>
      <p:sp>
        <p:nvSpPr>
          <p:cNvPr id="24" name="TextBox 23">
            <a:extLst>
              <a:ext uri="{FF2B5EF4-FFF2-40B4-BE49-F238E27FC236}">
                <a16:creationId xmlns:a16="http://schemas.microsoft.com/office/drawing/2014/main" id="{282B833D-0DBD-17B1-F2F7-0ECE5FC5208C}"/>
              </a:ext>
            </a:extLst>
          </p:cNvPr>
          <p:cNvSpPr txBox="1"/>
          <p:nvPr/>
        </p:nvSpPr>
        <p:spPr>
          <a:xfrm>
            <a:off x="4147707" y="5057213"/>
            <a:ext cx="2194560" cy="1384995"/>
          </a:xfrm>
          <a:prstGeom prst="rect">
            <a:avLst/>
          </a:prstGeom>
          <a:noFill/>
        </p:spPr>
        <p:txBody>
          <a:bodyPr wrap="square" lIns="0">
            <a:spAutoFit/>
          </a:bodyPr>
          <a:lstStyle/>
          <a:p>
            <a:r>
              <a:rPr lang="en-IN" sz="1400" b="1" dirty="0">
                <a:solidFill>
                  <a:srgbClr val="262626"/>
                </a:solidFill>
                <a:effectLst/>
                <a:latin typeface="IBM Plex Sans Light" panose="020B0403050203000203" pitchFamily="34" charset="0"/>
              </a:rPr>
              <a:t>Interest rate margins</a:t>
            </a:r>
            <a:br>
              <a:rPr lang="en-IN" sz="1400" dirty="0">
                <a:solidFill>
                  <a:srgbClr val="262626"/>
                </a:solidFill>
                <a:latin typeface="IBM Plex Sans Light" panose="020B0403050203000203" pitchFamily="34" charset="0"/>
              </a:rPr>
            </a:br>
            <a:r>
              <a:rPr lang="en-IN" sz="1400" dirty="0">
                <a:solidFill>
                  <a:srgbClr val="262626"/>
                </a:solidFill>
                <a:latin typeface="IBM Plex Sans Light" panose="020B0403050203000203" pitchFamily="34" charset="0"/>
              </a:rPr>
              <a:t>t</a:t>
            </a:r>
            <a:r>
              <a:rPr lang="en-IN" sz="1400" dirty="0">
                <a:solidFill>
                  <a:srgbClr val="262626"/>
                </a:solidFill>
                <a:effectLst/>
                <a:latin typeface="IBM Plex Sans Light" panose="020B0403050203000203" pitchFamily="34" charset="0"/>
              </a:rPr>
              <a:t>he difference earned between the interest rate at which banks lend and the rate they pay on deposits. </a:t>
            </a:r>
          </a:p>
        </p:txBody>
      </p:sp>
      <p:sp>
        <p:nvSpPr>
          <p:cNvPr id="25" name="TextBox 24">
            <a:extLst>
              <a:ext uri="{FF2B5EF4-FFF2-40B4-BE49-F238E27FC236}">
                <a16:creationId xmlns:a16="http://schemas.microsoft.com/office/drawing/2014/main" id="{5381338C-6130-4186-9BF2-536B22183279}"/>
              </a:ext>
            </a:extLst>
          </p:cNvPr>
          <p:cNvSpPr txBox="1"/>
          <p:nvPr/>
        </p:nvSpPr>
        <p:spPr>
          <a:xfrm>
            <a:off x="9362976" y="5057213"/>
            <a:ext cx="2194560" cy="2246769"/>
          </a:xfrm>
          <a:prstGeom prst="rect">
            <a:avLst/>
          </a:prstGeom>
          <a:noFill/>
        </p:spPr>
        <p:txBody>
          <a:bodyPr wrap="square" lIns="0">
            <a:spAutoFit/>
          </a:bodyPr>
          <a:lstStyle/>
          <a:p>
            <a:r>
              <a:rPr lang="en-IN" sz="1400" b="1" dirty="0">
                <a:solidFill>
                  <a:srgbClr val="262626"/>
                </a:solidFill>
                <a:effectLst/>
                <a:latin typeface="IBM Plex Sans Light" panose="020B0403050203000203" pitchFamily="34" charset="0"/>
              </a:rPr>
              <a:t>Fees</a:t>
            </a:r>
            <a:br>
              <a:rPr lang="en-IN" sz="1400" dirty="0">
                <a:solidFill>
                  <a:srgbClr val="262626"/>
                </a:solidFill>
                <a:latin typeface="IBM Plex Sans Light" panose="020B0403050203000203" pitchFamily="34" charset="0"/>
              </a:rPr>
            </a:br>
            <a:r>
              <a:rPr lang="en-IN" sz="1400" dirty="0">
                <a:solidFill>
                  <a:srgbClr val="262626"/>
                </a:solidFill>
                <a:latin typeface="IBM Plex Sans Light" panose="020B0403050203000203" pitchFamily="34" charset="0"/>
              </a:rPr>
              <a:t>c</a:t>
            </a:r>
            <a:r>
              <a:rPr lang="en-IN" sz="1400" dirty="0">
                <a:solidFill>
                  <a:srgbClr val="262626"/>
                </a:solidFill>
                <a:effectLst/>
                <a:latin typeface="IBM Plex Sans Light" panose="020B0403050203000203" pitchFamily="34" charset="0"/>
              </a:rPr>
              <a:t>harges paid by customers for specific financial services. For example, institutional and corporate clients pay fees for </a:t>
            </a:r>
            <a:r>
              <a:rPr lang="en-IN" sz="1400" dirty="0">
                <a:solidFill>
                  <a:srgbClr val="262626"/>
                </a:solidFill>
                <a:latin typeface="IBM Plex Sans Light" panose="020B0403050203000203" pitchFamily="34" charset="0"/>
              </a:rPr>
              <a:t>issuing investment products,</a:t>
            </a:r>
            <a:r>
              <a:rPr lang="en-IN" sz="1400" dirty="0">
                <a:solidFill>
                  <a:srgbClr val="262626"/>
                </a:solidFill>
                <a:effectLst/>
                <a:latin typeface="IBM Plex Sans Light" panose="020B0403050203000203" pitchFamily="34" charset="0"/>
              </a:rPr>
              <a:t> buying invest</a:t>
            </a:r>
            <a:r>
              <a:rPr lang="en-IN" sz="1400" dirty="0">
                <a:solidFill>
                  <a:srgbClr val="262626"/>
                </a:solidFill>
                <a:latin typeface="IBM Plex Sans Light" panose="020B0403050203000203" pitchFamily="34" charset="0"/>
              </a:rPr>
              <a:t>ment products, receiving M&amp;A advice.</a:t>
            </a:r>
            <a:endParaRPr lang="en-IN" sz="1400" dirty="0">
              <a:solidFill>
                <a:srgbClr val="262626"/>
              </a:solidFill>
              <a:effectLst/>
              <a:latin typeface="IBM Plex Sans Light" panose="020B0403050203000203" pitchFamily="34" charset="0"/>
            </a:endParaRPr>
          </a:p>
        </p:txBody>
      </p:sp>
      <p:sp>
        <p:nvSpPr>
          <p:cNvPr id="2" name="TextBox 1">
            <a:extLst>
              <a:ext uri="{FF2B5EF4-FFF2-40B4-BE49-F238E27FC236}">
                <a16:creationId xmlns:a16="http://schemas.microsoft.com/office/drawing/2014/main" id="{384147AB-A956-2393-A1A4-2FAF16D28621}"/>
              </a:ext>
            </a:extLst>
          </p:cNvPr>
          <p:cNvSpPr txBox="1"/>
          <p:nvPr/>
        </p:nvSpPr>
        <p:spPr>
          <a:xfrm>
            <a:off x="457200" y="3517827"/>
            <a:ext cx="2971800" cy="1031051"/>
          </a:xfrm>
          <a:prstGeom prst="rect">
            <a:avLst/>
          </a:prstGeom>
          <a:noFill/>
        </p:spPr>
        <p:txBody>
          <a:bodyPr wrap="square" lIns="0" tIns="0" rIns="0">
            <a:spAutoFit/>
          </a:bodyPr>
          <a:lstStyle/>
          <a:p>
            <a:r>
              <a:rPr lang="en-IN" sz="1600" dirty="0">
                <a:solidFill>
                  <a:srgbClr val="262626"/>
                </a:solidFill>
                <a:effectLst/>
                <a:latin typeface="IBM Plex Sans Light" panose="020B0403050203000203" pitchFamily="34" charset="0"/>
              </a:rPr>
              <a:t>Banking and Financial Markets are often overlapping concepts. The distinction here presented is adopted by IBM. </a:t>
            </a:r>
          </a:p>
        </p:txBody>
      </p:sp>
      <p:sp>
        <p:nvSpPr>
          <p:cNvPr id="3" name="TextBox 2">
            <a:extLst>
              <a:ext uri="{FF2B5EF4-FFF2-40B4-BE49-F238E27FC236}">
                <a16:creationId xmlns:a16="http://schemas.microsoft.com/office/drawing/2014/main" id="{5D5C8AAA-EA29-7043-0C5B-13491DAAD08B}"/>
              </a:ext>
            </a:extLst>
          </p:cNvPr>
          <p:cNvSpPr txBox="1"/>
          <p:nvPr/>
        </p:nvSpPr>
        <p:spPr>
          <a:xfrm>
            <a:off x="6566668" y="5057213"/>
            <a:ext cx="2194560" cy="2031325"/>
          </a:xfrm>
          <a:prstGeom prst="rect">
            <a:avLst/>
          </a:prstGeom>
          <a:noFill/>
        </p:spPr>
        <p:txBody>
          <a:bodyPr wrap="square" lIns="0">
            <a:spAutoFit/>
          </a:bodyPr>
          <a:lstStyle/>
          <a:p>
            <a:r>
              <a:rPr lang="en-IN" sz="1400" b="1" dirty="0">
                <a:solidFill>
                  <a:srgbClr val="262626"/>
                </a:solidFill>
                <a:effectLst/>
                <a:latin typeface="IBM Plex Sans Light" panose="020B0403050203000203" pitchFamily="34" charset="0"/>
              </a:rPr>
              <a:t>Fees</a:t>
            </a:r>
            <a:br>
              <a:rPr lang="en-IN" sz="1400" dirty="0">
                <a:solidFill>
                  <a:srgbClr val="262626"/>
                </a:solidFill>
                <a:latin typeface="IBM Plex Sans Light" panose="020B0403050203000203" pitchFamily="34" charset="0"/>
              </a:rPr>
            </a:br>
            <a:r>
              <a:rPr lang="en-IN" sz="1400" dirty="0">
                <a:solidFill>
                  <a:srgbClr val="262626"/>
                </a:solidFill>
                <a:latin typeface="IBM Plex Sans Light" panose="020B0403050203000203" pitchFamily="34" charset="0"/>
              </a:rPr>
              <a:t>c</a:t>
            </a:r>
            <a:r>
              <a:rPr lang="en-IN" sz="1400" dirty="0">
                <a:solidFill>
                  <a:srgbClr val="262626"/>
                </a:solidFill>
                <a:effectLst/>
                <a:latin typeface="IBM Plex Sans Light" panose="020B0403050203000203" pitchFamily="34" charset="0"/>
              </a:rPr>
              <a:t>harges paid by customers for specific financial services</a:t>
            </a:r>
            <a:r>
              <a:rPr lang="en-IN" sz="1400" dirty="0">
                <a:solidFill>
                  <a:srgbClr val="262626"/>
                </a:solidFill>
                <a:latin typeface="IBM Plex Sans Light" panose="020B0403050203000203" pitchFamily="34" charset="0"/>
              </a:rPr>
              <a:t>. </a:t>
            </a:r>
            <a:r>
              <a:rPr lang="en-IN" sz="1400" dirty="0">
                <a:solidFill>
                  <a:srgbClr val="262626"/>
                </a:solidFill>
                <a:effectLst/>
                <a:latin typeface="IBM Plex Sans Light" panose="020B0403050203000203" pitchFamily="34" charset="0"/>
              </a:rPr>
              <a:t>For example, clients pay fees for card transactions and direct money transfers, as well as buying invest</a:t>
            </a:r>
            <a:r>
              <a:rPr lang="en-IN" sz="1400" dirty="0">
                <a:solidFill>
                  <a:srgbClr val="262626"/>
                </a:solidFill>
                <a:latin typeface="IBM Plex Sans Light" panose="020B0403050203000203" pitchFamily="34" charset="0"/>
              </a:rPr>
              <a:t>ment products.</a:t>
            </a:r>
            <a:endParaRPr lang="en-IN" sz="1400" dirty="0">
              <a:solidFill>
                <a:srgbClr val="262626"/>
              </a:solidFill>
              <a:effectLst/>
              <a:latin typeface="IBM Plex Sans Light" panose="020B0403050203000203" pitchFamily="34" charset="0"/>
            </a:endParaRPr>
          </a:p>
        </p:txBody>
      </p:sp>
      <p:grpSp>
        <p:nvGrpSpPr>
          <p:cNvPr id="5" name="Group 4">
            <a:extLst>
              <a:ext uri="{FF2B5EF4-FFF2-40B4-BE49-F238E27FC236}">
                <a16:creationId xmlns:a16="http://schemas.microsoft.com/office/drawing/2014/main" id="{C8A9F57E-5ED9-FADA-7DE9-96851DF2661F}"/>
              </a:ext>
            </a:extLst>
          </p:cNvPr>
          <p:cNvGrpSpPr/>
          <p:nvPr/>
        </p:nvGrpSpPr>
        <p:grpSpPr>
          <a:xfrm>
            <a:off x="457200" y="3098457"/>
            <a:ext cx="2129323" cy="164841"/>
            <a:chOff x="457200" y="2362200"/>
            <a:chExt cx="2129323" cy="164841"/>
          </a:xfrm>
        </p:grpSpPr>
        <p:cxnSp>
          <p:nvCxnSpPr>
            <p:cNvPr id="7" name="Straight Connector 6">
              <a:extLst>
                <a:ext uri="{FF2B5EF4-FFF2-40B4-BE49-F238E27FC236}">
                  <a16:creationId xmlns:a16="http://schemas.microsoft.com/office/drawing/2014/main" id="{42E51EF0-D218-31DD-86CE-1021D150EB55}"/>
                </a:ext>
              </a:extLst>
            </p:cNvPr>
            <p:cNvCxnSpPr>
              <a:cxnSpLocks/>
              <a:endCxn id="15"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5447D9A-B1CB-024B-9B21-29B3EC37280F}"/>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3" name="Oval 12">
              <a:extLst>
                <a:ext uri="{FF2B5EF4-FFF2-40B4-BE49-F238E27FC236}">
                  <a16:creationId xmlns:a16="http://schemas.microsoft.com/office/drawing/2014/main" id="{D9AF390D-B853-2A23-0D13-ADF9CF95BD7E}"/>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0D5DA2A3-0EDF-F93E-C839-535EB664074C}"/>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5" name="Oval 14">
              <a:extLst>
                <a:ext uri="{FF2B5EF4-FFF2-40B4-BE49-F238E27FC236}">
                  <a16:creationId xmlns:a16="http://schemas.microsoft.com/office/drawing/2014/main" id="{489B3F19-1E2A-C45D-E821-D3BEF5B3C273}"/>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21" name="Group 20">
            <a:extLst>
              <a:ext uri="{FF2B5EF4-FFF2-40B4-BE49-F238E27FC236}">
                <a16:creationId xmlns:a16="http://schemas.microsoft.com/office/drawing/2014/main" id="{150FBC5F-C411-5968-5AD4-B02FC0D5EF96}"/>
              </a:ext>
            </a:extLst>
          </p:cNvPr>
          <p:cNvGrpSpPr/>
          <p:nvPr/>
        </p:nvGrpSpPr>
        <p:grpSpPr>
          <a:xfrm>
            <a:off x="12931553" y="319424"/>
            <a:ext cx="1173393" cy="135875"/>
            <a:chOff x="12931553" y="319424"/>
            <a:chExt cx="1173393" cy="135875"/>
          </a:xfrm>
        </p:grpSpPr>
        <p:sp>
          <p:nvSpPr>
            <p:cNvPr id="22" name="TextBox 21">
              <a:extLst>
                <a:ext uri="{FF2B5EF4-FFF2-40B4-BE49-F238E27FC236}">
                  <a16:creationId xmlns:a16="http://schemas.microsoft.com/office/drawing/2014/main" id="{6DE3A960-45F8-6604-1852-6E47DA318D01}"/>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3" name="Picture 22">
              <a:extLst>
                <a:ext uri="{FF2B5EF4-FFF2-40B4-BE49-F238E27FC236}">
                  <a16:creationId xmlns:a16="http://schemas.microsoft.com/office/drawing/2014/main" id="{03CBFE96-14B0-360C-0298-C6548868ED58}"/>
                </a:ext>
              </a:extLst>
            </p:cNvPr>
            <p:cNvPicPr>
              <a:picLocks noChangeAspect="1"/>
            </p:cNvPicPr>
            <p:nvPr/>
          </p:nvPicPr>
          <p:blipFill>
            <a:blip r:embed="rId4"/>
            <a:stretch>
              <a:fillRect/>
            </a:stretch>
          </p:blipFill>
          <p:spPr>
            <a:xfrm>
              <a:off x="12931553" y="362132"/>
              <a:ext cx="105024" cy="93167"/>
            </a:xfrm>
            <a:prstGeom prst="rect">
              <a:avLst/>
            </a:prstGeom>
            <a:noFill/>
          </p:spPr>
        </p:pic>
      </p:grpSp>
      <p:sp>
        <p:nvSpPr>
          <p:cNvPr id="6" name="TextBox 5">
            <a:extLst>
              <a:ext uri="{FF2B5EF4-FFF2-40B4-BE49-F238E27FC236}">
                <a16:creationId xmlns:a16="http://schemas.microsoft.com/office/drawing/2014/main" id="{A3A9B28C-18B9-802B-6F2C-290ADCD585B2}"/>
              </a:ext>
            </a:extLst>
          </p:cNvPr>
          <p:cNvSpPr txBox="1"/>
          <p:nvPr/>
        </p:nvSpPr>
        <p:spPr>
          <a:xfrm>
            <a:off x="4147706" y="4437320"/>
            <a:ext cx="4663785" cy="307777"/>
          </a:xfrm>
          <a:prstGeom prst="rect">
            <a:avLst/>
          </a:prstGeom>
          <a:noFill/>
        </p:spPr>
        <p:txBody>
          <a:bodyPr wrap="square" lIns="0">
            <a:spAutoFit/>
          </a:bodyPr>
          <a:lstStyle/>
          <a:p>
            <a:r>
              <a:rPr lang="en-IN" sz="1400" b="1" dirty="0">
                <a:solidFill>
                  <a:srgbClr val="262626"/>
                </a:solidFill>
                <a:effectLst/>
                <a:latin typeface="IBM Plex Sans Light" panose="020B0403050203000203" pitchFamily="34" charset="0"/>
              </a:rPr>
              <a:t>Primary Revenue Streams</a:t>
            </a:r>
          </a:p>
        </p:txBody>
      </p:sp>
      <p:cxnSp>
        <p:nvCxnSpPr>
          <p:cNvPr id="12" name="Straight Connector 11">
            <a:extLst>
              <a:ext uri="{FF2B5EF4-FFF2-40B4-BE49-F238E27FC236}">
                <a16:creationId xmlns:a16="http://schemas.microsoft.com/office/drawing/2014/main" id="{2F32F940-7E53-5FB3-2F53-3DB2095036B2}"/>
              </a:ext>
            </a:extLst>
          </p:cNvPr>
          <p:cNvCxnSpPr>
            <a:cxnSpLocks/>
          </p:cNvCxnSpPr>
          <p:nvPr/>
        </p:nvCxnSpPr>
        <p:spPr bwMode="auto">
          <a:xfrm>
            <a:off x="4157330" y="4890977"/>
            <a:ext cx="4603898"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4A1E92E-A2BA-D29E-B659-F6E69AFD2944}"/>
              </a:ext>
            </a:extLst>
          </p:cNvPr>
          <p:cNvSpPr txBox="1"/>
          <p:nvPr/>
        </p:nvSpPr>
        <p:spPr>
          <a:xfrm>
            <a:off x="9362976" y="4437320"/>
            <a:ext cx="4663785" cy="307777"/>
          </a:xfrm>
          <a:prstGeom prst="rect">
            <a:avLst/>
          </a:prstGeom>
          <a:noFill/>
        </p:spPr>
        <p:txBody>
          <a:bodyPr wrap="square" lIns="0">
            <a:spAutoFit/>
          </a:bodyPr>
          <a:lstStyle/>
          <a:p>
            <a:r>
              <a:rPr lang="en-IN" sz="1400" b="1" dirty="0">
                <a:solidFill>
                  <a:srgbClr val="262626"/>
                </a:solidFill>
                <a:effectLst/>
                <a:latin typeface="IBM Plex Sans Light" panose="020B0403050203000203" pitchFamily="34" charset="0"/>
              </a:rPr>
              <a:t>Primary Revenue Streams</a:t>
            </a:r>
          </a:p>
        </p:txBody>
      </p:sp>
      <p:cxnSp>
        <p:nvCxnSpPr>
          <p:cNvPr id="19" name="Straight Connector 18">
            <a:extLst>
              <a:ext uri="{FF2B5EF4-FFF2-40B4-BE49-F238E27FC236}">
                <a16:creationId xmlns:a16="http://schemas.microsoft.com/office/drawing/2014/main" id="{C5697E41-B212-5835-6FD8-44C5453C9044}"/>
              </a:ext>
            </a:extLst>
          </p:cNvPr>
          <p:cNvCxnSpPr>
            <a:cxnSpLocks/>
          </p:cNvCxnSpPr>
          <p:nvPr/>
        </p:nvCxnSpPr>
        <p:spPr bwMode="auto">
          <a:xfrm>
            <a:off x="9362976" y="4890977"/>
            <a:ext cx="4603898"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531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6EB9E8-7CE7-BEDC-17B9-8AD1AE453BEF}"/>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definition &amp; activities</a:t>
            </a:r>
            <a:endParaRPr lang="en-US" sz="3600" b="0" i="0" u="none" strike="noStrike" kern="1200" cap="none" spc="0" normalizeH="0" baseline="0" noProof="0" dirty="0">
              <a:ln>
                <a:noFill/>
              </a:ln>
              <a:solidFill>
                <a:srgbClr val="000000"/>
              </a:solidFill>
              <a:effectLst/>
              <a:uLnTx/>
              <a:uFillTx/>
              <a:latin typeface="IBM Plex Sans ExtLt"/>
            </a:endParaRPr>
          </a:p>
        </p:txBody>
      </p:sp>
      <p:grpSp>
        <p:nvGrpSpPr>
          <p:cNvPr id="3" name="Group 2">
            <a:extLst>
              <a:ext uri="{FF2B5EF4-FFF2-40B4-BE49-F238E27FC236}">
                <a16:creationId xmlns:a16="http://schemas.microsoft.com/office/drawing/2014/main" id="{C9B8BED1-E2AC-0EA9-B416-81FF0F7D0C94}"/>
              </a:ext>
            </a:extLst>
          </p:cNvPr>
          <p:cNvGrpSpPr/>
          <p:nvPr/>
        </p:nvGrpSpPr>
        <p:grpSpPr>
          <a:xfrm>
            <a:off x="457200" y="3098457"/>
            <a:ext cx="2129323" cy="164841"/>
            <a:chOff x="457200" y="2362200"/>
            <a:chExt cx="2129323" cy="164841"/>
          </a:xfrm>
        </p:grpSpPr>
        <p:cxnSp>
          <p:nvCxnSpPr>
            <p:cNvPr id="5" name="Straight Connector 4">
              <a:extLst>
                <a:ext uri="{FF2B5EF4-FFF2-40B4-BE49-F238E27FC236}">
                  <a16:creationId xmlns:a16="http://schemas.microsoft.com/office/drawing/2014/main" id="{EEFD8960-7959-E8F4-0D46-563BAD6EABB8}"/>
                </a:ext>
              </a:extLst>
            </p:cNvPr>
            <p:cNvCxnSpPr>
              <a:cxnSpLocks/>
              <a:endCxn id="9"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A5705CED-C822-81A1-DD96-D85B03643B3C}"/>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5287A44D-C1A4-DFDE-078D-05943A5B0E2D}"/>
                </a:ext>
              </a:extLst>
            </p:cNvPr>
            <p:cNvSpPr/>
            <p:nvPr/>
          </p:nvSpPr>
          <p:spPr bwMode="auto">
            <a:xfrm>
              <a:off x="1114425"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13E74320-7705-230E-B306-229EBD58A09C}"/>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ACEA65D9-E14A-0EC3-1952-0E1CF22F845C}"/>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aphicFrame>
        <p:nvGraphicFramePr>
          <p:cNvPr id="11" name="Table 10">
            <a:extLst>
              <a:ext uri="{FF2B5EF4-FFF2-40B4-BE49-F238E27FC236}">
                <a16:creationId xmlns:a16="http://schemas.microsoft.com/office/drawing/2014/main" id="{00ACAE81-2155-CF3E-FF2D-B98FDA3620FC}"/>
              </a:ext>
            </a:extLst>
          </p:cNvPr>
          <p:cNvGraphicFramePr>
            <a:graphicFrameLocks noGrp="1"/>
          </p:cNvGraphicFramePr>
          <p:nvPr>
            <p:extLst>
              <p:ext uri="{D42A27DB-BD31-4B8C-83A1-F6EECF244321}">
                <p14:modId xmlns:p14="http://schemas.microsoft.com/office/powerpoint/2010/main" val="3313038760"/>
              </p:ext>
            </p:extLst>
          </p:nvPr>
        </p:nvGraphicFramePr>
        <p:xfrm>
          <a:off x="4101711" y="1324360"/>
          <a:ext cx="9753600" cy="6212513"/>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36030798"/>
                    </a:ext>
                  </a:extLst>
                </a:gridCol>
                <a:gridCol w="2438400">
                  <a:extLst>
                    <a:ext uri="{9D8B030D-6E8A-4147-A177-3AD203B41FA5}">
                      <a16:colId xmlns:a16="http://schemas.microsoft.com/office/drawing/2014/main" val="612573989"/>
                    </a:ext>
                  </a:extLst>
                </a:gridCol>
                <a:gridCol w="2438400">
                  <a:extLst>
                    <a:ext uri="{9D8B030D-6E8A-4147-A177-3AD203B41FA5}">
                      <a16:colId xmlns:a16="http://schemas.microsoft.com/office/drawing/2014/main" val="2280478591"/>
                    </a:ext>
                  </a:extLst>
                </a:gridCol>
                <a:gridCol w="2438400">
                  <a:extLst>
                    <a:ext uri="{9D8B030D-6E8A-4147-A177-3AD203B41FA5}">
                      <a16:colId xmlns:a16="http://schemas.microsoft.com/office/drawing/2014/main" val="2069059301"/>
                    </a:ext>
                  </a:extLst>
                </a:gridCol>
              </a:tblGrid>
              <a:tr h="584015">
                <a:tc>
                  <a:txBody>
                    <a:bodyPr/>
                    <a:lstStyle/>
                    <a:p>
                      <a:r>
                        <a:rPr lang="en-US" sz="1600" dirty="0">
                          <a:solidFill>
                            <a:schemeClr val="bg1"/>
                          </a:solidFill>
                          <a:latin typeface="+mn-lt"/>
                        </a:rPr>
                        <a:t>Player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Primary Purpose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Examples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Activities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extLst>
                  <a:ext uri="{0D108BD9-81ED-4DB2-BD59-A6C34878D82A}">
                    <a16:rowId xmlns:a16="http://schemas.microsoft.com/office/drawing/2014/main" val="960318509"/>
                  </a:ext>
                </a:extLst>
              </a:tr>
              <a:tr h="1655854">
                <a:tc>
                  <a:txBody>
                    <a:bodyPr/>
                    <a:lstStyle/>
                    <a:p>
                      <a:r>
                        <a:rPr lang="en-US" sz="1200" b="1" dirty="0">
                          <a:solidFill>
                            <a:schemeClr val="tx1"/>
                          </a:solidFill>
                          <a:latin typeface="+mn-lt"/>
                        </a:rPr>
                        <a:t>Retail Banks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dirty="0">
                          <a:solidFill>
                            <a:schemeClr val="tx1"/>
                          </a:solidFill>
                          <a:latin typeface="+mn-lt"/>
                        </a:rPr>
                        <a:t>They provide financial services to individuals and small businesses. </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Retail banking at JPMorgan Chase, BBVA, DBS, Mizuho, Ally Bank, Navy Federal Credit Union, Chime</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Deposits and Savings</a:t>
                      </a:r>
                    </a:p>
                    <a:p>
                      <a:pPr marL="285750" indent="-285750">
                        <a:buFont typeface="System Font Regular"/>
                        <a:buChar char="–"/>
                      </a:pPr>
                      <a:r>
                        <a:rPr lang="en-US" sz="1200" dirty="0">
                          <a:solidFill>
                            <a:schemeClr val="tx1"/>
                          </a:solidFill>
                          <a:latin typeface="+mn-lt"/>
                        </a:rPr>
                        <a:t>Loans and Credit Services</a:t>
                      </a:r>
                    </a:p>
                    <a:p>
                      <a:pPr marL="285750" indent="-285750">
                        <a:buFont typeface="System Font Regular"/>
                        <a:buChar char="–"/>
                      </a:pPr>
                      <a:r>
                        <a:rPr lang="en-US" sz="1200" dirty="0">
                          <a:solidFill>
                            <a:schemeClr val="tx1"/>
                          </a:solidFill>
                          <a:latin typeface="+mn-lt"/>
                        </a:rPr>
                        <a:t>Investment products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8330088"/>
                  </a:ext>
                </a:extLst>
              </a:tr>
              <a:tr h="2292599">
                <a:tc>
                  <a:txBody>
                    <a:bodyPr/>
                    <a:lstStyle/>
                    <a:p>
                      <a:r>
                        <a:rPr lang="en-US" sz="1200" b="1" dirty="0">
                          <a:solidFill>
                            <a:schemeClr val="tx1"/>
                          </a:solidFill>
                          <a:latin typeface="+mn-lt"/>
                        </a:rPr>
                        <a:t>Wholesale Banks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They provide financial services to governments, large corporations, and other financial  institutions.</a:t>
                      </a:r>
                    </a:p>
                    <a:p>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Corporate banking at Citi, HSBC, BBVA, </a:t>
                      </a:r>
                      <a:r>
                        <a:rPr lang="en-US" sz="1200" b="0" i="0" dirty="0" err="1">
                          <a:solidFill>
                            <a:schemeClr val="tx1"/>
                          </a:solidFill>
                          <a:effectLst/>
                          <a:latin typeface="+mn-lt"/>
                        </a:rPr>
                        <a:t>Unicredit</a:t>
                      </a:r>
                      <a:r>
                        <a:rPr lang="en-US" sz="1200" b="0" i="0" dirty="0">
                          <a:solidFill>
                            <a:schemeClr val="tx1"/>
                          </a:solidFill>
                          <a:effectLst/>
                          <a:latin typeface="+mn-lt"/>
                        </a:rPr>
                        <a:t>, DBS.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Corporate Financing</a:t>
                      </a:r>
                    </a:p>
                    <a:p>
                      <a:pPr marL="285750" indent="-285750">
                        <a:buFont typeface="System Font Regular"/>
                        <a:buChar char="–"/>
                      </a:pPr>
                      <a:r>
                        <a:rPr lang="en-US" sz="1200" dirty="0">
                          <a:solidFill>
                            <a:schemeClr val="tx1"/>
                          </a:solidFill>
                          <a:latin typeface="+mn-lt"/>
                        </a:rPr>
                        <a:t>Treasury Services </a:t>
                      </a:r>
                    </a:p>
                    <a:p>
                      <a:pPr marL="285750" indent="-285750">
                        <a:buFont typeface="System Font Regular"/>
                        <a:buChar char="–"/>
                      </a:pPr>
                      <a:r>
                        <a:rPr lang="en-US" sz="1200" dirty="0">
                          <a:solidFill>
                            <a:schemeClr val="tx1"/>
                          </a:solidFill>
                          <a:latin typeface="+mn-lt"/>
                        </a:rPr>
                        <a:t>M&amp;A Advice</a:t>
                      </a:r>
                    </a:p>
                    <a:p>
                      <a:pPr marL="285750" indent="-285750">
                        <a:buFont typeface="System Font Regular"/>
                        <a:buChar char="–"/>
                      </a:pPr>
                      <a:r>
                        <a:rPr lang="en-US" sz="1200" dirty="0">
                          <a:solidFill>
                            <a:schemeClr val="tx1"/>
                          </a:solidFill>
                          <a:latin typeface="+mn-lt"/>
                        </a:rPr>
                        <a:t>Trade Finance</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9657556"/>
                  </a:ext>
                </a:extLst>
              </a:tr>
              <a:tr h="1680045">
                <a:tc>
                  <a:txBody>
                    <a:bodyPr/>
                    <a:lstStyle/>
                    <a:p>
                      <a:r>
                        <a:rPr lang="en-US" sz="1200" b="1" dirty="0">
                          <a:solidFill>
                            <a:schemeClr val="tx1"/>
                          </a:solidFill>
                          <a:latin typeface="+mn-lt"/>
                        </a:rPr>
                        <a:t>Payment Providers</a:t>
                      </a:r>
                    </a:p>
                    <a:p>
                      <a:endParaRPr lang="en-US" sz="1200" b="1"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They facilitate transactions and money transfers between individuals and businesses.</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Amex, Mastercard, PayPal, </a:t>
                      </a:r>
                      <a:r>
                        <a:rPr lang="en-US" sz="1200" b="0" i="0" dirty="0" err="1">
                          <a:solidFill>
                            <a:schemeClr val="tx1"/>
                          </a:solidFill>
                          <a:effectLst/>
                          <a:latin typeface="+mn-lt"/>
                        </a:rPr>
                        <a:t>Nexi</a:t>
                      </a:r>
                      <a:r>
                        <a:rPr lang="en-US" sz="1200" b="0" i="0" dirty="0">
                          <a:solidFill>
                            <a:schemeClr val="tx1"/>
                          </a:solidFill>
                          <a:effectLst/>
                          <a:latin typeface="+mn-lt"/>
                        </a:rPr>
                        <a:t>, Paytm, Square, Stripe.</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Payment Processing</a:t>
                      </a:r>
                    </a:p>
                    <a:p>
                      <a:pPr marL="285750" indent="-285750">
                        <a:buFont typeface="System Font Regular"/>
                        <a:buChar char="–"/>
                      </a:pPr>
                      <a:r>
                        <a:rPr lang="en-US" sz="1200" dirty="0">
                          <a:solidFill>
                            <a:schemeClr val="tx1"/>
                          </a:solidFill>
                          <a:latin typeface="+mn-lt"/>
                        </a:rPr>
                        <a:t>Money Transfer</a:t>
                      </a:r>
                    </a:p>
                    <a:p>
                      <a:pPr marL="285750" indent="-285750">
                        <a:buFont typeface="System Font Regular"/>
                        <a:buChar char="–"/>
                      </a:pPr>
                      <a:r>
                        <a:rPr lang="en-US" sz="1200" dirty="0">
                          <a:solidFill>
                            <a:schemeClr val="tx1"/>
                          </a:solidFill>
                          <a:latin typeface="+mn-lt"/>
                        </a:rPr>
                        <a:t>POS Solutions </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8077015"/>
                  </a:ext>
                </a:extLst>
              </a:tr>
            </a:tbl>
          </a:graphicData>
        </a:graphic>
      </p:graphicFrame>
      <p:sp>
        <p:nvSpPr>
          <p:cNvPr id="12" name="TextBox 11">
            <a:extLst>
              <a:ext uri="{FF2B5EF4-FFF2-40B4-BE49-F238E27FC236}">
                <a16:creationId xmlns:a16="http://schemas.microsoft.com/office/drawing/2014/main" id="{B43D1D92-18C7-FF10-8513-A40EC44C494D}"/>
              </a:ext>
            </a:extLst>
          </p:cNvPr>
          <p:cNvSpPr txBox="1"/>
          <p:nvPr/>
        </p:nvSpPr>
        <p:spPr>
          <a:xfrm>
            <a:off x="16556182" y="7439891"/>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4" name="TextBox 3">
            <a:extLst>
              <a:ext uri="{FF2B5EF4-FFF2-40B4-BE49-F238E27FC236}">
                <a16:creationId xmlns:a16="http://schemas.microsoft.com/office/drawing/2014/main" id="{AF1EF954-B9D2-788D-349C-8FF488E57CE7}"/>
              </a:ext>
            </a:extLst>
          </p:cNvPr>
          <p:cNvSpPr txBox="1"/>
          <p:nvPr/>
        </p:nvSpPr>
        <p:spPr>
          <a:xfrm>
            <a:off x="9341224" y="412376"/>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grpSp>
        <p:nvGrpSpPr>
          <p:cNvPr id="10" name="Group 9">
            <a:extLst>
              <a:ext uri="{FF2B5EF4-FFF2-40B4-BE49-F238E27FC236}">
                <a16:creationId xmlns:a16="http://schemas.microsoft.com/office/drawing/2014/main" id="{EC8349EB-8E15-DA83-0D64-C74F6B5A6810}"/>
              </a:ext>
            </a:extLst>
          </p:cNvPr>
          <p:cNvGrpSpPr/>
          <p:nvPr/>
        </p:nvGrpSpPr>
        <p:grpSpPr>
          <a:xfrm>
            <a:off x="12931553" y="319424"/>
            <a:ext cx="1173393" cy="135875"/>
            <a:chOff x="12931553" y="319424"/>
            <a:chExt cx="1173393" cy="135875"/>
          </a:xfrm>
        </p:grpSpPr>
        <p:sp>
          <p:nvSpPr>
            <p:cNvPr id="16" name="TextBox 15">
              <a:extLst>
                <a:ext uri="{FF2B5EF4-FFF2-40B4-BE49-F238E27FC236}">
                  <a16:creationId xmlns:a16="http://schemas.microsoft.com/office/drawing/2014/main" id="{037C3BCC-E8BD-2FCE-9309-FD91A0B68293}"/>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7" name="Picture 16">
              <a:extLst>
                <a:ext uri="{FF2B5EF4-FFF2-40B4-BE49-F238E27FC236}">
                  <a16:creationId xmlns:a16="http://schemas.microsoft.com/office/drawing/2014/main" id="{0F320AB4-DD5F-E2FA-37C6-7B916C7E881F}"/>
                </a:ext>
              </a:extLst>
            </p:cNvPr>
            <p:cNvPicPr>
              <a:picLocks noChangeAspect="1"/>
            </p:cNvPicPr>
            <p:nvPr/>
          </p:nvPicPr>
          <p:blipFill>
            <a:blip r:embed="rId4"/>
            <a:stretch>
              <a:fillRect/>
            </a:stretch>
          </p:blipFill>
          <p:spPr>
            <a:xfrm>
              <a:off x="12931553" y="362132"/>
              <a:ext cx="105024" cy="93167"/>
            </a:xfrm>
            <a:prstGeom prst="rect">
              <a:avLst/>
            </a:prstGeom>
            <a:noFill/>
          </p:spPr>
        </p:pic>
      </p:grpSp>
      <p:sp>
        <p:nvSpPr>
          <p:cNvPr id="21" name="TextBox 20">
            <a:extLst>
              <a:ext uri="{FF2B5EF4-FFF2-40B4-BE49-F238E27FC236}">
                <a16:creationId xmlns:a16="http://schemas.microsoft.com/office/drawing/2014/main" id="{6190F9E4-3F27-ECC7-3ECC-3B87149188E1}"/>
              </a:ext>
            </a:extLst>
          </p:cNvPr>
          <p:cNvSpPr txBox="1"/>
          <p:nvPr/>
        </p:nvSpPr>
        <p:spPr>
          <a:xfrm>
            <a:off x="457200" y="3471530"/>
            <a:ext cx="2424223" cy="480131"/>
          </a:xfrm>
          <a:prstGeom prst="rect">
            <a:avLst/>
          </a:prstGeom>
          <a:noFill/>
        </p:spPr>
        <p:txBody>
          <a:bodyPr wrap="square" lIns="0" tIns="54864" rIns="109728" bIns="54864" rtlCol="0" anchor="t">
            <a:spAutoFit/>
          </a:bodyPr>
          <a:lstStyle/>
          <a:p>
            <a:pPr>
              <a:defRPr/>
            </a:pPr>
            <a:r>
              <a:rPr lang="en-US" sz="2400" dirty="0">
                <a:solidFill>
                  <a:srgbClr val="000000"/>
                </a:solidFill>
                <a:latin typeface="IBM Plex Sans ExtLt"/>
              </a:rPr>
              <a:t>Banking</a:t>
            </a:r>
          </a:p>
        </p:txBody>
      </p:sp>
    </p:spTree>
    <p:extLst>
      <p:ext uri="{BB962C8B-B14F-4D97-AF65-F5344CB8AC3E}">
        <p14:creationId xmlns:p14="http://schemas.microsoft.com/office/powerpoint/2010/main" val="96405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FBA772-4380-E583-DB37-743AAE07A5CE}"/>
              </a:ext>
            </a:extLst>
          </p:cNvPr>
          <p:cNvGraphicFramePr>
            <a:graphicFrameLocks noGrp="1"/>
          </p:cNvGraphicFramePr>
          <p:nvPr>
            <p:extLst>
              <p:ext uri="{D42A27DB-BD31-4B8C-83A1-F6EECF244321}">
                <p14:modId xmlns:p14="http://schemas.microsoft.com/office/powerpoint/2010/main" val="3770730679"/>
              </p:ext>
            </p:extLst>
          </p:nvPr>
        </p:nvGraphicFramePr>
        <p:xfrm>
          <a:off x="4101711" y="1324362"/>
          <a:ext cx="9753600" cy="6212511"/>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36030798"/>
                    </a:ext>
                  </a:extLst>
                </a:gridCol>
                <a:gridCol w="2438400">
                  <a:extLst>
                    <a:ext uri="{9D8B030D-6E8A-4147-A177-3AD203B41FA5}">
                      <a16:colId xmlns:a16="http://schemas.microsoft.com/office/drawing/2014/main" val="612573989"/>
                    </a:ext>
                  </a:extLst>
                </a:gridCol>
                <a:gridCol w="2438400">
                  <a:extLst>
                    <a:ext uri="{9D8B030D-6E8A-4147-A177-3AD203B41FA5}">
                      <a16:colId xmlns:a16="http://schemas.microsoft.com/office/drawing/2014/main" val="2280478591"/>
                    </a:ext>
                  </a:extLst>
                </a:gridCol>
                <a:gridCol w="2438400">
                  <a:extLst>
                    <a:ext uri="{9D8B030D-6E8A-4147-A177-3AD203B41FA5}">
                      <a16:colId xmlns:a16="http://schemas.microsoft.com/office/drawing/2014/main" val="2069059301"/>
                    </a:ext>
                  </a:extLst>
                </a:gridCol>
              </a:tblGrid>
              <a:tr h="587565">
                <a:tc>
                  <a:txBody>
                    <a:bodyPr/>
                    <a:lstStyle/>
                    <a:p>
                      <a:r>
                        <a:rPr lang="en-US" sz="1600" dirty="0">
                          <a:solidFill>
                            <a:schemeClr val="bg1"/>
                          </a:solidFill>
                          <a:latin typeface="+mn-lt"/>
                        </a:rPr>
                        <a:t>Player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Primary Purpose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Examples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Activities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extLst>
                  <a:ext uri="{0D108BD9-81ED-4DB2-BD59-A6C34878D82A}">
                    <a16:rowId xmlns:a16="http://schemas.microsoft.com/office/drawing/2014/main" val="960318509"/>
                  </a:ext>
                </a:extLst>
              </a:tr>
              <a:tr h="1081787">
                <a:tc>
                  <a:txBody>
                    <a:bodyPr/>
                    <a:lstStyle/>
                    <a:p>
                      <a:r>
                        <a:rPr lang="en-US" sz="1200" b="1" dirty="0">
                          <a:solidFill>
                            <a:schemeClr val="tx1"/>
                          </a:solidFill>
                          <a:latin typeface="+mn-lt"/>
                        </a:rPr>
                        <a:t>Investment Management</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dirty="0">
                          <a:solidFill>
                            <a:schemeClr val="tx1"/>
                          </a:solidFill>
                          <a:latin typeface="+mn-lt"/>
                        </a:rPr>
                        <a:t>They sell investment funds or manage investment portfolios on behalf of other firms.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BlackRock, Vanguard, </a:t>
                      </a:r>
                      <a:r>
                        <a:rPr lang="en-US" sz="1200" b="0" i="0" dirty="0" err="1">
                          <a:solidFill>
                            <a:schemeClr val="tx1"/>
                          </a:solidFill>
                          <a:effectLst/>
                          <a:latin typeface="+mn-lt"/>
                        </a:rPr>
                        <a:t>Amundi</a:t>
                      </a:r>
                      <a:r>
                        <a:rPr lang="en-US" sz="1200" b="0" i="0" dirty="0">
                          <a:solidFill>
                            <a:schemeClr val="tx1"/>
                          </a:solidFill>
                          <a:effectLst/>
                          <a:latin typeface="+mn-lt"/>
                        </a:rPr>
                        <a:t>,  Blackstone, Bridgewater Associates</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Portfolio Management </a:t>
                      </a:r>
                    </a:p>
                    <a:p>
                      <a:pPr marL="285750" indent="-285750">
                        <a:buFont typeface="System Font Regular"/>
                        <a:buChar char="–"/>
                      </a:pPr>
                      <a:r>
                        <a:rPr lang="en-US" sz="1200" dirty="0">
                          <a:solidFill>
                            <a:schemeClr val="tx1"/>
                          </a:solidFill>
                          <a:latin typeface="+mn-lt"/>
                        </a:rPr>
                        <a:t>Asset Allocation </a:t>
                      </a:r>
                    </a:p>
                    <a:p>
                      <a:pPr marL="285750" indent="-285750">
                        <a:buFont typeface="System Font Regular"/>
                        <a:buChar char="–"/>
                      </a:pPr>
                      <a:r>
                        <a:rPr lang="en-US" sz="1200" dirty="0">
                          <a:solidFill>
                            <a:schemeClr val="tx1"/>
                          </a:solidFill>
                          <a:latin typeface="+mn-lt"/>
                        </a:rPr>
                        <a:t>Risk Management</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8330088"/>
                  </a:ext>
                </a:extLst>
              </a:tr>
              <a:tr h="1803187">
                <a:tc>
                  <a:txBody>
                    <a:bodyPr/>
                    <a:lstStyle/>
                    <a:p>
                      <a:r>
                        <a:rPr lang="en-US" sz="1200" b="1" dirty="0">
                          <a:solidFill>
                            <a:schemeClr val="tx1"/>
                          </a:solidFill>
                          <a:latin typeface="+mn-lt"/>
                        </a:rPr>
                        <a:t>Wealth Management</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They provide financial advice and services to high-net-worth individuals and families. </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Morgan Stanley Wealth Management, UBS Wealth Management, Goldman Sachs Private Wealth Management, J.P. Morgan Private Bank </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Financial Planning</a:t>
                      </a:r>
                    </a:p>
                    <a:p>
                      <a:pPr marL="285750" indent="-285750">
                        <a:buFont typeface="System Font Regular"/>
                        <a:buChar char="–"/>
                      </a:pPr>
                      <a:r>
                        <a:rPr lang="en-US" sz="1200" dirty="0">
                          <a:solidFill>
                            <a:schemeClr val="tx1"/>
                          </a:solidFill>
                          <a:latin typeface="+mn-lt"/>
                        </a:rPr>
                        <a:t>Advisory Services</a:t>
                      </a:r>
                    </a:p>
                    <a:p>
                      <a:pPr marL="285750" indent="-285750">
                        <a:buFont typeface="System Font Regular"/>
                        <a:buChar char="–"/>
                      </a:pPr>
                      <a:r>
                        <a:rPr lang="en-US" sz="1200" dirty="0">
                          <a:solidFill>
                            <a:schemeClr val="tx1"/>
                          </a:solidFill>
                          <a:latin typeface="+mn-lt"/>
                        </a:rPr>
                        <a:t>Estate Planning</a:t>
                      </a:r>
                    </a:p>
                    <a:p>
                      <a:pPr marL="285750" indent="-285750">
                        <a:buFont typeface="System Font Regular"/>
                        <a:buChar char="–"/>
                      </a:pPr>
                      <a:r>
                        <a:rPr lang="en-US" sz="1200" dirty="0">
                          <a:solidFill>
                            <a:schemeClr val="tx1"/>
                          </a:solidFill>
                          <a:latin typeface="+mn-lt"/>
                        </a:rPr>
                        <a:t>Charitable Giving</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9657556"/>
                  </a:ext>
                </a:extLst>
              </a:tr>
              <a:tr h="1326062">
                <a:tc>
                  <a:txBody>
                    <a:bodyPr/>
                    <a:lstStyle/>
                    <a:p>
                      <a:r>
                        <a:rPr lang="en-US" sz="1200" b="1" dirty="0">
                          <a:solidFill>
                            <a:schemeClr val="tx1"/>
                          </a:solidFill>
                          <a:latin typeface="+mn-lt"/>
                        </a:rPr>
                        <a:t>Exchanges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They provide a platform for buying and selling of financial instruments like stocks, bonds, and commodities. </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New York Stock Exchange (NYSE), NASDAQ, Chicago Mercantile Exchange (CME), London Metal Exchange (LME)</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Trading Platform Operations</a:t>
                      </a:r>
                    </a:p>
                    <a:p>
                      <a:pPr marL="285750" indent="-285750">
                        <a:buFont typeface="System Font Regular"/>
                        <a:buChar char="–"/>
                      </a:pPr>
                      <a:r>
                        <a:rPr lang="en-US" sz="1200" dirty="0">
                          <a:solidFill>
                            <a:schemeClr val="tx1"/>
                          </a:solidFill>
                          <a:latin typeface="+mn-lt"/>
                        </a:rPr>
                        <a:t>Listing Services</a:t>
                      </a:r>
                    </a:p>
                    <a:p>
                      <a:pPr marL="285750" indent="-285750">
                        <a:buFont typeface="System Font Regular"/>
                        <a:buChar char="–"/>
                      </a:pPr>
                      <a:r>
                        <a:rPr lang="en-US" sz="1200" dirty="0">
                          <a:solidFill>
                            <a:schemeClr val="tx1"/>
                          </a:solidFill>
                          <a:latin typeface="+mn-lt"/>
                        </a:rPr>
                        <a:t>Regulatory Compliance</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8077015"/>
                  </a:ext>
                </a:extLst>
              </a:tr>
              <a:tr h="1413910">
                <a:tc>
                  <a:txBody>
                    <a:bodyPr/>
                    <a:lstStyle/>
                    <a:p>
                      <a:r>
                        <a:rPr lang="en-US" sz="1200" b="1" dirty="0">
                          <a:solidFill>
                            <a:schemeClr val="tx1"/>
                          </a:solidFill>
                          <a:latin typeface="+mn-lt"/>
                        </a:rPr>
                        <a:t>Investment Banks and</a:t>
                      </a:r>
                    </a:p>
                    <a:p>
                      <a:r>
                        <a:rPr lang="en-US" sz="1200" b="1" dirty="0">
                          <a:solidFill>
                            <a:schemeClr val="tx1"/>
                          </a:solidFill>
                          <a:latin typeface="+mn-lt"/>
                        </a:rPr>
                        <a:t>Capital Market firms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dirty="0">
                          <a:solidFill>
                            <a:schemeClr val="tx1"/>
                          </a:solidFill>
                          <a:latin typeface="+mn-lt"/>
                        </a:rPr>
                        <a:t>They provide services such as trading and market making, advice for mergers and acquisitions (M&amp;A), capital raising.</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Goldman Sachs Investment Banking, J.P. Morgan M&amp;A Advisory, Morgan Stanley Corporate Finance, Barclays Investment Bank</a:t>
                      </a:r>
                    </a:p>
                    <a:p>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Corporate Finance</a:t>
                      </a:r>
                    </a:p>
                    <a:p>
                      <a:pPr marL="285750" indent="-285750">
                        <a:buFont typeface="System Font Regular"/>
                        <a:buChar char="–"/>
                      </a:pPr>
                      <a:r>
                        <a:rPr lang="en-US" sz="1200" dirty="0">
                          <a:solidFill>
                            <a:schemeClr val="tx1"/>
                          </a:solidFill>
                          <a:latin typeface="+mn-lt"/>
                        </a:rPr>
                        <a:t>Advisory Services</a:t>
                      </a:r>
                    </a:p>
                    <a:p>
                      <a:pPr marL="285750" indent="-285750">
                        <a:buFont typeface="System Font Regular"/>
                        <a:buChar char="–"/>
                      </a:pPr>
                      <a:r>
                        <a:rPr lang="en-US" sz="1200" dirty="0">
                          <a:solidFill>
                            <a:schemeClr val="tx1"/>
                          </a:solidFill>
                          <a:latin typeface="+mn-lt"/>
                        </a:rPr>
                        <a:t>Underwriting</a:t>
                      </a:r>
                    </a:p>
                    <a:p>
                      <a:pPr marL="285750" indent="-285750">
                        <a:buFont typeface="System Font Regular"/>
                        <a:buChar char="–"/>
                      </a:pPr>
                      <a:r>
                        <a:rPr lang="en-US" sz="1200" dirty="0">
                          <a:solidFill>
                            <a:schemeClr val="tx1"/>
                          </a:solidFill>
                          <a:latin typeface="+mn-lt"/>
                        </a:rPr>
                        <a:t>Sales and Trading</a:t>
                      </a:r>
                    </a:p>
                    <a:p>
                      <a:pPr marL="285750" indent="-285750">
                        <a:buFont typeface="System Font Regular"/>
                        <a:buChar char="–"/>
                      </a:pPr>
                      <a:r>
                        <a:rPr lang="en-US" sz="1200" dirty="0">
                          <a:solidFill>
                            <a:schemeClr val="tx1"/>
                          </a:solidFill>
                          <a:latin typeface="+mn-lt"/>
                        </a:rPr>
                        <a:t>Research and Analysis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679834"/>
                  </a:ext>
                </a:extLst>
              </a:tr>
            </a:tbl>
          </a:graphicData>
        </a:graphic>
      </p:graphicFrame>
      <p:sp>
        <p:nvSpPr>
          <p:cNvPr id="2" name="TextBox 1">
            <a:extLst>
              <a:ext uri="{FF2B5EF4-FFF2-40B4-BE49-F238E27FC236}">
                <a16:creationId xmlns:a16="http://schemas.microsoft.com/office/drawing/2014/main" id="{4C2D7087-B88A-37CD-7C54-1DB8CA54295E}"/>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definition &amp; activities</a:t>
            </a:r>
            <a:endParaRPr lang="en-US" sz="3600" b="0" i="0" u="none" strike="noStrike" kern="1200" cap="none" spc="0" normalizeH="0" baseline="0" noProof="0" dirty="0">
              <a:ln>
                <a:noFill/>
              </a:ln>
              <a:solidFill>
                <a:srgbClr val="000000"/>
              </a:solidFill>
              <a:effectLst/>
              <a:uLnTx/>
              <a:uFillTx/>
              <a:latin typeface="IBM Plex Sans ExtLt"/>
            </a:endParaRPr>
          </a:p>
        </p:txBody>
      </p:sp>
      <p:grpSp>
        <p:nvGrpSpPr>
          <p:cNvPr id="4" name="Group 3">
            <a:extLst>
              <a:ext uri="{FF2B5EF4-FFF2-40B4-BE49-F238E27FC236}">
                <a16:creationId xmlns:a16="http://schemas.microsoft.com/office/drawing/2014/main" id="{FF1B94ED-4EA0-18D2-3099-7282BF630155}"/>
              </a:ext>
            </a:extLst>
          </p:cNvPr>
          <p:cNvGrpSpPr/>
          <p:nvPr/>
        </p:nvGrpSpPr>
        <p:grpSpPr>
          <a:xfrm>
            <a:off x="457200" y="3098457"/>
            <a:ext cx="2129323" cy="164841"/>
            <a:chOff x="457200" y="2362200"/>
            <a:chExt cx="2129323" cy="164841"/>
          </a:xfrm>
        </p:grpSpPr>
        <p:cxnSp>
          <p:nvCxnSpPr>
            <p:cNvPr id="5" name="Straight Connector 4">
              <a:extLst>
                <a:ext uri="{FF2B5EF4-FFF2-40B4-BE49-F238E27FC236}">
                  <a16:creationId xmlns:a16="http://schemas.microsoft.com/office/drawing/2014/main" id="{44BB68BC-6C8B-06DD-6B32-DEA73D1D6842}"/>
                </a:ext>
              </a:extLst>
            </p:cNvPr>
            <p:cNvCxnSpPr>
              <a:cxnSpLocks/>
              <a:endCxn id="9"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B9428898-7A3B-AF92-87D8-486CE48592D6}"/>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BC9B1A19-1231-A336-082B-12E813E9DC49}"/>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950BB1ED-AA31-19A0-9999-29B2A7F4CF02}"/>
                </a:ext>
              </a:extLst>
            </p:cNvPr>
            <p:cNvSpPr/>
            <p:nvPr/>
          </p:nvSpPr>
          <p:spPr bwMode="auto">
            <a:xfrm>
              <a:off x="177165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92522488-10AE-A2B2-30B6-0590CD5CE2C6}"/>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0" name="Group 9">
            <a:extLst>
              <a:ext uri="{FF2B5EF4-FFF2-40B4-BE49-F238E27FC236}">
                <a16:creationId xmlns:a16="http://schemas.microsoft.com/office/drawing/2014/main" id="{5B062541-59CD-F6FD-6A76-C1A48751ACB7}"/>
              </a:ext>
            </a:extLst>
          </p:cNvPr>
          <p:cNvGrpSpPr/>
          <p:nvPr/>
        </p:nvGrpSpPr>
        <p:grpSpPr>
          <a:xfrm>
            <a:off x="12931553" y="319424"/>
            <a:ext cx="1173393" cy="135875"/>
            <a:chOff x="12931553" y="319424"/>
            <a:chExt cx="1173393" cy="135875"/>
          </a:xfrm>
        </p:grpSpPr>
        <p:sp>
          <p:nvSpPr>
            <p:cNvPr id="14" name="TextBox 13">
              <a:extLst>
                <a:ext uri="{FF2B5EF4-FFF2-40B4-BE49-F238E27FC236}">
                  <a16:creationId xmlns:a16="http://schemas.microsoft.com/office/drawing/2014/main" id="{FE4E087A-2C91-13BC-835C-B989A9E0CA53}"/>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5" name="Picture 14">
              <a:extLst>
                <a:ext uri="{FF2B5EF4-FFF2-40B4-BE49-F238E27FC236}">
                  <a16:creationId xmlns:a16="http://schemas.microsoft.com/office/drawing/2014/main" id="{70394F46-E6A8-64C2-4AD5-B3FF48BDEFC4}"/>
                </a:ext>
              </a:extLst>
            </p:cNvPr>
            <p:cNvPicPr>
              <a:picLocks noChangeAspect="1"/>
            </p:cNvPicPr>
            <p:nvPr/>
          </p:nvPicPr>
          <p:blipFill>
            <a:blip r:embed="rId4"/>
            <a:stretch>
              <a:fillRect/>
            </a:stretch>
          </p:blipFill>
          <p:spPr>
            <a:xfrm>
              <a:off x="12931553" y="362132"/>
              <a:ext cx="105024" cy="93167"/>
            </a:xfrm>
            <a:prstGeom prst="rect">
              <a:avLst/>
            </a:prstGeom>
            <a:noFill/>
          </p:spPr>
        </p:pic>
      </p:grpSp>
      <p:sp>
        <p:nvSpPr>
          <p:cNvPr id="16" name="TextBox 15">
            <a:extLst>
              <a:ext uri="{FF2B5EF4-FFF2-40B4-BE49-F238E27FC236}">
                <a16:creationId xmlns:a16="http://schemas.microsoft.com/office/drawing/2014/main" id="{D3DB62F0-8CD7-1B17-F039-33F4728F1D1E}"/>
              </a:ext>
            </a:extLst>
          </p:cNvPr>
          <p:cNvSpPr txBox="1"/>
          <p:nvPr/>
        </p:nvSpPr>
        <p:spPr>
          <a:xfrm>
            <a:off x="457200" y="3471530"/>
            <a:ext cx="2668772" cy="480131"/>
          </a:xfrm>
          <a:prstGeom prst="rect">
            <a:avLst/>
          </a:prstGeom>
          <a:noFill/>
        </p:spPr>
        <p:txBody>
          <a:bodyPr wrap="square" lIns="0" tIns="54864" rIns="109728" bIns="54864" rtlCol="0" anchor="t">
            <a:spAutoFit/>
          </a:bodyPr>
          <a:lstStyle/>
          <a:p>
            <a:pPr>
              <a:defRPr/>
            </a:pPr>
            <a:r>
              <a:rPr lang="en-US" sz="2400" dirty="0">
                <a:solidFill>
                  <a:srgbClr val="000000"/>
                </a:solidFill>
                <a:latin typeface="IBM Plex Sans ExtLt"/>
              </a:rPr>
              <a:t>Financial Markets</a:t>
            </a:r>
          </a:p>
        </p:txBody>
      </p:sp>
    </p:spTree>
    <p:extLst>
      <p:ext uri="{BB962C8B-B14F-4D97-AF65-F5344CB8AC3E}">
        <p14:creationId xmlns:p14="http://schemas.microsoft.com/office/powerpoint/2010/main" val="404863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64D3F-6DB8-B262-C5CC-9FE025A04ED1}"/>
              </a:ext>
            </a:extLst>
          </p:cNvPr>
          <p:cNvSpPr txBox="1"/>
          <p:nvPr/>
        </p:nvSpPr>
        <p:spPr>
          <a:xfrm>
            <a:off x="457200" y="1058694"/>
            <a:ext cx="2971800" cy="1772793"/>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definition &amp; activities</a:t>
            </a:r>
            <a:endParaRPr lang="en-US" sz="3600" b="0" i="0" u="none" strike="noStrike" kern="1200" cap="none" spc="0" normalizeH="0" baseline="0" noProof="0" dirty="0">
              <a:ln>
                <a:noFill/>
              </a:ln>
              <a:solidFill>
                <a:srgbClr val="000000"/>
              </a:solidFill>
              <a:effectLst/>
              <a:uLnTx/>
              <a:uFillTx/>
              <a:latin typeface="IBM Plex Sans ExtLt"/>
            </a:endParaRPr>
          </a:p>
        </p:txBody>
      </p:sp>
      <p:grpSp>
        <p:nvGrpSpPr>
          <p:cNvPr id="4" name="Group 3">
            <a:extLst>
              <a:ext uri="{FF2B5EF4-FFF2-40B4-BE49-F238E27FC236}">
                <a16:creationId xmlns:a16="http://schemas.microsoft.com/office/drawing/2014/main" id="{6694C82E-E595-D070-64F3-D9C017FB66B3}"/>
              </a:ext>
            </a:extLst>
          </p:cNvPr>
          <p:cNvGrpSpPr/>
          <p:nvPr/>
        </p:nvGrpSpPr>
        <p:grpSpPr>
          <a:xfrm>
            <a:off x="457200" y="3098457"/>
            <a:ext cx="2129323" cy="164841"/>
            <a:chOff x="457200" y="2362200"/>
            <a:chExt cx="2129323" cy="164841"/>
          </a:xfrm>
        </p:grpSpPr>
        <p:cxnSp>
          <p:nvCxnSpPr>
            <p:cNvPr id="5" name="Straight Connector 4">
              <a:extLst>
                <a:ext uri="{FF2B5EF4-FFF2-40B4-BE49-F238E27FC236}">
                  <a16:creationId xmlns:a16="http://schemas.microsoft.com/office/drawing/2014/main" id="{21E2D7BE-4C72-93E9-3759-2DE3BE4252F6}"/>
                </a:ext>
              </a:extLst>
            </p:cNvPr>
            <p:cNvCxnSpPr>
              <a:cxnSpLocks/>
              <a:endCxn id="9"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FBBFBEEB-0F46-04F8-A5A9-90805B622324}"/>
                </a:ext>
              </a:extLst>
            </p:cNvPr>
            <p:cNvSpPr/>
            <p:nvPr/>
          </p:nvSpPr>
          <p:spPr bwMode="auto">
            <a:xfrm>
              <a:off x="45720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7" name="Oval 6">
              <a:extLst>
                <a:ext uri="{FF2B5EF4-FFF2-40B4-BE49-F238E27FC236}">
                  <a16:creationId xmlns:a16="http://schemas.microsoft.com/office/drawing/2014/main" id="{8DC9D4DB-0839-9940-A243-2438B7F69B00}"/>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A476FE9E-9285-CB13-3629-DEBF7EB6D87A}"/>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9" name="Oval 8">
              <a:extLst>
                <a:ext uri="{FF2B5EF4-FFF2-40B4-BE49-F238E27FC236}">
                  <a16:creationId xmlns:a16="http://schemas.microsoft.com/office/drawing/2014/main" id="{9C8410B9-AA5C-B470-07FB-E1A3FB5A9D57}"/>
                </a:ext>
              </a:extLst>
            </p:cNvPr>
            <p:cNvSpPr/>
            <p:nvPr/>
          </p:nvSpPr>
          <p:spPr bwMode="auto">
            <a:xfrm>
              <a:off x="2434123" y="2374641"/>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aphicFrame>
        <p:nvGraphicFramePr>
          <p:cNvPr id="11" name="Table 10">
            <a:extLst>
              <a:ext uri="{FF2B5EF4-FFF2-40B4-BE49-F238E27FC236}">
                <a16:creationId xmlns:a16="http://schemas.microsoft.com/office/drawing/2014/main" id="{CDC49C49-2716-7C50-0BE6-654DA4AAB763}"/>
              </a:ext>
            </a:extLst>
          </p:cNvPr>
          <p:cNvGraphicFramePr>
            <a:graphicFrameLocks noGrp="1"/>
          </p:cNvGraphicFramePr>
          <p:nvPr>
            <p:extLst>
              <p:ext uri="{D42A27DB-BD31-4B8C-83A1-F6EECF244321}">
                <p14:modId xmlns:p14="http://schemas.microsoft.com/office/powerpoint/2010/main" val="2404201944"/>
              </p:ext>
            </p:extLst>
          </p:nvPr>
        </p:nvGraphicFramePr>
        <p:xfrm>
          <a:off x="4101711" y="1324362"/>
          <a:ext cx="9753600" cy="6212511"/>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36030798"/>
                    </a:ext>
                  </a:extLst>
                </a:gridCol>
                <a:gridCol w="2438400">
                  <a:extLst>
                    <a:ext uri="{9D8B030D-6E8A-4147-A177-3AD203B41FA5}">
                      <a16:colId xmlns:a16="http://schemas.microsoft.com/office/drawing/2014/main" val="612573989"/>
                    </a:ext>
                  </a:extLst>
                </a:gridCol>
                <a:gridCol w="2438400">
                  <a:extLst>
                    <a:ext uri="{9D8B030D-6E8A-4147-A177-3AD203B41FA5}">
                      <a16:colId xmlns:a16="http://schemas.microsoft.com/office/drawing/2014/main" val="2280478591"/>
                    </a:ext>
                  </a:extLst>
                </a:gridCol>
                <a:gridCol w="2438400">
                  <a:extLst>
                    <a:ext uri="{9D8B030D-6E8A-4147-A177-3AD203B41FA5}">
                      <a16:colId xmlns:a16="http://schemas.microsoft.com/office/drawing/2014/main" val="2069059301"/>
                    </a:ext>
                  </a:extLst>
                </a:gridCol>
              </a:tblGrid>
              <a:tr h="587565">
                <a:tc>
                  <a:txBody>
                    <a:bodyPr/>
                    <a:lstStyle/>
                    <a:p>
                      <a:r>
                        <a:rPr lang="en-US" sz="1600" dirty="0">
                          <a:solidFill>
                            <a:schemeClr val="bg1"/>
                          </a:solidFill>
                          <a:latin typeface="+mn-lt"/>
                        </a:rPr>
                        <a:t>Player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Primary Purpose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Examples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tc>
                  <a:txBody>
                    <a:bodyPr/>
                    <a:lstStyle/>
                    <a:p>
                      <a:r>
                        <a:rPr lang="en-US" sz="1600" dirty="0">
                          <a:solidFill>
                            <a:schemeClr val="bg1"/>
                          </a:solidFill>
                          <a:latin typeface="+mn-lt"/>
                        </a:rPr>
                        <a:t>Activities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93EFD"/>
                    </a:solidFill>
                  </a:tcPr>
                </a:tc>
                <a:extLst>
                  <a:ext uri="{0D108BD9-81ED-4DB2-BD59-A6C34878D82A}">
                    <a16:rowId xmlns:a16="http://schemas.microsoft.com/office/drawing/2014/main" val="960318509"/>
                  </a:ext>
                </a:extLst>
              </a:tr>
              <a:tr h="1673251">
                <a:tc>
                  <a:txBody>
                    <a:bodyPr/>
                    <a:lstStyle/>
                    <a:p>
                      <a:r>
                        <a:rPr lang="en-US" sz="1200" b="1" dirty="0">
                          <a:solidFill>
                            <a:schemeClr val="tx1"/>
                          </a:solidFill>
                          <a:latin typeface="+mn-lt"/>
                        </a:rPr>
                        <a:t>Central banks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dirty="0">
                          <a:solidFill>
                            <a:schemeClr val="tx1"/>
                          </a:solidFill>
                          <a:latin typeface="+mn-lt"/>
                        </a:rPr>
                        <a:t>They are responsible for overseeing monetary policies (e.g. interest rate setting), managing inflation, and money supply.</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Federal Reserve (USA), European Central Bank (ECB), Bank of Japan (BOJ), Bank of England (BoE), Bank of China (BOC)</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Currency Issuance</a:t>
                      </a:r>
                    </a:p>
                    <a:p>
                      <a:pPr marL="285750" indent="-285750">
                        <a:buFont typeface="System Font Regular"/>
                        <a:buChar char="–"/>
                      </a:pPr>
                      <a:r>
                        <a:rPr lang="en-US" sz="1200" dirty="0">
                          <a:solidFill>
                            <a:schemeClr val="tx1"/>
                          </a:solidFill>
                          <a:latin typeface="+mn-lt"/>
                        </a:rPr>
                        <a:t>Reserve Management</a:t>
                      </a:r>
                    </a:p>
                    <a:p>
                      <a:pPr marL="285750" indent="-285750">
                        <a:buFont typeface="System Font Regular"/>
                        <a:buChar char="–"/>
                      </a:pPr>
                      <a:r>
                        <a:rPr lang="en-US" sz="1200" dirty="0">
                          <a:solidFill>
                            <a:schemeClr val="tx1"/>
                          </a:solidFill>
                          <a:latin typeface="+mn-lt"/>
                        </a:rPr>
                        <a:t>Monetary Policy Formulation</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98330088"/>
                  </a:ext>
                </a:extLst>
              </a:tr>
              <a:tr h="2460663">
                <a:tc>
                  <a:txBody>
                    <a:bodyPr/>
                    <a:lstStyle/>
                    <a:p>
                      <a:r>
                        <a:rPr lang="en-US" sz="1200" b="1" dirty="0">
                          <a:solidFill>
                            <a:schemeClr val="tx1"/>
                          </a:solidFill>
                          <a:latin typeface="+mn-lt"/>
                        </a:rPr>
                        <a:t>Regulatory Authorities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They enforce financial laws and oversee regulations to ensure market integrity and protect consumers. </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mn-lt"/>
                        </a:rPr>
                        <a:t>U.S. Securities and Exchange Commission (SEC), Financial Conduct Authority (FCA) (UK), Australian Prudential Regulation Authority (APRA), China Banking Regulatory Commission (CBRC) </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Bank prudential supervision</a:t>
                      </a:r>
                    </a:p>
                    <a:p>
                      <a:pPr marL="285750" indent="-285750">
                        <a:buFont typeface="System Font Regular"/>
                        <a:buChar char="–"/>
                      </a:pPr>
                      <a:r>
                        <a:rPr lang="en-US" sz="1200" dirty="0">
                          <a:solidFill>
                            <a:schemeClr val="tx1"/>
                          </a:solidFill>
                          <a:latin typeface="+mn-lt"/>
                        </a:rPr>
                        <a:t>Market surveillance</a:t>
                      </a:r>
                    </a:p>
                    <a:p>
                      <a:pPr marL="285750" indent="-285750">
                        <a:buFont typeface="System Font Regular"/>
                        <a:buChar char="–"/>
                      </a:pPr>
                      <a:r>
                        <a:rPr lang="en-US" sz="1200" dirty="0">
                          <a:solidFill>
                            <a:schemeClr val="tx1"/>
                          </a:solidFill>
                          <a:latin typeface="+mn-lt"/>
                        </a:rPr>
                        <a:t>Investors’ protection</a:t>
                      </a:r>
                    </a:p>
                    <a:p>
                      <a:pPr marL="285750" indent="-285750">
                        <a:buFont typeface="System Font Regular"/>
                        <a:buChar char="–"/>
                      </a:pPr>
                      <a:r>
                        <a:rPr lang="en-US" sz="1200" dirty="0">
                          <a:solidFill>
                            <a:schemeClr val="tx1"/>
                          </a:solidFill>
                          <a:latin typeface="+mn-lt"/>
                        </a:rPr>
                        <a:t>Compliance oversight </a:t>
                      </a:r>
                    </a:p>
                    <a:p>
                      <a:pPr marL="285750" indent="-285750">
                        <a:buFont typeface="System Font Regular"/>
                        <a:buChar char="–"/>
                      </a:pPr>
                      <a:r>
                        <a:rPr lang="en-US" sz="1200" dirty="0">
                          <a:solidFill>
                            <a:schemeClr val="tx1"/>
                          </a:solidFill>
                          <a:latin typeface="+mn-lt"/>
                        </a:rPr>
                        <a:t>Regulation setting and enforcement</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39657556"/>
                  </a:ext>
                </a:extLst>
              </a:tr>
              <a:tr h="1491032">
                <a:tc>
                  <a:txBody>
                    <a:bodyPr/>
                    <a:lstStyle/>
                    <a:p>
                      <a:r>
                        <a:rPr lang="en-US" sz="1200" b="1" dirty="0">
                          <a:solidFill>
                            <a:schemeClr val="tx1"/>
                          </a:solidFill>
                          <a:latin typeface="+mn-lt"/>
                        </a:rPr>
                        <a:t>Technology Services</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This includes software applications, networks, and platforms that provide essential functions common to all banks.</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b="0" i="0" dirty="0">
                          <a:solidFill>
                            <a:schemeClr val="tx1"/>
                          </a:solidFill>
                          <a:effectLst/>
                          <a:latin typeface="+mn-lt"/>
                        </a:rPr>
                        <a:t>FIS, FINASTRA, Thought Machine (vault), Broadridge </a:t>
                      </a:r>
                      <a:endParaRPr lang="en-US" sz="1200" dirty="0">
                        <a:solidFill>
                          <a:schemeClr val="tx1"/>
                        </a:solidFill>
                        <a:latin typeface="+mn-lt"/>
                      </a:endParaRP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System Font Regular"/>
                        <a:buChar char="–"/>
                      </a:pPr>
                      <a:r>
                        <a:rPr lang="en-US" sz="1200" dirty="0">
                          <a:solidFill>
                            <a:schemeClr val="tx1"/>
                          </a:solidFill>
                          <a:latin typeface="+mn-lt"/>
                        </a:rPr>
                        <a:t>Core Banking Solutions</a:t>
                      </a:r>
                    </a:p>
                    <a:p>
                      <a:pPr marL="285750" indent="-285750">
                        <a:buFont typeface="System Font Regular"/>
                        <a:buChar char="–"/>
                      </a:pPr>
                      <a:r>
                        <a:rPr lang="en-US" sz="1200" dirty="0">
                          <a:solidFill>
                            <a:schemeClr val="tx1"/>
                          </a:solidFill>
                          <a:latin typeface="+mn-lt"/>
                        </a:rPr>
                        <a:t>Payments Networks</a:t>
                      </a:r>
                    </a:p>
                    <a:p>
                      <a:pPr marL="285750" indent="-285750">
                        <a:buFont typeface="System Font Regular"/>
                        <a:buChar char="–"/>
                      </a:pPr>
                      <a:r>
                        <a:rPr lang="en-US" sz="1200" dirty="0">
                          <a:solidFill>
                            <a:schemeClr val="tx1"/>
                          </a:solidFill>
                          <a:latin typeface="+mn-lt"/>
                        </a:rPr>
                        <a:t>Data Security</a:t>
                      </a:r>
                    </a:p>
                    <a:p>
                      <a:pPr marL="285750" indent="-285750">
                        <a:buFont typeface="System Font Regular"/>
                        <a:buChar char="–"/>
                      </a:pPr>
                      <a:r>
                        <a:rPr lang="en-US" sz="1200" dirty="0">
                          <a:solidFill>
                            <a:schemeClr val="tx1"/>
                          </a:solidFill>
                          <a:latin typeface="+mn-lt"/>
                        </a:rPr>
                        <a:t>Risk Management</a:t>
                      </a:r>
                    </a:p>
                    <a:p>
                      <a:pPr marL="285750" indent="-285750">
                        <a:buFont typeface="System Font Regular"/>
                        <a:buChar char="–"/>
                      </a:pPr>
                      <a:r>
                        <a:rPr lang="en-US" sz="1200" dirty="0">
                          <a:solidFill>
                            <a:schemeClr val="tx1"/>
                          </a:solidFill>
                          <a:latin typeface="+mn-lt"/>
                        </a:rPr>
                        <a:t>etc.</a:t>
                      </a:r>
                    </a:p>
                  </a:txBody>
                  <a:tcPr marT="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8077015"/>
                  </a:ext>
                </a:extLst>
              </a:tr>
            </a:tbl>
          </a:graphicData>
        </a:graphic>
      </p:graphicFrame>
      <p:grpSp>
        <p:nvGrpSpPr>
          <p:cNvPr id="3" name="Group 2">
            <a:extLst>
              <a:ext uri="{FF2B5EF4-FFF2-40B4-BE49-F238E27FC236}">
                <a16:creationId xmlns:a16="http://schemas.microsoft.com/office/drawing/2014/main" id="{85B37AE3-ACE6-E65D-0E8A-49DDC9952059}"/>
              </a:ext>
            </a:extLst>
          </p:cNvPr>
          <p:cNvGrpSpPr/>
          <p:nvPr/>
        </p:nvGrpSpPr>
        <p:grpSpPr>
          <a:xfrm>
            <a:off x="12931553" y="319424"/>
            <a:ext cx="1173393" cy="135875"/>
            <a:chOff x="12931553" y="319424"/>
            <a:chExt cx="1173393" cy="135875"/>
          </a:xfrm>
        </p:grpSpPr>
        <p:sp>
          <p:nvSpPr>
            <p:cNvPr id="10" name="TextBox 9">
              <a:extLst>
                <a:ext uri="{FF2B5EF4-FFF2-40B4-BE49-F238E27FC236}">
                  <a16:creationId xmlns:a16="http://schemas.microsoft.com/office/drawing/2014/main" id="{E1C0D039-1652-7F2D-205F-EF8A2B38549E}"/>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2" name="Picture 11">
              <a:extLst>
                <a:ext uri="{FF2B5EF4-FFF2-40B4-BE49-F238E27FC236}">
                  <a16:creationId xmlns:a16="http://schemas.microsoft.com/office/drawing/2014/main" id="{49FB9C88-F59B-61D0-DC71-D518FE81C420}"/>
                </a:ext>
              </a:extLst>
            </p:cNvPr>
            <p:cNvPicPr>
              <a:picLocks noChangeAspect="1"/>
            </p:cNvPicPr>
            <p:nvPr/>
          </p:nvPicPr>
          <p:blipFill>
            <a:blip r:embed="rId4"/>
            <a:stretch>
              <a:fillRect/>
            </a:stretch>
          </p:blipFill>
          <p:spPr>
            <a:xfrm>
              <a:off x="12931553" y="362132"/>
              <a:ext cx="105024" cy="93167"/>
            </a:xfrm>
            <a:prstGeom prst="rect">
              <a:avLst/>
            </a:prstGeom>
            <a:noFill/>
          </p:spPr>
        </p:pic>
      </p:grpSp>
      <p:sp>
        <p:nvSpPr>
          <p:cNvPr id="16" name="TextBox 15">
            <a:extLst>
              <a:ext uri="{FF2B5EF4-FFF2-40B4-BE49-F238E27FC236}">
                <a16:creationId xmlns:a16="http://schemas.microsoft.com/office/drawing/2014/main" id="{5B1EFEED-A80F-73A6-10CA-5C73997427B5}"/>
              </a:ext>
            </a:extLst>
          </p:cNvPr>
          <p:cNvSpPr txBox="1"/>
          <p:nvPr/>
        </p:nvSpPr>
        <p:spPr>
          <a:xfrm>
            <a:off x="457200" y="3471530"/>
            <a:ext cx="2828260" cy="849463"/>
          </a:xfrm>
          <a:prstGeom prst="rect">
            <a:avLst/>
          </a:prstGeom>
          <a:noFill/>
        </p:spPr>
        <p:txBody>
          <a:bodyPr wrap="square" lIns="0" tIns="54864" rIns="109728" bIns="54864" rtlCol="0" anchor="t">
            <a:spAutoFit/>
          </a:bodyPr>
          <a:lstStyle/>
          <a:p>
            <a:pPr>
              <a:defRPr/>
            </a:pPr>
            <a:r>
              <a:rPr lang="en-US" sz="2400" dirty="0">
                <a:solidFill>
                  <a:srgbClr val="000000"/>
                </a:solidFill>
                <a:latin typeface="IBM Plex Sans ExtLt"/>
              </a:rPr>
              <a:t>Regulators and other institutions</a:t>
            </a:r>
          </a:p>
        </p:txBody>
      </p:sp>
    </p:spTree>
    <p:extLst>
      <p:ext uri="{BB962C8B-B14F-4D97-AF65-F5344CB8AC3E}">
        <p14:creationId xmlns:p14="http://schemas.microsoft.com/office/powerpoint/2010/main" val="59478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A2871FA-D7E4-FFD4-21BB-1BF483FAA7AF}"/>
              </a:ext>
            </a:extLst>
          </p:cNvPr>
          <p:cNvSpPr>
            <a:spLocks noGrp="1"/>
          </p:cNvSpPr>
          <p:nvPr>
            <p:ph sz="quarter" idx="4294967295"/>
          </p:nvPr>
        </p:nvSpPr>
        <p:spPr>
          <a:xfrm>
            <a:off x="11338560" y="2057400"/>
            <a:ext cx="2852928" cy="6172200"/>
          </a:xfrm>
        </p:spPr>
        <p:txBody>
          <a:bodyPr vert="horz" lIns="228600" tIns="0" rIns="216000" bIns="228600" rtlCol="0" anchor="t">
            <a:normAutofit/>
          </a:bodyPr>
          <a:lstStyle/>
          <a:p>
            <a:r>
              <a:rPr lang="de-DE" altLang="en-GB" sz="1400" b="1" dirty="0">
                <a:latin typeface="IBM Plex Sans" panose="020B0503050203000203" pitchFamily="34" charset="0"/>
              </a:rPr>
              <a:t>Strategic Imperatives</a:t>
            </a:r>
            <a:endParaRPr lang="is-IS" altLang="en-GB" sz="1400" b="1" dirty="0">
              <a:latin typeface="IBM Plex Sans" panose="020B0503050203000203" pitchFamily="34" charset="0"/>
            </a:endParaRPr>
          </a:p>
          <a:p>
            <a:pPr>
              <a:spcBef>
                <a:spcPts val="0"/>
              </a:spcBef>
              <a:spcAft>
                <a:spcPts val="120"/>
              </a:spcAft>
            </a:pPr>
            <a:endParaRPr lang="en-US" sz="1100" dirty="0"/>
          </a:p>
          <a:p>
            <a:pPr>
              <a:spcBef>
                <a:spcPts val="0"/>
              </a:spcBef>
              <a:spcAft>
                <a:spcPts val="120"/>
              </a:spcAft>
            </a:pPr>
            <a:r>
              <a:rPr lang="en-US" sz="1100" dirty="0">
                <a:hlinkClick r:id="rId3" action="ppaction://hlinksldjump"/>
              </a:rPr>
              <a:t>Prioritize growth and performance</a:t>
            </a:r>
            <a:endParaRPr lang="en-US" sz="1100" dirty="0"/>
          </a:p>
          <a:p>
            <a:pPr marL="171450" indent="-171450">
              <a:spcBef>
                <a:spcPts val="0"/>
              </a:spcBef>
              <a:spcAft>
                <a:spcPts val="120"/>
              </a:spcAft>
              <a:buFont typeface="System Font Regular"/>
              <a:buChar char="–"/>
            </a:pPr>
            <a:r>
              <a:rPr lang="en-US" sz="1100" dirty="0"/>
              <a:t>Digital capabilities for operational resilience leads to healthier financial performance.</a:t>
            </a:r>
          </a:p>
          <a:p>
            <a:pPr marL="171450" indent="-171450">
              <a:spcBef>
                <a:spcPts val="0"/>
              </a:spcBef>
              <a:spcAft>
                <a:spcPts val="120"/>
              </a:spcAft>
              <a:buFont typeface="System Font Regular"/>
              <a:buChar char="–"/>
            </a:pPr>
            <a:r>
              <a:rPr lang="en-US" sz="1100" dirty="0"/>
              <a:t>Engage ecosystem of partners and reset operating models on flexible architectures.</a:t>
            </a:r>
          </a:p>
          <a:p>
            <a:pPr marL="171450" indent="-171450">
              <a:spcBef>
                <a:spcPts val="0"/>
              </a:spcBef>
              <a:spcAft>
                <a:spcPts val="120"/>
              </a:spcAft>
              <a:buFont typeface="System Font Regular"/>
              <a:buChar char="–"/>
            </a:pPr>
            <a:r>
              <a:rPr lang="en-US" sz="1100" dirty="0"/>
              <a:t>Align organizational incentives on value delivered with digital strategy execution.</a:t>
            </a:r>
          </a:p>
          <a:p>
            <a:pPr>
              <a:spcBef>
                <a:spcPts val="0"/>
              </a:spcBef>
              <a:spcAft>
                <a:spcPts val="120"/>
              </a:spcAft>
            </a:pPr>
            <a:endParaRPr lang="en-US" sz="1100" dirty="0"/>
          </a:p>
          <a:p>
            <a:pPr>
              <a:spcBef>
                <a:spcPts val="0"/>
              </a:spcBef>
              <a:spcAft>
                <a:spcPts val="120"/>
              </a:spcAft>
            </a:pPr>
            <a:r>
              <a:rPr lang="en-US" sz="1100" dirty="0">
                <a:hlinkClick r:id="rId3" action="ppaction://hlinksldjump"/>
              </a:rPr>
              <a:t>Rethink cost and efficiency</a:t>
            </a:r>
            <a:endParaRPr lang="en-US" sz="1100" dirty="0"/>
          </a:p>
          <a:p>
            <a:pPr marL="171450" indent="-171450">
              <a:spcBef>
                <a:spcPts val="0"/>
              </a:spcBef>
              <a:spcAft>
                <a:spcPts val="120"/>
              </a:spcAft>
              <a:buFont typeface="System Font Regular"/>
              <a:buChar char="–"/>
            </a:pPr>
            <a:r>
              <a:rPr lang="en-US" sz="1100" dirty="0"/>
              <a:t>Employ cloud techniques to improve the performance of critical value streams.</a:t>
            </a:r>
          </a:p>
          <a:p>
            <a:pPr marL="171450" indent="-171450">
              <a:spcBef>
                <a:spcPts val="0"/>
              </a:spcBef>
              <a:spcAft>
                <a:spcPts val="120"/>
              </a:spcAft>
              <a:buFont typeface="System Font Regular"/>
              <a:buChar char="–"/>
            </a:pPr>
            <a:r>
              <a:rPr lang="en-US" sz="1100" dirty="0"/>
              <a:t>Reduce the skills gap.</a:t>
            </a:r>
          </a:p>
          <a:p>
            <a:pPr marL="171450" indent="-171450">
              <a:spcBef>
                <a:spcPts val="0"/>
              </a:spcBef>
              <a:spcAft>
                <a:spcPts val="120"/>
              </a:spcAft>
              <a:buFont typeface="System Font Regular"/>
              <a:buChar char="–"/>
            </a:pPr>
            <a:r>
              <a:rPr lang="en-US" sz="1100" dirty="0"/>
              <a:t>Embrace an entrepreneurial mindset.</a:t>
            </a:r>
          </a:p>
          <a:p>
            <a:pPr marL="171450" indent="-171450">
              <a:spcBef>
                <a:spcPts val="0"/>
              </a:spcBef>
              <a:spcAft>
                <a:spcPts val="120"/>
              </a:spcAft>
              <a:buFont typeface="Arial" panose="020B0604020202020204" pitchFamily="34" charset="0"/>
              <a:buChar char="•"/>
            </a:pPr>
            <a:endParaRPr lang="en-US" sz="1100" dirty="0">
              <a:highlight>
                <a:srgbClr val="FFFF00"/>
              </a:highlight>
            </a:endParaRPr>
          </a:p>
          <a:p>
            <a:pPr>
              <a:spcBef>
                <a:spcPts val="0"/>
              </a:spcBef>
              <a:spcAft>
                <a:spcPts val="120"/>
              </a:spcAft>
            </a:pPr>
            <a:r>
              <a:rPr lang="en-US" sz="1100" dirty="0">
                <a:hlinkClick r:id="rId3" action="ppaction://hlinksldjump"/>
              </a:rPr>
              <a:t>Navigating the ESG conundrum</a:t>
            </a:r>
            <a:endParaRPr lang="en-US" sz="1100" dirty="0"/>
          </a:p>
          <a:p>
            <a:pPr marL="285750" indent="-285750">
              <a:spcBef>
                <a:spcPts val="0"/>
              </a:spcBef>
              <a:spcAft>
                <a:spcPts val="120"/>
              </a:spcAft>
              <a:buFont typeface="System Font Regular"/>
              <a:buChar char="–"/>
            </a:pPr>
            <a:r>
              <a:rPr lang="en-IN" sz="1100" u="none" strike="noStrike" dirty="0">
                <a:effectLst/>
              </a:rPr>
              <a:t>Enhance ESG reporting and data governance to meet regulatory requirements.</a:t>
            </a:r>
          </a:p>
          <a:p>
            <a:pPr marL="285750" indent="-285750">
              <a:spcBef>
                <a:spcPts val="0"/>
              </a:spcBef>
              <a:spcAft>
                <a:spcPts val="120"/>
              </a:spcAft>
              <a:buFont typeface="System Font Regular"/>
              <a:buChar char="–"/>
            </a:pPr>
            <a:r>
              <a:rPr lang="en-IN" sz="1100" u="none" strike="noStrike" dirty="0">
                <a:effectLst/>
              </a:rPr>
              <a:t>Share ESG performance with employees, customers, and stakeholders to boost reputation.</a:t>
            </a:r>
          </a:p>
          <a:p>
            <a:pPr marL="285750" indent="-285750">
              <a:spcBef>
                <a:spcPts val="0"/>
              </a:spcBef>
              <a:spcAft>
                <a:spcPts val="120"/>
              </a:spcAft>
              <a:buFont typeface="Arial" panose="020B0604020202020204" pitchFamily="34" charset="0"/>
              <a:buChar char="•"/>
            </a:pPr>
            <a:endParaRPr lang="en-IN" sz="1100" b="0" i="0" u="none" strike="noStrike" dirty="0">
              <a:solidFill>
                <a:srgbClr val="374151"/>
              </a:solidFill>
              <a:effectLst/>
              <a:latin typeface="+mn-lt"/>
            </a:endParaRPr>
          </a:p>
          <a:p>
            <a:pPr marL="285750" indent="-285750">
              <a:spcBef>
                <a:spcPts val="0"/>
              </a:spcBef>
              <a:spcAft>
                <a:spcPts val="120"/>
              </a:spcAft>
              <a:buFont typeface="Arial" panose="020B0604020202020204" pitchFamily="34" charset="0"/>
              <a:buChar char="•"/>
            </a:pPr>
            <a:endParaRPr lang="en-IN" sz="1100" b="0" i="0" u="none" strike="noStrike" dirty="0">
              <a:solidFill>
                <a:srgbClr val="374151"/>
              </a:solidFill>
              <a:effectLst/>
              <a:latin typeface="+mn-lt"/>
            </a:endParaRPr>
          </a:p>
          <a:p>
            <a:pPr marL="171450" indent="-171450">
              <a:spcBef>
                <a:spcPts val="0"/>
              </a:spcBef>
              <a:spcAft>
                <a:spcPts val="120"/>
              </a:spcAft>
              <a:buFont typeface="Arial" panose="020B0604020202020204" pitchFamily="34" charset="0"/>
              <a:buChar char="•"/>
            </a:pPr>
            <a:endParaRPr lang="en-US" sz="1100" dirty="0"/>
          </a:p>
        </p:txBody>
      </p:sp>
      <p:sp>
        <p:nvSpPr>
          <p:cNvPr id="14" name="TextBox 13">
            <a:extLst>
              <a:ext uri="{FF2B5EF4-FFF2-40B4-BE49-F238E27FC236}">
                <a16:creationId xmlns:a16="http://schemas.microsoft.com/office/drawing/2014/main" id="{79203C3A-36FF-9AB1-60AB-77A78410089B}"/>
              </a:ext>
            </a:extLst>
          </p:cNvPr>
          <p:cNvSpPr txBox="1"/>
          <p:nvPr/>
        </p:nvSpPr>
        <p:spPr>
          <a:xfrm>
            <a:off x="4035552" y="2057400"/>
            <a:ext cx="2852928" cy="4519186"/>
          </a:xfrm>
          <a:prstGeom prst="rect">
            <a:avLst/>
          </a:prstGeom>
          <a:noFill/>
        </p:spPr>
        <p:txBody>
          <a:bodyPr wrap="square" lIns="108000" tIns="45720" rIns="91440" bIns="45720" rtlCol="0" anchor="t">
            <a:spAutoFit/>
          </a:bodyPr>
          <a:lstStyle/>
          <a:p>
            <a:pPr>
              <a:spcAft>
                <a:spcPts val="360"/>
              </a:spcAft>
            </a:pPr>
            <a:r>
              <a:rPr lang="en-US" sz="1400" b="1" dirty="0">
                <a:latin typeface="IBM Plex Sans"/>
              </a:rPr>
              <a:t>Industry Trends</a:t>
            </a:r>
          </a:p>
          <a:p>
            <a:pPr>
              <a:spcAft>
                <a:spcPts val="120"/>
              </a:spcAft>
            </a:pPr>
            <a:endParaRPr lang="en-US" sz="1100" b="1" dirty="0">
              <a:latin typeface="IBM Plex Sans Light" panose="020B0403050203000203" pitchFamily="34" charset="0"/>
            </a:endParaRPr>
          </a:p>
          <a:p>
            <a:pPr>
              <a:spcAft>
                <a:spcPts val="300"/>
              </a:spcAft>
            </a:pPr>
            <a:r>
              <a:rPr lang="en-US" sz="1100" dirty="0">
                <a:latin typeface="IBM Plex Sans Light" panose="020B0403050203000203" pitchFamily="34" charset="0"/>
                <a:hlinkClick r:id="rId4" action="ppaction://hlinksldjump"/>
              </a:rPr>
              <a:t>Business model innovation</a:t>
            </a:r>
            <a:endParaRPr lang="en-US" sz="1100" dirty="0">
              <a:latin typeface="IBM Plex Sans Light" panose="020B0403050203000203" pitchFamily="34" charset="0"/>
            </a:endParaRPr>
          </a:p>
          <a:p>
            <a:pPr marL="171450" indent="-171450">
              <a:spcAft>
                <a:spcPts val="300"/>
              </a:spcAft>
              <a:buFont typeface="System Font Regular"/>
              <a:buChar char="–"/>
            </a:pPr>
            <a:r>
              <a:rPr lang="en-US" sz="1100" dirty="0">
                <a:latin typeface="IBM Plex Sans Light" panose="020B0403050203000203" pitchFamily="34" charset="0"/>
              </a:rPr>
              <a:t>Digital business models expand beyond banking.</a:t>
            </a:r>
          </a:p>
          <a:p>
            <a:pPr marL="171450" indent="-171450">
              <a:spcAft>
                <a:spcPts val="300"/>
              </a:spcAft>
              <a:buFont typeface="System Font Regular"/>
              <a:buChar char="–"/>
            </a:pPr>
            <a:r>
              <a:rPr lang="en-US" sz="1100" dirty="0">
                <a:latin typeface="IBM Plex Sans Light" panose="020B0403050203000203" pitchFamily="34" charset="0"/>
              </a:rPr>
              <a:t>Business and IT collaboration is mission critical for flexible and agile business models to succeed.</a:t>
            </a:r>
          </a:p>
          <a:p>
            <a:pPr>
              <a:spcAft>
                <a:spcPts val="300"/>
              </a:spcAft>
            </a:pPr>
            <a:endParaRPr lang="en-US" sz="1100" dirty="0">
              <a:latin typeface="IBM Plex Sans Light" panose="020B0403050203000203" pitchFamily="34" charset="0"/>
              <a:hlinkClick r:id="rId5" action="ppaction://hlinksldjump"/>
            </a:endParaRPr>
          </a:p>
          <a:p>
            <a:pPr>
              <a:spcAft>
                <a:spcPts val="300"/>
              </a:spcAft>
            </a:pPr>
            <a:r>
              <a:rPr lang="en-US" sz="1100" dirty="0">
                <a:latin typeface="IBM Plex Sans Light" panose="020B0403050203000203" pitchFamily="34" charset="0"/>
                <a:hlinkClick r:id="rId5" action="ppaction://hlinksldjump"/>
              </a:rPr>
              <a:t>Core modernization and optimization</a:t>
            </a:r>
            <a:endParaRPr lang="en-US" sz="1100" dirty="0">
              <a:latin typeface="IBM Plex Sans Light" panose="020B0403050203000203" pitchFamily="34" charset="0"/>
            </a:endParaRPr>
          </a:p>
          <a:p>
            <a:pPr marL="171450" indent="-171450">
              <a:spcAft>
                <a:spcPts val="300"/>
              </a:spcAft>
              <a:buFont typeface="System Font Regular"/>
              <a:buChar char="–"/>
            </a:pPr>
            <a:r>
              <a:rPr lang="en-US" sz="1100" dirty="0">
                <a:latin typeface="IBM Plex Sans Light" panose="020B0403050203000203" pitchFamily="34" charset="0"/>
              </a:rPr>
              <a:t>Prioritize cost reduction and modernization to build healthier operating models.</a:t>
            </a:r>
          </a:p>
          <a:p>
            <a:pPr marL="171450" indent="-171450">
              <a:spcAft>
                <a:spcPts val="300"/>
              </a:spcAft>
              <a:buFont typeface="System Font Regular"/>
              <a:buChar char="–"/>
            </a:pPr>
            <a:r>
              <a:rPr lang="en-US" sz="1100" dirty="0">
                <a:latin typeface="IBM Plex Sans Light" panose="020B0403050203000203" pitchFamily="34" charset="0"/>
              </a:rPr>
              <a:t>Realize efficiency gains from investments in cloud, data, and AI transforming ways of working.</a:t>
            </a:r>
          </a:p>
          <a:p>
            <a:pPr>
              <a:spcAft>
                <a:spcPts val="300"/>
              </a:spcAft>
            </a:pPr>
            <a:endParaRPr lang="en-US" sz="1100" dirty="0">
              <a:latin typeface="IBM Plex Sans Light" panose="020B0403050203000203" pitchFamily="34" charset="0"/>
            </a:endParaRPr>
          </a:p>
          <a:p>
            <a:pPr>
              <a:spcAft>
                <a:spcPts val="300"/>
              </a:spcAft>
            </a:pPr>
            <a:r>
              <a:rPr lang="en-US" sz="1100" dirty="0">
                <a:latin typeface="IBM Plex Sans Light" panose="020B0403050203000203" pitchFamily="34" charset="0"/>
                <a:hlinkClick r:id="rId6" action="ppaction://hlinksldjump"/>
              </a:rPr>
              <a:t>Sustainability</a:t>
            </a:r>
            <a:endParaRPr lang="en-US" sz="1100" dirty="0">
              <a:latin typeface="IBM Plex Sans Light" panose="020B0403050203000203" pitchFamily="34" charset="0"/>
            </a:endParaRPr>
          </a:p>
          <a:p>
            <a:pPr marL="171450" indent="-171450">
              <a:spcAft>
                <a:spcPts val="300"/>
              </a:spcAft>
              <a:buFont typeface="System Font Regular"/>
              <a:buChar char="–"/>
            </a:pPr>
            <a:r>
              <a:rPr lang="en-US" sz="1100" dirty="0">
                <a:latin typeface="IBM Plex Sans Light" panose="020B0403050203000203" pitchFamily="34" charset="0"/>
              </a:rPr>
              <a:t>Integrate sustainability into bank business strategies and operations.</a:t>
            </a:r>
          </a:p>
          <a:p>
            <a:pPr marL="171450" indent="-171450">
              <a:spcAft>
                <a:spcPts val="300"/>
              </a:spcAft>
              <a:buFont typeface="System Font Regular"/>
              <a:buChar char="–"/>
            </a:pPr>
            <a:r>
              <a:rPr lang="en-US" sz="1100" dirty="0">
                <a:latin typeface="IBM Plex Sans Light" panose="020B0403050203000203" pitchFamily="34" charset="0"/>
              </a:rPr>
              <a:t>Structure suitability-related products and selling to clients.</a:t>
            </a:r>
          </a:p>
          <a:p>
            <a:endParaRPr lang="en-US" sz="1100" b="1" dirty="0"/>
          </a:p>
        </p:txBody>
      </p:sp>
      <p:sp>
        <p:nvSpPr>
          <p:cNvPr id="20" name="TextBox 19">
            <a:extLst>
              <a:ext uri="{FF2B5EF4-FFF2-40B4-BE49-F238E27FC236}">
                <a16:creationId xmlns:a16="http://schemas.microsoft.com/office/drawing/2014/main" id="{628369E8-22AC-5F31-0362-0B32D1979EE9}"/>
              </a:ext>
            </a:extLst>
          </p:cNvPr>
          <p:cNvSpPr txBox="1"/>
          <p:nvPr/>
        </p:nvSpPr>
        <p:spPr>
          <a:xfrm>
            <a:off x="384048" y="2057400"/>
            <a:ext cx="2852928" cy="5611793"/>
          </a:xfrm>
          <a:prstGeom prst="rect">
            <a:avLst/>
          </a:prstGeom>
          <a:noFill/>
        </p:spPr>
        <p:txBody>
          <a:bodyPr wrap="square" lIns="91440" tIns="45720" rIns="91440" bIns="45720" rtlCol="0" anchor="t">
            <a:spAutoFit/>
          </a:bodyPr>
          <a:lstStyle/>
          <a:p>
            <a:pPr>
              <a:spcAft>
                <a:spcPts val="360"/>
              </a:spcAft>
            </a:pPr>
            <a:r>
              <a:rPr lang="en-US" sz="1400" b="1" dirty="0">
                <a:latin typeface="IBM Plex Sans" panose="020B0503050203000203" pitchFamily="34" charset="0"/>
              </a:rPr>
              <a:t>Industry Dynamics</a:t>
            </a:r>
          </a:p>
          <a:p>
            <a:pPr>
              <a:spcAft>
                <a:spcPts val="120"/>
              </a:spcAft>
            </a:pPr>
            <a:endParaRPr lang="en-US" sz="1100" dirty="0">
              <a:latin typeface="IBM Plex Sans Light" panose="020B0403050203000203" pitchFamily="34" charset="0"/>
            </a:endParaRPr>
          </a:p>
          <a:p>
            <a:pPr>
              <a:spcAft>
                <a:spcPts val="300"/>
              </a:spcAft>
            </a:pPr>
            <a:r>
              <a:rPr lang="en-US" sz="1100" dirty="0">
                <a:latin typeface="IBM Plex Sans Light" panose="020B0403050203000203" pitchFamily="34" charset="0"/>
                <a:hlinkClick r:id="rId7" action="ppaction://hlinksldjump"/>
              </a:rPr>
              <a:t>Macroeconomic indicators</a:t>
            </a:r>
            <a:endParaRPr lang="en-US" sz="1100" dirty="0">
              <a:latin typeface="IBM Plex Sans Light" panose="020B0403050203000203" pitchFamily="34" charset="0"/>
            </a:endParaRPr>
          </a:p>
          <a:p>
            <a:pPr marL="171450" indent="-171450">
              <a:spcAft>
                <a:spcPts val="300"/>
              </a:spcAft>
              <a:buFont typeface="System Font Regular"/>
              <a:buChar char="–"/>
            </a:pPr>
            <a:r>
              <a:rPr lang="en-US" sz="1100" dirty="0">
                <a:latin typeface="IBM Plex Sans Light" panose="020B0403050203000203" pitchFamily="34" charset="0"/>
              </a:rPr>
              <a:t>Spiking inflation, bottoming / rising interest rates, reversal of monetary policies.</a:t>
            </a:r>
          </a:p>
          <a:p>
            <a:pPr marL="171450" indent="-171450">
              <a:spcAft>
                <a:spcPts val="300"/>
              </a:spcAft>
              <a:buFont typeface="System Font Regular"/>
              <a:buChar char="–"/>
            </a:pPr>
            <a:r>
              <a:rPr lang="en-IN" sz="1100" u="none" strike="noStrike" dirty="0">
                <a:effectLst/>
                <a:latin typeface="IBM Plex Sans Light" panose="020B0403050203000203" pitchFamily="34" charset="0"/>
              </a:rPr>
              <a:t>Higher rates strain businesses’ appetite to borrow and diminishes bond values.</a:t>
            </a:r>
          </a:p>
          <a:p>
            <a:pPr marL="171450" indent="-171450">
              <a:spcAft>
                <a:spcPts val="300"/>
              </a:spcAft>
              <a:buFont typeface="Arial" panose="020B0604020202020204" pitchFamily="34" charset="0"/>
              <a:buChar char="•"/>
            </a:pPr>
            <a:endParaRPr lang="en-IN" sz="1100" dirty="0">
              <a:latin typeface="IBM Plex Sans Light" panose="020B0403050203000203" pitchFamily="34" charset="0"/>
            </a:endParaRPr>
          </a:p>
          <a:p>
            <a:pPr>
              <a:spcAft>
                <a:spcPts val="300"/>
              </a:spcAft>
            </a:pPr>
            <a:r>
              <a:rPr lang="en-IN" sz="1100" u="none" strike="noStrike" dirty="0">
                <a:effectLst/>
                <a:latin typeface="IBM Plex Sans Light" panose="020B0403050203000203" pitchFamily="34" charset="0"/>
                <a:hlinkClick r:id="rId8" action="ppaction://hlinksldjump"/>
              </a:rPr>
              <a:t>Geopolitical uncertainties</a:t>
            </a:r>
            <a:endParaRPr lang="en-IN" sz="1100" u="none" strike="noStrike" dirty="0">
              <a:effectLst/>
              <a:latin typeface="IBM Plex Sans Light" panose="020B0403050203000203" pitchFamily="34" charset="0"/>
            </a:endParaRPr>
          </a:p>
          <a:p>
            <a:pPr marL="171450" indent="-171450">
              <a:spcAft>
                <a:spcPts val="300"/>
              </a:spcAft>
              <a:buFont typeface="System Font Regular"/>
              <a:buChar char="–"/>
            </a:pPr>
            <a:r>
              <a:rPr lang="en-IN" sz="1100" dirty="0">
                <a:latin typeface="IBM Plex Sans Light" panose="020B0403050203000203" pitchFamily="34" charset="0"/>
              </a:rPr>
              <a:t>Heightening financial risk across geographies and economic sectors impact customer needs and test value chains.</a:t>
            </a:r>
          </a:p>
          <a:p>
            <a:pPr marL="171450" indent="-171450">
              <a:spcAft>
                <a:spcPts val="300"/>
              </a:spcAft>
              <a:buFont typeface="Arial" panose="020B0604020202020204" pitchFamily="34" charset="0"/>
              <a:buChar char="•"/>
            </a:pPr>
            <a:endParaRPr lang="en-IN" sz="1100" dirty="0">
              <a:latin typeface="IBM Plex Sans Light" panose="020B0403050203000203" pitchFamily="34" charset="0"/>
            </a:endParaRPr>
          </a:p>
          <a:p>
            <a:pPr>
              <a:spcAft>
                <a:spcPts val="300"/>
              </a:spcAft>
            </a:pPr>
            <a:r>
              <a:rPr lang="en-IN" sz="1100" dirty="0">
                <a:latin typeface="IBM Plex Sans Light" panose="020B0403050203000203" pitchFamily="34" charset="0"/>
                <a:hlinkClick r:id="rId9" action="ppaction://hlinksldjump"/>
              </a:rPr>
              <a:t>New competition</a:t>
            </a:r>
            <a:endParaRPr lang="en-IN" sz="1100" dirty="0">
              <a:latin typeface="IBM Plex Sans Light" panose="020B0403050203000203" pitchFamily="34" charset="0"/>
            </a:endParaRPr>
          </a:p>
          <a:p>
            <a:pPr marL="171450" indent="-171450">
              <a:spcAft>
                <a:spcPts val="300"/>
              </a:spcAft>
              <a:buFont typeface="System Font Regular"/>
              <a:buChar char="–"/>
            </a:pPr>
            <a:r>
              <a:rPr lang="en-IN" sz="1100" u="none" strike="noStrike" dirty="0">
                <a:effectLst/>
                <a:latin typeface="IBM Plex Sans Light" panose="020B0403050203000203" pitchFamily="34" charset="0"/>
              </a:rPr>
              <a:t>Clients’ digital adoption is intercepted by new players such as digital platforms, confining the operating space for traditional financial institutions.</a:t>
            </a:r>
          </a:p>
          <a:p>
            <a:pPr>
              <a:spcAft>
                <a:spcPts val="300"/>
              </a:spcAft>
            </a:pPr>
            <a:endParaRPr lang="en-IN" sz="1100" dirty="0">
              <a:latin typeface="IBM Plex Sans Light" panose="020B0403050203000203" pitchFamily="34" charset="0"/>
            </a:endParaRPr>
          </a:p>
          <a:p>
            <a:pPr>
              <a:spcAft>
                <a:spcPts val="300"/>
              </a:spcAft>
            </a:pPr>
            <a:r>
              <a:rPr lang="en-IN" sz="1100" u="none" strike="noStrike" dirty="0">
                <a:effectLst/>
                <a:latin typeface="IBM Plex Sans Light" panose="020B0403050203000203" pitchFamily="34" charset="0"/>
                <a:hlinkClick r:id="rId10" action="ppaction://hlinksldjump"/>
              </a:rPr>
              <a:t>Evolving risk, compliance, and regulations</a:t>
            </a:r>
            <a:endParaRPr lang="en-IN" sz="1100" u="none" strike="noStrike" dirty="0">
              <a:effectLst/>
              <a:latin typeface="IBM Plex Sans Light" panose="020B0403050203000203" pitchFamily="34" charset="0"/>
            </a:endParaRPr>
          </a:p>
          <a:p>
            <a:pPr marL="171450" indent="-171450">
              <a:spcAft>
                <a:spcPts val="300"/>
              </a:spcAft>
              <a:buFont typeface="System Font Regular"/>
              <a:buChar char="–"/>
            </a:pPr>
            <a:r>
              <a:rPr lang="en-IN" sz="1100" u="none" strike="noStrike" dirty="0">
                <a:effectLst/>
                <a:latin typeface="IBM Plex Sans Light" panose="020B0403050203000203" pitchFamily="34" charset="0"/>
              </a:rPr>
              <a:t>Cybersecurity and cyber-resilience are challenged by tech-advanced rogue players. </a:t>
            </a:r>
          </a:p>
          <a:p>
            <a:pPr marL="171450" indent="-171450">
              <a:spcAft>
                <a:spcPts val="300"/>
              </a:spcAft>
              <a:buFont typeface="System Font Regular"/>
              <a:buChar char="–"/>
            </a:pPr>
            <a:r>
              <a:rPr lang="en-IN" sz="1100" u="none" strike="noStrike" dirty="0">
                <a:effectLst/>
                <a:latin typeface="IBM Plex Sans Light" panose="020B0403050203000203" pitchFamily="34" charset="0"/>
              </a:rPr>
              <a:t>Increasing risk of ecosystem vitality due to digital connectivity.</a:t>
            </a:r>
            <a:endParaRPr lang="en-US" sz="1100" dirty="0"/>
          </a:p>
          <a:p>
            <a:pPr marL="171450" indent="-171450">
              <a:buFont typeface="Arial" panose="020B0604020202020204" pitchFamily="34" charset="0"/>
              <a:buChar char="•"/>
            </a:pPr>
            <a:endParaRPr lang="en-US" sz="1100" b="1" dirty="0">
              <a:latin typeface="IBM Plex Sans Light" panose="020B0403050203000203" pitchFamily="34" charset="0"/>
            </a:endParaRPr>
          </a:p>
        </p:txBody>
      </p:sp>
      <p:sp>
        <p:nvSpPr>
          <p:cNvPr id="3" name="Rectangle 2">
            <a:extLst>
              <a:ext uri="{FF2B5EF4-FFF2-40B4-BE49-F238E27FC236}">
                <a16:creationId xmlns:a16="http://schemas.microsoft.com/office/drawing/2014/main" id="{A34E6FE7-EBB7-0BDF-FA88-D52AFADA4B5C}"/>
              </a:ext>
            </a:extLst>
          </p:cNvPr>
          <p:cNvSpPr/>
          <p:nvPr/>
        </p:nvSpPr>
        <p:spPr>
          <a:xfrm>
            <a:off x="-1073" y="1017995"/>
            <a:ext cx="14630400" cy="742625"/>
          </a:xfrm>
          <a:prstGeom prst="rect">
            <a:avLst/>
          </a:prstGeom>
          <a:solidFill>
            <a:srgbClr val="82D0FF">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9728" tIns="54864" rIns="109728" bIns="54864" rtlCol="0" anchor="ctr"/>
          <a:lstStyle/>
          <a:p>
            <a:r>
              <a:rPr lang="en-US" sz="3600" dirty="0">
                <a:solidFill>
                  <a:schemeClr val="tx1"/>
                </a:solidFill>
                <a:latin typeface="IBM Plex Sans ExtLt"/>
              </a:rPr>
              <a:t>   Industry overview</a:t>
            </a:r>
            <a:endParaRPr lang="en-US" sz="3600" i="1" dirty="0">
              <a:solidFill>
                <a:schemeClr val="tx1"/>
              </a:solidFill>
              <a:latin typeface="IBM Plex Sans ExtLt"/>
            </a:endParaRPr>
          </a:p>
        </p:txBody>
      </p:sp>
      <p:sp>
        <p:nvSpPr>
          <p:cNvPr id="7" name="Content Placeholder 10">
            <a:extLst>
              <a:ext uri="{FF2B5EF4-FFF2-40B4-BE49-F238E27FC236}">
                <a16:creationId xmlns:a16="http://schemas.microsoft.com/office/drawing/2014/main" id="{6E478042-14C8-86BB-E514-646B54522234}"/>
              </a:ext>
            </a:extLst>
          </p:cNvPr>
          <p:cNvSpPr txBox="1">
            <a:spLocks/>
          </p:cNvSpPr>
          <p:nvPr/>
        </p:nvSpPr>
        <p:spPr>
          <a:xfrm>
            <a:off x="7687056" y="2133599"/>
            <a:ext cx="2852928" cy="1357745"/>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de-DE" altLang="en-GB" sz="1400" b="1" dirty="0">
                <a:latin typeface="IBM Plex Sans" panose="020B0503050203000203" pitchFamily="34" charset="0"/>
              </a:rPr>
              <a:t>Technologies</a:t>
            </a:r>
          </a:p>
          <a:p>
            <a:pPr marL="0" indent="0">
              <a:lnSpc>
                <a:spcPct val="100000"/>
              </a:lnSpc>
              <a:buNone/>
            </a:pPr>
            <a:r>
              <a:rPr lang="en-US" sz="1100" dirty="0">
                <a:solidFill>
                  <a:schemeClr val="accent1"/>
                </a:solidFill>
                <a:latin typeface="IBM Plex Sans Light" panose="020B0403050203000203" pitchFamily="34" charset="0"/>
                <a:hlinkClick r:id="rId11"/>
              </a:rPr>
              <a:t>2023 CEO study</a:t>
            </a:r>
            <a:r>
              <a:rPr lang="en-US" sz="1100" dirty="0">
                <a:solidFill>
                  <a:schemeClr val="accent1"/>
                </a:solidFill>
                <a:latin typeface="IBM Plex Sans Light" panose="020B0403050203000203" pitchFamily="34" charset="0"/>
              </a:rPr>
              <a:t>: </a:t>
            </a:r>
            <a:r>
              <a:rPr lang="en-US" sz="1100" dirty="0">
                <a:latin typeface="IBM Plex Sans Light" panose="020B0403050203000203" pitchFamily="34" charset="0"/>
              </a:rPr>
              <a:t>Technologies expected to deliver results in banking and financial markets over the next three years</a:t>
            </a:r>
            <a:r>
              <a:rPr lang="en-US" sz="1100" baseline="30000" dirty="0">
                <a:latin typeface="IBM Plex Sans Light" panose="020B0403050203000203" pitchFamily="34" charset="0"/>
              </a:rPr>
              <a:t>1</a:t>
            </a:r>
            <a:endParaRPr lang="en-US" sz="1100" dirty="0">
              <a:latin typeface="IBM Plex Sans Light" panose="020B0403050203000203" pitchFamily="34" charset="0"/>
            </a:endParaRPr>
          </a:p>
          <a:p>
            <a:pPr marL="0" indent="0">
              <a:spcBef>
                <a:spcPts val="0"/>
              </a:spcBef>
              <a:spcAft>
                <a:spcPts val="120"/>
              </a:spcAft>
              <a:buNone/>
            </a:pPr>
            <a:r>
              <a:rPr lang="en-US" sz="1200" dirty="0"/>
              <a:t> </a:t>
            </a:r>
          </a:p>
          <a:p>
            <a:pPr marL="0" indent="0">
              <a:buNone/>
            </a:pPr>
            <a:endParaRPr lang="en-US" sz="1200" dirty="0"/>
          </a:p>
          <a:p>
            <a:endParaRPr lang="en-US" sz="1200" dirty="0"/>
          </a:p>
        </p:txBody>
      </p:sp>
      <p:graphicFrame>
        <p:nvGraphicFramePr>
          <p:cNvPr id="6" name="Chart 5">
            <a:extLst>
              <a:ext uri="{FF2B5EF4-FFF2-40B4-BE49-F238E27FC236}">
                <a16:creationId xmlns:a16="http://schemas.microsoft.com/office/drawing/2014/main" id="{D38B8333-2D69-303A-8B55-0EECDA57BB5B}"/>
              </a:ext>
            </a:extLst>
          </p:cNvPr>
          <p:cNvGraphicFramePr>
            <a:graphicFrameLocks/>
          </p:cNvGraphicFramePr>
          <p:nvPr>
            <p:extLst>
              <p:ext uri="{D42A27DB-BD31-4B8C-83A1-F6EECF244321}">
                <p14:modId xmlns:p14="http://schemas.microsoft.com/office/powerpoint/2010/main" val="2664007571"/>
              </p:ext>
            </p:extLst>
          </p:nvPr>
        </p:nvGraphicFramePr>
        <p:xfrm>
          <a:off x="8967149" y="3204473"/>
          <a:ext cx="1898073" cy="4132346"/>
        </p:xfrm>
        <a:graphic>
          <a:graphicData uri="http://schemas.openxmlformats.org/drawingml/2006/chart">
            <c:chart xmlns:c="http://schemas.openxmlformats.org/drawingml/2006/chart" xmlns:r="http://schemas.openxmlformats.org/officeDocument/2006/relationships" r:id="rId12"/>
          </a:graphicData>
        </a:graphic>
      </p:graphicFrame>
      <p:sp>
        <p:nvSpPr>
          <p:cNvPr id="5" name="TextBox 4">
            <a:extLst>
              <a:ext uri="{FF2B5EF4-FFF2-40B4-BE49-F238E27FC236}">
                <a16:creationId xmlns:a16="http://schemas.microsoft.com/office/drawing/2014/main" id="{95A0D1BE-1797-7B95-E5FB-46FB5D28E42C}"/>
              </a:ext>
            </a:extLst>
          </p:cNvPr>
          <p:cNvSpPr txBox="1"/>
          <p:nvPr/>
        </p:nvSpPr>
        <p:spPr>
          <a:xfrm>
            <a:off x="3676650" y="7010400"/>
            <a:ext cx="0" cy="0"/>
          </a:xfrm>
          <a:prstGeom prst="rect">
            <a:avLst/>
          </a:prstGeom>
          <a:noFill/>
        </p:spPr>
        <p:txBody>
          <a:bodyPr wrap="none" lIns="0" tIns="0" rIns="0" bIns="0" rtlCol="0">
            <a:noAutofit/>
          </a:bodyPr>
          <a:lstStyle/>
          <a:p>
            <a:pPr algn="l">
              <a:lnSpc>
                <a:spcPct val="110000"/>
              </a:lnSpc>
              <a:spcBef>
                <a:spcPts val="1800"/>
              </a:spcBef>
            </a:pPr>
            <a:endParaRPr lang="en-US" sz="1800" dirty="0" err="1">
              <a:solidFill>
                <a:schemeClr val="tx1"/>
              </a:solidFill>
              <a:latin typeface="+mn-lt"/>
              <a:ea typeface="IBM Plex Sans" charset="0"/>
              <a:cs typeface="IBM Plex Sans" charset="0"/>
            </a:endParaRPr>
          </a:p>
        </p:txBody>
      </p:sp>
      <p:sp>
        <p:nvSpPr>
          <p:cNvPr id="2" name="Content Placeholder 10">
            <a:extLst>
              <a:ext uri="{FF2B5EF4-FFF2-40B4-BE49-F238E27FC236}">
                <a16:creationId xmlns:a16="http://schemas.microsoft.com/office/drawing/2014/main" id="{DE014E30-F398-4B03-87F1-034BFA24BDB7}"/>
              </a:ext>
            </a:extLst>
          </p:cNvPr>
          <p:cNvSpPr txBox="1">
            <a:spLocks/>
          </p:cNvSpPr>
          <p:nvPr/>
        </p:nvSpPr>
        <p:spPr>
          <a:xfrm>
            <a:off x="7741024" y="3530057"/>
            <a:ext cx="1226127" cy="173181"/>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altLang="en-GB" sz="1000" b="1" dirty="0">
                <a:latin typeface="IBM Plex Sans" panose="020B0503050203000203" pitchFamily="34" charset="0"/>
              </a:rPr>
              <a:t>Cloud Computing</a:t>
            </a:r>
            <a:endParaRPr lang="en-US" sz="900" dirty="0"/>
          </a:p>
        </p:txBody>
      </p:sp>
      <p:sp>
        <p:nvSpPr>
          <p:cNvPr id="4" name="Content Placeholder 10">
            <a:extLst>
              <a:ext uri="{FF2B5EF4-FFF2-40B4-BE49-F238E27FC236}">
                <a16:creationId xmlns:a16="http://schemas.microsoft.com/office/drawing/2014/main" id="{4A14B812-A990-D73B-91E6-BD168C025325}"/>
              </a:ext>
            </a:extLst>
          </p:cNvPr>
          <p:cNvSpPr txBox="1">
            <a:spLocks/>
          </p:cNvSpPr>
          <p:nvPr/>
        </p:nvSpPr>
        <p:spPr>
          <a:xfrm>
            <a:off x="7851860" y="4021892"/>
            <a:ext cx="1115291" cy="290945"/>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altLang="en-GB" sz="1000" b="1" dirty="0">
                <a:latin typeface="IBM Plex Sans" panose="020B0503050203000203" pitchFamily="34" charset="0"/>
              </a:rPr>
              <a:t>AI (NLP, chatbots, etc.)</a:t>
            </a:r>
            <a:endParaRPr lang="en-US" sz="900" dirty="0"/>
          </a:p>
        </p:txBody>
      </p:sp>
      <p:sp>
        <p:nvSpPr>
          <p:cNvPr id="8" name="Content Placeholder 10">
            <a:extLst>
              <a:ext uri="{FF2B5EF4-FFF2-40B4-BE49-F238E27FC236}">
                <a16:creationId xmlns:a16="http://schemas.microsoft.com/office/drawing/2014/main" id="{083EC4A7-FA91-4127-0932-0EAAF94F328C}"/>
              </a:ext>
            </a:extLst>
          </p:cNvPr>
          <p:cNvSpPr txBox="1">
            <a:spLocks/>
          </p:cNvSpPr>
          <p:nvPr/>
        </p:nvSpPr>
        <p:spPr>
          <a:xfrm>
            <a:off x="7810297" y="4527582"/>
            <a:ext cx="1156854" cy="297873"/>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b="1" dirty="0">
                <a:latin typeface="IBM Plex Sans" panose="020B0503050203000203" pitchFamily="34" charset="0"/>
              </a:rPr>
              <a:t>Advanced analytics</a:t>
            </a:r>
            <a:endParaRPr lang="en-US" sz="900" dirty="0"/>
          </a:p>
        </p:txBody>
      </p:sp>
      <p:sp>
        <p:nvSpPr>
          <p:cNvPr id="9" name="Content Placeholder 10">
            <a:extLst>
              <a:ext uri="{FF2B5EF4-FFF2-40B4-BE49-F238E27FC236}">
                <a16:creationId xmlns:a16="http://schemas.microsoft.com/office/drawing/2014/main" id="{2021DA2C-304F-BE27-354E-669DA847A055}"/>
              </a:ext>
            </a:extLst>
          </p:cNvPr>
          <p:cNvSpPr txBox="1">
            <a:spLocks/>
          </p:cNvSpPr>
          <p:nvPr/>
        </p:nvSpPr>
        <p:spPr>
          <a:xfrm>
            <a:off x="7450078" y="5164892"/>
            <a:ext cx="1517073" cy="152400"/>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b="1" dirty="0">
                <a:latin typeface="IBM Plex Sans" panose="020B0503050203000203" pitchFamily="34" charset="0"/>
              </a:rPr>
              <a:t>Blockchain</a:t>
            </a:r>
            <a:endParaRPr lang="en-US" sz="900" dirty="0"/>
          </a:p>
        </p:txBody>
      </p:sp>
      <p:sp>
        <p:nvSpPr>
          <p:cNvPr id="10" name="Content Placeholder 10">
            <a:extLst>
              <a:ext uri="{FF2B5EF4-FFF2-40B4-BE49-F238E27FC236}">
                <a16:creationId xmlns:a16="http://schemas.microsoft.com/office/drawing/2014/main" id="{D0DFB7BD-06D9-0199-332D-1D69521A62CE}"/>
              </a:ext>
            </a:extLst>
          </p:cNvPr>
          <p:cNvSpPr txBox="1">
            <a:spLocks/>
          </p:cNvSpPr>
          <p:nvPr/>
        </p:nvSpPr>
        <p:spPr>
          <a:xfrm>
            <a:off x="7463933" y="5705219"/>
            <a:ext cx="1503218" cy="325583"/>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b="1" dirty="0">
                <a:latin typeface="IBM Plex Sans" panose="020B0503050203000203" pitchFamily="34" charset="0"/>
              </a:rPr>
              <a:t>IoT &amp; connected devices</a:t>
            </a:r>
            <a:endParaRPr lang="en-US" sz="900" dirty="0"/>
          </a:p>
        </p:txBody>
      </p:sp>
      <p:sp>
        <p:nvSpPr>
          <p:cNvPr id="11" name="Content Placeholder 10">
            <a:extLst>
              <a:ext uri="{FF2B5EF4-FFF2-40B4-BE49-F238E27FC236}">
                <a16:creationId xmlns:a16="http://schemas.microsoft.com/office/drawing/2014/main" id="{096AD523-5EF2-ADD5-31E6-BF97B5A52E0A}"/>
              </a:ext>
            </a:extLst>
          </p:cNvPr>
          <p:cNvSpPr txBox="1">
            <a:spLocks/>
          </p:cNvSpPr>
          <p:nvPr/>
        </p:nvSpPr>
        <p:spPr>
          <a:xfrm>
            <a:off x="7727169" y="6287111"/>
            <a:ext cx="1239982" cy="200891"/>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b="1" dirty="0">
                <a:latin typeface="IBM Plex Sans" panose="020B0503050203000203" pitchFamily="34" charset="0"/>
              </a:rPr>
              <a:t>AI (Gen AI and ML)</a:t>
            </a:r>
            <a:endParaRPr lang="en-US" sz="900" dirty="0"/>
          </a:p>
        </p:txBody>
      </p:sp>
      <p:sp>
        <p:nvSpPr>
          <p:cNvPr id="13" name="Content Placeholder 10">
            <a:extLst>
              <a:ext uri="{FF2B5EF4-FFF2-40B4-BE49-F238E27FC236}">
                <a16:creationId xmlns:a16="http://schemas.microsoft.com/office/drawing/2014/main" id="{C5634B54-B1B3-8D3D-2B31-8BB2329E52B5}"/>
              </a:ext>
            </a:extLst>
          </p:cNvPr>
          <p:cNvSpPr txBox="1">
            <a:spLocks/>
          </p:cNvSpPr>
          <p:nvPr/>
        </p:nvSpPr>
        <p:spPr>
          <a:xfrm>
            <a:off x="7588624" y="6827437"/>
            <a:ext cx="1378527" cy="214746"/>
          </a:xfrm>
          <a:prstGeom prst="rect">
            <a:avLst/>
          </a:prstGeom>
          <a:noFill/>
        </p:spPr>
        <p:txBody>
          <a:bodyPr vert="horz" lIns="43200" tIns="0" rIns="43200" bIns="43200" rtlCol="0">
            <a:noAutofit/>
          </a:bodyPr>
          <a:lstStyle>
            <a:lvl1pPr marL="228600" indent="-228600" algn="l" defTabSz="914400" rtl="0" eaLnBrk="1" latinLnBrk="0" hangingPunct="1">
              <a:lnSpc>
                <a:spcPct val="90000"/>
              </a:lnSpc>
              <a:spcBef>
                <a:spcPts val="1000"/>
              </a:spcBef>
              <a:buClr>
                <a:srgbClr val="00114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114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114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114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b="1" dirty="0">
                <a:latin typeface="IBM Plex Sans" panose="020B0503050203000203" pitchFamily="34" charset="0"/>
              </a:rPr>
              <a:t>Quantum computing</a:t>
            </a:r>
            <a:endParaRPr lang="en-US" sz="900" dirty="0"/>
          </a:p>
        </p:txBody>
      </p:sp>
      <p:grpSp>
        <p:nvGrpSpPr>
          <p:cNvPr id="18" name="Group 17">
            <a:extLst>
              <a:ext uri="{FF2B5EF4-FFF2-40B4-BE49-F238E27FC236}">
                <a16:creationId xmlns:a16="http://schemas.microsoft.com/office/drawing/2014/main" id="{226411E5-8DAA-D27A-2A0F-7A2A1FAD4102}"/>
              </a:ext>
            </a:extLst>
          </p:cNvPr>
          <p:cNvGrpSpPr/>
          <p:nvPr/>
        </p:nvGrpSpPr>
        <p:grpSpPr>
          <a:xfrm>
            <a:off x="12931553" y="319424"/>
            <a:ext cx="1173393" cy="135875"/>
            <a:chOff x="12931553" y="319424"/>
            <a:chExt cx="1173393" cy="135875"/>
          </a:xfrm>
        </p:grpSpPr>
        <p:sp>
          <p:nvSpPr>
            <p:cNvPr id="19" name="TextBox 18">
              <a:extLst>
                <a:ext uri="{FF2B5EF4-FFF2-40B4-BE49-F238E27FC236}">
                  <a16:creationId xmlns:a16="http://schemas.microsoft.com/office/drawing/2014/main" id="{63FB3309-FBE6-63AC-4123-DD66BBA8990B}"/>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13"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21" name="Picture 20">
              <a:extLst>
                <a:ext uri="{FF2B5EF4-FFF2-40B4-BE49-F238E27FC236}">
                  <a16:creationId xmlns:a16="http://schemas.microsoft.com/office/drawing/2014/main" id="{4BD6A259-705D-7866-4D95-87FAEF33F11A}"/>
                </a:ext>
              </a:extLst>
            </p:cNvPr>
            <p:cNvPicPr>
              <a:picLocks noChangeAspect="1"/>
            </p:cNvPicPr>
            <p:nvPr/>
          </p:nvPicPr>
          <p:blipFill>
            <a:blip r:embed="rId14"/>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181899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13CE7A2-E659-D7A3-F1AF-F2B5C656F28D}"/>
              </a:ext>
            </a:extLst>
          </p:cNvPr>
          <p:cNvSpPr txBox="1"/>
          <p:nvPr/>
        </p:nvSpPr>
        <p:spPr>
          <a:xfrm>
            <a:off x="457200" y="1058694"/>
            <a:ext cx="2971800" cy="1218795"/>
          </a:xfrm>
          <a:prstGeom prst="rect">
            <a:avLst/>
          </a:prstGeom>
          <a:noFill/>
        </p:spPr>
        <p:txBody>
          <a:bodyPr wrap="square" lIns="0" tIns="54864" rIns="109728" bIns="54864" rtlCol="0" anchor="t">
            <a:spAutoFit/>
          </a:bodyPr>
          <a:lstStyle/>
          <a:p>
            <a:pPr>
              <a:defRPr/>
            </a:pPr>
            <a:r>
              <a:rPr kumimoji="0" lang="en-US" sz="3600" b="0" i="0" u="none" strike="noStrike" kern="1200" cap="none" spc="0" normalizeH="0" baseline="0" noProof="0" dirty="0">
                <a:ln>
                  <a:noFill/>
                </a:ln>
                <a:solidFill>
                  <a:srgbClr val="000000"/>
                </a:solidFill>
                <a:effectLst/>
                <a:uLnTx/>
                <a:uFillTx/>
                <a:latin typeface="IBM Plex Sans ExtLt"/>
                <a:ea typeface="+mn-ea"/>
                <a:cs typeface="+mn-cs"/>
              </a:rPr>
              <a:t>Industry </a:t>
            </a:r>
            <a:r>
              <a:rPr lang="en-US" sz="3600" dirty="0">
                <a:solidFill>
                  <a:srgbClr val="000000"/>
                </a:solidFill>
                <a:latin typeface="IBM Plex Sans ExtLt"/>
              </a:rPr>
              <a:t>dynamics</a:t>
            </a:r>
          </a:p>
        </p:txBody>
      </p:sp>
      <p:sp>
        <p:nvSpPr>
          <p:cNvPr id="14" name="TextBox 13">
            <a:extLst>
              <a:ext uri="{FF2B5EF4-FFF2-40B4-BE49-F238E27FC236}">
                <a16:creationId xmlns:a16="http://schemas.microsoft.com/office/drawing/2014/main" id="{17E82454-6843-E0E4-9EA9-E5E6E987C4A8}"/>
              </a:ext>
            </a:extLst>
          </p:cNvPr>
          <p:cNvSpPr txBox="1"/>
          <p:nvPr/>
        </p:nvSpPr>
        <p:spPr>
          <a:xfrm>
            <a:off x="3895344" y="1179576"/>
            <a:ext cx="6853935" cy="5492466"/>
          </a:xfrm>
          <a:prstGeom prst="rect">
            <a:avLst/>
          </a:prstGeom>
          <a:noFill/>
        </p:spPr>
        <p:txBody>
          <a:bodyPr wrap="square">
            <a:spAutoFit/>
          </a:bodyPr>
          <a:lstStyle/>
          <a:p>
            <a:pPr algn="l">
              <a:lnSpc>
                <a:spcPct val="110000"/>
              </a:lnSpc>
            </a:pPr>
            <a:r>
              <a:rPr lang="en-US" sz="2000" dirty="0">
                <a:solidFill>
                  <a:schemeClr val="tx1"/>
                </a:solidFill>
                <a:latin typeface="IBM Plex Sans" panose="020B0503050203000203" pitchFamily="34" charset="0"/>
                <a:ea typeface="IBM Plex Sans" charset="0"/>
                <a:cs typeface="IBM Plex Sans" charset="0"/>
              </a:rPr>
              <a:t>Macroeconomic indicators</a:t>
            </a:r>
            <a:endParaRPr lang="en-US" sz="2000" strike="sngStrike" dirty="0">
              <a:solidFill>
                <a:schemeClr val="tx1"/>
              </a:solidFill>
              <a:latin typeface="IBM Plex Sans" panose="020B0503050203000203" pitchFamily="34" charset="0"/>
              <a:ea typeface="IBM Plex Sans" charset="0"/>
              <a:cs typeface="IBM Plex Sans" charset="0"/>
            </a:endParaRPr>
          </a:p>
          <a:p>
            <a:pPr algn="l">
              <a:lnSpc>
                <a:spcPct val="110000"/>
              </a:lnSpc>
            </a:pPr>
            <a:endParaRPr lang="en-US" sz="1400" b="1" dirty="0">
              <a:latin typeface="IBM Plex Sans" panose="020B0503050203000203" pitchFamily="34" charset="0"/>
              <a:ea typeface="IBM Plex Sans" charset="0"/>
              <a:cs typeface="IBM Plex Sans" charset="0"/>
            </a:endParaRPr>
          </a:p>
          <a:p>
            <a:pPr algn="l">
              <a:lnSpc>
                <a:spcPct val="110000"/>
              </a:lnSpc>
              <a:spcAft>
                <a:spcPts val="600"/>
              </a:spcAft>
            </a:pPr>
            <a:r>
              <a:rPr lang="en-US" sz="1800" dirty="0">
                <a:ea typeface="IBM Plex Sans" charset="0"/>
                <a:cs typeface="IBM Plex Sans" charset="0"/>
              </a:rPr>
              <a:t>The rising interest rates, spiking inflation, shift in monetary policies, and recessionary fears have significant impact on banking revenue and the performance of financial markets.</a:t>
            </a:r>
          </a:p>
          <a:p>
            <a:pPr algn="l">
              <a:lnSpc>
                <a:spcPct val="110000"/>
              </a:lnSpc>
              <a:spcAft>
                <a:spcPts val="600"/>
              </a:spcAft>
            </a:pPr>
            <a:endParaRPr lang="en-US" sz="1800" dirty="0">
              <a:ea typeface="IBM Plex Sans" charset="0"/>
              <a:cs typeface="IBM Plex Sans" charset="0"/>
            </a:endParaRPr>
          </a:p>
          <a:p>
            <a:pPr marL="285750" indent="-285750" algn="l">
              <a:lnSpc>
                <a:spcPct val="110000"/>
              </a:lnSpc>
              <a:spcAft>
                <a:spcPts val="600"/>
              </a:spcAft>
              <a:buFont typeface="Arial" panose="020B0604020202020204" pitchFamily="34" charset="0"/>
              <a:buChar char="•"/>
            </a:pPr>
            <a:r>
              <a:rPr lang="en-IN" sz="1400" b="0" i="0" u="none" strike="noStrike" dirty="0">
                <a:effectLst/>
              </a:rPr>
              <a:t>The aftermath of COVID-19 pandemic and </a:t>
            </a:r>
            <a:r>
              <a:rPr lang="en-IN" sz="1400" dirty="0"/>
              <a:t>recent military escalations </a:t>
            </a:r>
            <a:r>
              <a:rPr lang="en-IN" sz="1400" b="0" i="0" u="none" strike="noStrike" dirty="0">
                <a:effectLst/>
              </a:rPr>
              <a:t>have caused global inflation spikes, leading governments to raise interest rates</a:t>
            </a:r>
            <a:r>
              <a:rPr lang="en-IN" sz="1400" b="0" i="0" u="none" strike="noStrike" baseline="30000" dirty="0">
                <a:effectLst/>
              </a:rPr>
              <a:t>1</a:t>
            </a:r>
            <a:r>
              <a:rPr lang="en-IN" sz="1400" b="0" i="0" u="none" strike="noStrike" dirty="0">
                <a:effectLst/>
              </a:rPr>
              <a:t>.</a:t>
            </a:r>
            <a:endParaRPr lang="en-IN" sz="1400" b="0" i="0" u="none" strike="noStrike" baseline="30000" dirty="0">
              <a:effectLst/>
            </a:endParaRPr>
          </a:p>
          <a:p>
            <a:pPr marL="285750" indent="-285750">
              <a:lnSpc>
                <a:spcPct val="110000"/>
              </a:lnSpc>
              <a:spcAft>
                <a:spcPts val="600"/>
              </a:spcAft>
              <a:buFont typeface="Arial" panose="020B0604020202020204" pitchFamily="34" charset="0"/>
              <a:buChar char="•"/>
            </a:pPr>
            <a:r>
              <a:rPr lang="en-US" sz="1400" dirty="0">
                <a:ea typeface="IBM Plex Sans" charset="0"/>
                <a:cs typeface="IBM Plex Sans" charset="0"/>
              </a:rPr>
              <a:t>Raising interest rates leads to increased cost of borrowing, making businesses and citizens to rethink investments decisions, thereby taming inflation.</a:t>
            </a:r>
            <a:endParaRPr lang="en-IN" sz="1400" b="0" i="0" u="none" strike="noStrike" dirty="0">
              <a:effectLst/>
            </a:endParaRPr>
          </a:p>
          <a:p>
            <a:pPr marL="285750" indent="-285750" algn="l">
              <a:lnSpc>
                <a:spcPct val="110000"/>
              </a:lnSpc>
              <a:spcAft>
                <a:spcPts val="600"/>
              </a:spcAft>
              <a:buFont typeface="Arial" panose="020B0604020202020204" pitchFamily="34" charset="0"/>
              <a:buChar char="•"/>
            </a:pPr>
            <a:r>
              <a:rPr lang="en-IN" sz="1400" dirty="0"/>
              <a:t>Federal Reserve, the central bank of US, raised interest rates </a:t>
            </a:r>
            <a:r>
              <a:rPr lang="en-IN" sz="1400" dirty="0">
                <a:hlinkClick r:id="rId3"/>
              </a:rPr>
              <a:t>11 times</a:t>
            </a:r>
            <a:r>
              <a:rPr lang="en-IN" sz="1400" dirty="0"/>
              <a:t> between March 2022 to September 2023, invoking recessionary fears among businesses.</a:t>
            </a:r>
            <a:r>
              <a:rPr lang="en-IN" sz="1400" baseline="30000" dirty="0"/>
              <a:t>2</a:t>
            </a:r>
          </a:p>
          <a:p>
            <a:pPr marL="285750" indent="-285750" algn="l">
              <a:lnSpc>
                <a:spcPct val="110000"/>
              </a:lnSpc>
              <a:spcAft>
                <a:spcPts val="600"/>
              </a:spcAft>
              <a:buFont typeface="Arial" panose="020B0604020202020204" pitchFamily="34" charset="0"/>
              <a:buChar char="•"/>
            </a:pPr>
            <a:r>
              <a:rPr lang="en-IN" sz="1400" dirty="0"/>
              <a:t>For banks, higher interest rates reduce the demand for lending activity while it widens net interest margins (</a:t>
            </a:r>
            <a:r>
              <a:rPr lang="en-IN" sz="1400" dirty="0">
                <a:hlinkClick r:id="rId4" action="ppaction://hlinksldjump"/>
              </a:rPr>
              <a:t>NIM</a:t>
            </a:r>
            <a:r>
              <a:rPr lang="en-IN" sz="1400" dirty="0"/>
              <a:t>) until deposit rates are reset. The value of bonds held gets lower, adding regulatory pressure to maintain additional capital reserve (E.g., </a:t>
            </a:r>
            <a:r>
              <a:rPr lang="en-IN" sz="1400" dirty="0">
                <a:hlinkClick r:id="rId4" action="ppaction://hlinksldjump"/>
              </a:rPr>
              <a:t>CET1</a:t>
            </a:r>
            <a:r>
              <a:rPr lang="en-IN" sz="1400" dirty="0"/>
              <a:t>).</a:t>
            </a:r>
            <a:r>
              <a:rPr lang="en-IN" sz="1400" baseline="30000" dirty="0"/>
              <a:t>3</a:t>
            </a:r>
          </a:p>
          <a:p>
            <a:pPr marL="285750" indent="-285750" algn="l">
              <a:lnSpc>
                <a:spcPct val="110000"/>
              </a:lnSpc>
              <a:spcAft>
                <a:spcPts val="600"/>
              </a:spcAft>
              <a:buFont typeface="Arial" panose="020B0604020202020204" pitchFamily="34" charset="0"/>
              <a:buChar char="•"/>
            </a:pPr>
            <a:r>
              <a:rPr lang="en-IN" sz="1400" dirty="0"/>
              <a:t>For financial markets, higher interest rates tend to introduce higher price volatilities on capital markets.</a:t>
            </a:r>
          </a:p>
          <a:p>
            <a:pPr marL="285750" indent="-285750" algn="l">
              <a:lnSpc>
                <a:spcPct val="110000"/>
              </a:lnSpc>
              <a:buFont typeface="Arial" panose="020B0604020202020204" pitchFamily="34" charset="0"/>
              <a:buChar char="•"/>
            </a:pPr>
            <a:endParaRPr lang="en-IN" sz="1400" b="0" i="0" u="none" strike="noStrike" dirty="0">
              <a:effectLst/>
            </a:endParaRPr>
          </a:p>
        </p:txBody>
      </p:sp>
      <p:cxnSp>
        <p:nvCxnSpPr>
          <p:cNvPr id="2" name="Straight Connector 1">
            <a:extLst>
              <a:ext uri="{FF2B5EF4-FFF2-40B4-BE49-F238E27FC236}">
                <a16:creationId xmlns:a16="http://schemas.microsoft.com/office/drawing/2014/main" id="{9023C395-1760-18B8-EBBF-9EAAE4605E59}"/>
              </a:ext>
            </a:extLst>
          </p:cNvPr>
          <p:cNvCxnSpPr>
            <a:cxnSpLocks/>
          </p:cNvCxnSpPr>
          <p:nvPr/>
        </p:nvCxnSpPr>
        <p:spPr>
          <a:xfrm>
            <a:off x="11037347" y="1219200"/>
            <a:ext cx="0" cy="6496920"/>
          </a:xfrm>
          <a:prstGeom prst="line">
            <a:avLst/>
          </a:prstGeom>
          <a:ln w="12700">
            <a:solidFill>
              <a:srgbClr val="893EFD"/>
            </a:solidFill>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AB003488-E062-8D15-D64E-2A24668DDD23}"/>
              </a:ext>
            </a:extLst>
          </p:cNvPr>
          <p:cNvSpPr txBox="1"/>
          <p:nvPr/>
        </p:nvSpPr>
        <p:spPr>
          <a:xfrm>
            <a:off x="11402568" y="1216152"/>
            <a:ext cx="2597904" cy="1908047"/>
          </a:xfrm>
          <a:prstGeom prst="rect">
            <a:avLst/>
          </a:prstGeom>
          <a:noFill/>
        </p:spPr>
        <p:txBody>
          <a:bodyPr wrap="square" lIns="0" tIns="0" rIns="0" bIns="0" rtlCol="0">
            <a:noAutofit/>
          </a:bodyPr>
          <a:lstStyle/>
          <a:p>
            <a:pPr>
              <a:lnSpc>
                <a:spcPct val="110000"/>
              </a:lnSpc>
              <a:spcBef>
                <a:spcPts val="1800"/>
              </a:spcBef>
              <a:defRPr/>
            </a:pPr>
            <a:r>
              <a:rPr kumimoji="0" lang="en-US" sz="5400" i="0" u="none" strike="noStrike" kern="1200" cap="none" spc="-250" normalizeH="0" noProof="0" dirty="0">
                <a:ln>
                  <a:noFill/>
                </a:ln>
                <a:solidFill>
                  <a:srgbClr val="82D0FF"/>
                </a:solidFill>
                <a:effectLst/>
                <a:uLnTx/>
                <a:uFillTx/>
                <a:latin typeface="+mj-lt"/>
                <a:ea typeface="IBM Plex Sans" charset="0"/>
                <a:cs typeface="IBM Plex Sans" charset="0"/>
              </a:rPr>
              <a:t>9.1%</a:t>
            </a:r>
            <a:endParaRPr kumimoji="0" lang="en-IN" sz="3200" b="0" i="0" u="none" strike="noStrike" kern="1200" cap="none" spc="0" normalizeH="0" baseline="0" noProof="0" dirty="0">
              <a:ln>
                <a:noFill/>
              </a:ln>
              <a:solidFill>
                <a:srgbClr val="82D0FF"/>
              </a:solidFill>
              <a:effectLst/>
              <a:uLnTx/>
              <a:uFillTx/>
              <a:latin typeface="+mj-lt"/>
              <a:ea typeface="IBM Plex Sans" charset="0"/>
              <a:cs typeface="IBM Plex Sans" charset="0"/>
            </a:endParaRPr>
          </a:p>
          <a:p>
            <a:pPr>
              <a:lnSpc>
                <a:spcPct val="110000"/>
              </a:lnSpc>
              <a:spcAft>
                <a:spcPts val="800"/>
              </a:spcAft>
            </a:pPr>
            <a:r>
              <a:rPr lang="en-US" sz="1400" dirty="0">
                <a:ea typeface="IBM Plex Sans" charset="0"/>
                <a:cs typeface="IBM Plex Sans" charset="0"/>
              </a:rPr>
              <a:t>US CPI Inflation in June 2022, a 40-year high and well above the historically aimed target of 2%</a:t>
            </a:r>
            <a:r>
              <a:rPr lang="en-US" sz="1400" baseline="30000" dirty="0">
                <a:ea typeface="IBM Plex Sans" charset="0"/>
                <a:cs typeface="IBM Plex Sans" charset="0"/>
                <a:hlinkClick r:id="rId5"/>
              </a:rPr>
              <a:t>4</a:t>
            </a:r>
            <a:endParaRPr lang="en-US" sz="1400" baseline="30000" dirty="0">
              <a:ea typeface="IBM Plex Sans" charset="0"/>
              <a:cs typeface="IBM Plex Sans" charset="0"/>
            </a:endParaRPr>
          </a:p>
        </p:txBody>
      </p:sp>
      <p:sp>
        <p:nvSpPr>
          <p:cNvPr id="4" name="TextBox 3">
            <a:extLst>
              <a:ext uri="{FF2B5EF4-FFF2-40B4-BE49-F238E27FC236}">
                <a16:creationId xmlns:a16="http://schemas.microsoft.com/office/drawing/2014/main" id="{8056F1E0-2E9D-96A0-5412-741ABDF993DF}"/>
              </a:ext>
            </a:extLst>
          </p:cNvPr>
          <p:cNvSpPr txBox="1"/>
          <p:nvPr/>
        </p:nvSpPr>
        <p:spPr>
          <a:xfrm>
            <a:off x="457201" y="7195020"/>
            <a:ext cx="3048000" cy="482730"/>
          </a:xfrm>
          <a:prstGeom prst="rect">
            <a:avLst/>
          </a:prstGeom>
          <a:noFill/>
        </p:spPr>
        <p:txBody>
          <a:bodyPr wrap="square" lIns="0" tIns="0" rIns="0" bIns="0" rtlCol="0">
            <a:noAutofit/>
          </a:bodyPr>
          <a:lstStyle/>
          <a:p>
            <a:pPr algn="l">
              <a:lnSpc>
                <a:spcPct val="110000"/>
              </a:lnSpc>
              <a:spcAft>
                <a:spcPts val="300"/>
              </a:spcAft>
            </a:pPr>
            <a:r>
              <a:rPr lang="en-US" sz="1200" dirty="0">
                <a:latin typeface="IBM Plex Sans Light" panose="020B0403050203000203" pitchFamily="34" charset="0"/>
                <a:ea typeface="IBM Plex Sans" charset="0"/>
                <a:cs typeface="IBM Plex Sans" charset="0"/>
              </a:rPr>
              <a:t>Related IBM publications for more insights:</a:t>
            </a:r>
          </a:p>
          <a:p>
            <a:pPr marL="171450" indent="-171450">
              <a:lnSpc>
                <a:spcPct val="110000"/>
              </a:lnSpc>
              <a:buFont typeface="System Font Regular"/>
              <a:buChar char="–"/>
            </a:pPr>
            <a:r>
              <a:rPr lang="en-US" sz="1200" dirty="0">
                <a:solidFill>
                  <a:schemeClr val="tx1"/>
                </a:solidFill>
                <a:latin typeface="IBM Plex Sans Light" panose="020B0403050203000203" pitchFamily="34" charset="0"/>
                <a:ea typeface="IBM Plex Sans" charset="0"/>
                <a:cs typeface="IBM Plex Sans" charset="0"/>
                <a:hlinkClick r:id="rId6"/>
              </a:rPr>
              <a:t>2023 Global Outlook for Banking and Financial Markets</a:t>
            </a:r>
            <a:endParaRPr lang="en-US" sz="1200" dirty="0">
              <a:solidFill>
                <a:schemeClr val="tx1"/>
              </a:solidFill>
              <a:latin typeface="IBM Plex Sans Light" panose="020B0403050203000203" pitchFamily="34" charset="0"/>
              <a:ea typeface="IBM Plex Sans" charset="0"/>
              <a:cs typeface="IBM Plex Sans" charset="0"/>
            </a:endParaRPr>
          </a:p>
        </p:txBody>
      </p:sp>
      <p:grpSp>
        <p:nvGrpSpPr>
          <p:cNvPr id="5" name="Group 4">
            <a:extLst>
              <a:ext uri="{FF2B5EF4-FFF2-40B4-BE49-F238E27FC236}">
                <a16:creationId xmlns:a16="http://schemas.microsoft.com/office/drawing/2014/main" id="{40F5A954-0155-E0BE-356E-AE021166C2C1}"/>
              </a:ext>
            </a:extLst>
          </p:cNvPr>
          <p:cNvGrpSpPr/>
          <p:nvPr/>
        </p:nvGrpSpPr>
        <p:grpSpPr>
          <a:xfrm>
            <a:off x="457200" y="2546007"/>
            <a:ext cx="2129323" cy="164841"/>
            <a:chOff x="457200" y="2362200"/>
            <a:chExt cx="2129323" cy="164841"/>
          </a:xfrm>
        </p:grpSpPr>
        <p:cxnSp>
          <p:nvCxnSpPr>
            <p:cNvPr id="6" name="Straight Connector 5">
              <a:extLst>
                <a:ext uri="{FF2B5EF4-FFF2-40B4-BE49-F238E27FC236}">
                  <a16:creationId xmlns:a16="http://schemas.microsoft.com/office/drawing/2014/main" id="{0DB4509B-689E-43CF-10CD-9F266BC5BB73}"/>
                </a:ext>
              </a:extLst>
            </p:cNvPr>
            <p:cNvCxnSpPr>
              <a:cxnSpLocks/>
              <a:endCxn id="10" idx="6"/>
            </p:cNvCxnSpPr>
            <p:nvPr/>
          </p:nvCxnSpPr>
          <p:spPr bwMode="auto">
            <a:xfrm>
              <a:off x="476250" y="2438400"/>
              <a:ext cx="2110273" cy="12441"/>
            </a:xfrm>
            <a:prstGeom prst="line">
              <a:avLst/>
            </a:prstGeom>
            <a:ln w="15875">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0EA52022-C1CD-6D85-B6FD-A3DB49986818}"/>
                </a:ext>
              </a:extLst>
            </p:cNvPr>
            <p:cNvSpPr/>
            <p:nvPr/>
          </p:nvSpPr>
          <p:spPr bwMode="auto">
            <a:xfrm>
              <a:off x="457200" y="2362200"/>
              <a:ext cx="152400" cy="152400"/>
            </a:xfrm>
            <a:prstGeom prst="ellipse">
              <a:avLst/>
            </a:prstGeom>
            <a:solidFill>
              <a:srgbClr val="893EFD"/>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8" name="Oval 7">
              <a:extLst>
                <a:ext uri="{FF2B5EF4-FFF2-40B4-BE49-F238E27FC236}">
                  <a16:creationId xmlns:a16="http://schemas.microsoft.com/office/drawing/2014/main" id="{7BB6C25E-26A3-1677-3FE7-90F0757D2471}"/>
                </a:ext>
              </a:extLst>
            </p:cNvPr>
            <p:cNvSpPr/>
            <p:nvPr/>
          </p:nvSpPr>
          <p:spPr bwMode="auto">
            <a:xfrm>
              <a:off x="1114425"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9" name="Oval 8">
              <a:extLst>
                <a:ext uri="{FF2B5EF4-FFF2-40B4-BE49-F238E27FC236}">
                  <a16:creationId xmlns:a16="http://schemas.microsoft.com/office/drawing/2014/main" id="{E13939FA-5996-B454-61E5-F9D2661AE7AC}"/>
                </a:ext>
              </a:extLst>
            </p:cNvPr>
            <p:cNvSpPr/>
            <p:nvPr/>
          </p:nvSpPr>
          <p:spPr bwMode="auto">
            <a:xfrm>
              <a:off x="1771650" y="2362200"/>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sp>
          <p:nvSpPr>
            <p:cNvPr id="10" name="Oval 9">
              <a:extLst>
                <a:ext uri="{FF2B5EF4-FFF2-40B4-BE49-F238E27FC236}">
                  <a16:creationId xmlns:a16="http://schemas.microsoft.com/office/drawing/2014/main" id="{B66C9DA9-1D5F-F55A-BB7F-902233FDF0AF}"/>
                </a:ext>
              </a:extLst>
            </p:cNvPr>
            <p:cNvSpPr/>
            <p:nvPr/>
          </p:nvSpPr>
          <p:spPr bwMode="auto">
            <a:xfrm>
              <a:off x="2434123" y="2374641"/>
              <a:ext cx="152400" cy="15240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chemeClr val="bg1"/>
                </a:solidFill>
              </a:endParaRPr>
            </a:p>
          </p:txBody>
        </p:sp>
      </p:grpSp>
      <p:grpSp>
        <p:nvGrpSpPr>
          <p:cNvPr id="15" name="Group 14">
            <a:extLst>
              <a:ext uri="{FF2B5EF4-FFF2-40B4-BE49-F238E27FC236}">
                <a16:creationId xmlns:a16="http://schemas.microsoft.com/office/drawing/2014/main" id="{ED72654E-4AE5-2FBC-EDBE-C3378A10B996}"/>
              </a:ext>
            </a:extLst>
          </p:cNvPr>
          <p:cNvGrpSpPr/>
          <p:nvPr/>
        </p:nvGrpSpPr>
        <p:grpSpPr>
          <a:xfrm>
            <a:off x="12931553" y="319424"/>
            <a:ext cx="1173393" cy="135875"/>
            <a:chOff x="12931553" y="319424"/>
            <a:chExt cx="1173393" cy="135875"/>
          </a:xfrm>
        </p:grpSpPr>
        <p:sp>
          <p:nvSpPr>
            <p:cNvPr id="16" name="TextBox 15">
              <a:extLst>
                <a:ext uri="{FF2B5EF4-FFF2-40B4-BE49-F238E27FC236}">
                  <a16:creationId xmlns:a16="http://schemas.microsoft.com/office/drawing/2014/main" id="{277E95E8-1C33-BBEB-0504-55C3092C1A46}"/>
                </a:ext>
              </a:extLst>
            </p:cNvPr>
            <p:cNvSpPr txBox="1"/>
            <p:nvPr/>
          </p:nvSpPr>
          <p:spPr>
            <a:xfrm>
              <a:off x="13048453" y="319424"/>
              <a:ext cx="1056493" cy="135875"/>
            </a:xfrm>
            <a:prstGeom prst="rect">
              <a:avLst/>
            </a:prstGeom>
            <a:noFill/>
          </p:spPr>
          <p:txBody>
            <a:bodyPr wrap="square" lIns="0" tIns="0" rIns="0" bIns="0" rtlCol="0">
              <a:noAutofit/>
            </a:bodyPr>
            <a:lstStyle/>
            <a:p>
              <a:pPr algn="r">
                <a:lnSpc>
                  <a:spcPct val="110000"/>
                </a:lnSpc>
                <a:spcAft>
                  <a:spcPts val="300"/>
                </a:spcAft>
              </a:pPr>
              <a:r>
                <a:rPr lang="en-US" sz="1050" dirty="0">
                  <a:latin typeface="IBM Plex Sans Light" panose="020B0403050203000203" pitchFamily="34" charset="0"/>
                  <a:ea typeface="IBM Plex Sans" charset="0"/>
                  <a:cs typeface="IBM Plex Sans" charset="0"/>
                  <a:hlinkClick r:id="rId7" action="ppaction://hlinksldjump">
                    <a:extLst>
                      <a:ext uri="{A12FA001-AC4F-418D-AE19-62706E023703}">
                        <ahyp:hlinkClr xmlns:ahyp="http://schemas.microsoft.com/office/drawing/2018/hyperlinkcolor" val="tx"/>
                      </a:ext>
                    </a:extLst>
                  </a:hlinkClick>
                </a:rPr>
                <a:t>Back to contents</a:t>
              </a:r>
              <a:endParaRPr lang="en-US" sz="1050" dirty="0">
                <a:latin typeface="IBM Plex Sans Light" panose="020B0403050203000203" pitchFamily="34" charset="0"/>
                <a:ea typeface="IBM Plex Sans" charset="0"/>
                <a:cs typeface="IBM Plex Sans" charset="0"/>
              </a:endParaRPr>
            </a:p>
          </p:txBody>
        </p:sp>
        <p:pic>
          <p:nvPicPr>
            <p:cNvPr id="17" name="Picture 16">
              <a:extLst>
                <a:ext uri="{FF2B5EF4-FFF2-40B4-BE49-F238E27FC236}">
                  <a16:creationId xmlns:a16="http://schemas.microsoft.com/office/drawing/2014/main" id="{3D093589-9E3B-7576-BA28-878B4C6D4AB6}"/>
                </a:ext>
              </a:extLst>
            </p:cNvPr>
            <p:cNvPicPr>
              <a:picLocks noChangeAspect="1"/>
            </p:cNvPicPr>
            <p:nvPr/>
          </p:nvPicPr>
          <p:blipFill>
            <a:blip r:embed="rId8"/>
            <a:stretch>
              <a:fillRect/>
            </a:stretch>
          </p:blipFill>
          <p:spPr>
            <a:xfrm>
              <a:off x="12931553" y="362132"/>
              <a:ext cx="105024" cy="93167"/>
            </a:xfrm>
            <a:prstGeom prst="rect">
              <a:avLst/>
            </a:prstGeom>
            <a:noFill/>
          </p:spPr>
        </p:pic>
      </p:grpSp>
    </p:spTree>
    <p:extLst>
      <p:ext uri="{BB962C8B-B14F-4D97-AF65-F5344CB8AC3E}">
        <p14:creationId xmlns:p14="http://schemas.microsoft.com/office/powerpoint/2010/main" val="2090609417"/>
      </p:ext>
    </p:extLst>
  </p:cSld>
  <p:clrMapOvr>
    <a:masterClrMapping/>
  </p:clrMapOvr>
</p:sld>
</file>

<file path=ppt/theme/theme1.xml><?xml version="1.0" encoding="utf-8"?>
<a:theme xmlns:a="http://schemas.openxmlformats.org/drawingml/2006/main" name="[1] Dividers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bodyPr lIns="0" tIns="0" rIns="0" bIns="0"/>
      <a:lstStyle>
        <a:defPPr algn="l" defTabSz="914400">
          <a:defRPr sz="1600" kern="0" dirty="0" smtClean="0"/>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7E68FED3-3475-2948-8449-5FE0095D1B28}"/>
    </a:ext>
  </a:extLst>
</a:theme>
</file>

<file path=ppt/theme/theme10.xml><?xml version="1.0" encoding="utf-8"?>
<a:theme xmlns:a="http://schemas.openxmlformats.org/drawingml/2006/main" name="1_[6] 1:2_1:2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D7E514B8-A71E-ED44-A72B-22BEADD1601C}"/>
    </a:ext>
  </a:extLst>
</a:theme>
</file>

<file path=ppt/theme/theme11.xml><?xml version="1.0" encoding="utf-8"?>
<a:theme xmlns:a="http://schemas.openxmlformats.org/drawingml/2006/main" name="2_[6] 1:2_1:2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D7E514B8-A71E-ED44-A72B-22BEADD1601C}"/>
    </a:ext>
  </a:extLst>
</a:theme>
</file>

<file path=ppt/theme/theme1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2] 4-column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014464BC-7AE3-FE47-B83B-2E49B5A8914B}"/>
    </a:ext>
  </a:extLst>
</a:theme>
</file>

<file path=ppt/theme/theme3.xml><?xml version="1.0" encoding="utf-8"?>
<a:theme xmlns:a="http://schemas.openxmlformats.org/drawingml/2006/main" name="[3] 3-column layouts">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B4668271-2296-EE4D-9AEC-A565C0A4CA95}"/>
    </a:ext>
  </a:extLst>
</a:theme>
</file>

<file path=ppt/theme/theme4.xml><?xml version="1.0" encoding="utf-8"?>
<a:theme xmlns:a="http://schemas.openxmlformats.org/drawingml/2006/main" name="[4] small boxes">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F0508070-4005-9044-80C9-0BA530168C65}"/>
    </a:ext>
  </a:extLst>
</a:theme>
</file>

<file path=ppt/theme/theme5.xml><?xml version="1.0" encoding="utf-8"?>
<a:theme xmlns:a="http://schemas.openxmlformats.org/drawingml/2006/main" name="[5]  1:4_3:4">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4FD4365D-2724-4C43-9523-097D29E47AE6}"/>
    </a:ext>
  </a:extLst>
</a:theme>
</file>

<file path=ppt/theme/theme6.xml><?xml version="1.0" encoding="utf-8"?>
<a:theme xmlns:a="http://schemas.openxmlformats.org/drawingml/2006/main" name="[6] 1:2_1:2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D7E514B8-A71E-ED44-A72B-22BEADD1601C}"/>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 combo slides">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510019EF-9BF5-0448-8E43-5EBFFA309113}"/>
    </a:ext>
  </a:extLst>
</a:theme>
</file>

<file path=ppt/theme/theme9.xml><?xml version="1.0" encoding="utf-8"?>
<a:theme xmlns:a="http://schemas.openxmlformats.org/drawingml/2006/main" name="Covers, ©, end slides ">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800"/>
          </a:spcBef>
          <a:defRPr sz="1800" dirty="0"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B3DB483F-9AA0-1145-B849-4FFF9A17BF7F}"/>
    </a:ext>
  </a:extLst>
</a:theme>
</file>

<file path=ppt/theme/themeOverride1.xml><?xml version="1.0" encoding="utf-8"?>
<a:themeOverride xmlns:a="http://schemas.openxmlformats.org/drawingml/2006/main">
  <a:clrScheme name="2015 IBM Presentation Palette">
    <a:dk1>
      <a:srgbClr val="191919"/>
    </a:dk1>
    <a:lt1>
      <a:srgbClr val="FFFFFF"/>
    </a:lt1>
    <a:dk2>
      <a:srgbClr val="7F7F7F"/>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 Dividers </Template>
  <TotalTime>39442</TotalTime>
  <Words>13634</Words>
  <Application>Microsoft Macintosh PowerPoint</Application>
  <PresentationFormat>Custom</PresentationFormat>
  <Paragraphs>1210</Paragraphs>
  <Slides>38</Slides>
  <Notes>35</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38</vt:i4>
      </vt:variant>
    </vt:vector>
  </HeadingPairs>
  <TitlesOfParts>
    <vt:vector size="61" baseType="lpstr">
      <vt:lpstr>Arial</vt:lpstr>
      <vt:lpstr>Arial Regular</vt:lpstr>
      <vt:lpstr>Calibri</vt:lpstr>
      <vt:lpstr>Calibri Light</vt:lpstr>
      <vt:lpstr>IBM Plex Sans</vt:lpstr>
      <vt:lpstr>IBM Plex Sans ExtLt</vt:lpstr>
      <vt:lpstr>IBM Plex Sans Light</vt:lpstr>
      <vt:lpstr>IBM Plex Sans Medm</vt:lpstr>
      <vt:lpstr>IBM Plex Sans Thin</vt:lpstr>
      <vt:lpstr>IBM Plex Serif Light</vt:lpstr>
      <vt:lpstr>System Font Regular</vt:lpstr>
      <vt:lpstr>Wingdings</vt:lpstr>
      <vt:lpstr>[1] Dividers </vt:lpstr>
      <vt:lpstr>[2] 4-column </vt:lpstr>
      <vt:lpstr>[3] 3-column layouts</vt:lpstr>
      <vt:lpstr>[4] small boxes</vt:lpstr>
      <vt:lpstr>[5]  1:4_3:4</vt:lpstr>
      <vt:lpstr>[6] 1:2_1:2 </vt:lpstr>
      <vt:lpstr>Custom Design</vt:lpstr>
      <vt:lpstr>7 combo slides</vt:lpstr>
      <vt:lpstr>Covers, ©, end slides </vt:lpstr>
      <vt:lpstr>1_[6] 1:2_1:2 </vt:lpstr>
      <vt:lpstr>2_[6] 1:2_1:2 </vt:lpstr>
      <vt:lpstr>Banking &amp; Financial Markets</vt:lpstr>
      <vt:lpstr>IBM Institute for Business Value usage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Educational Resources</vt:lpstr>
      <vt:lpstr>PowerPoint Presentation</vt:lpstr>
      <vt:lpstr>PowerPoint Presentation</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IBV quick-start template</dc:title>
  <dc:creator>Anne Marie Weber</dc:creator>
  <cp:lastModifiedBy>Lydia Feraud</cp:lastModifiedBy>
  <cp:revision>1315</cp:revision>
  <cp:lastPrinted>2019-04-25T15:14:05Z</cp:lastPrinted>
  <dcterms:created xsi:type="dcterms:W3CDTF">2023-04-06T20:45:10Z</dcterms:created>
  <dcterms:modified xsi:type="dcterms:W3CDTF">2023-11-17T19:24:00Z</dcterms:modified>
</cp:coreProperties>
</file>